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1" r:id="rId4"/>
    <p:sldId id="262" r:id="rId5"/>
    <p:sldId id="271" r:id="rId6"/>
    <p:sldId id="263" r:id="rId7"/>
    <p:sldId id="265" r:id="rId8"/>
    <p:sldId id="269" r:id="rId9"/>
    <p:sldId id="270" r:id="rId10"/>
    <p:sldId id="266" r:id="rId11"/>
    <p:sldId id="260" r:id="rId12"/>
  </p:sldIdLst>
  <p:sldSz cx="9144000" cy="6858000" type="screen4x3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504B"/>
    <a:srgbClr val="FFFD78"/>
    <a:srgbClr val="E8544D"/>
    <a:srgbClr val="738FA4"/>
    <a:srgbClr val="748FA3"/>
    <a:srgbClr val="678094"/>
    <a:srgbClr val="000000"/>
    <a:srgbClr val="FF9300"/>
    <a:srgbClr val="7F7F7F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93" autoAdjust="0"/>
    <p:restoredTop sz="93482"/>
  </p:normalViewPr>
  <p:slideViewPr>
    <p:cSldViewPr snapToGrid="0" snapToObjects="1">
      <p:cViewPr varScale="1">
        <p:scale>
          <a:sx n="101" d="100"/>
          <a:sy n="101" d="100"/>
        </p:scale>
        <p:origin x="680" y="19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713B94-02AB-E44F-97CC-3AAF7A632819}" type="datetimeFigureOut">
              <a:rPr lang="it-IT" smtClean="0"/>
              <a:t>05/02/19</a:t>
            </a:fld>
            <a:endParaRPr lang="it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B341C6-E1B9-8045-B1C6-C2F8BEDE690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58114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B341C6-E1B9-8045-B1C6-C2F8BEDE690B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711309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Rettangolo 167"/>
          <p:cNvSpPr/>
          <p:nvPr userDrawn="1"/>
        </p:nvSpPr>
        <p:spPr>
          <a:xfrm>
            <a:off x="0" y="3832224"/>
            <a:ext cx="9144000" cy="3025775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169" name="Gruppo 168"/>
          <p:cNvGrpSpPr/>
          <p:nvPr userDrawn="1"/>
        </p:nvGrpSpPr>
        <p:grpSpPr>
          <a:xfrm>
            <a:off x="48007" y="3816351"/>
            <a:ext cx="9036647" cy="180000"/>
            <a:chOff x="1218340" y="275867"/>
            <a:chExt cx="17715122" cy="567843"/>
          </a:xfrm>
        </p:grpSpPr>
        <p:cxnSp>
          <p:nvCxnSpPr>
            <p:cNvPr id="170" name="Connettore 1 169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ttore 1 170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ttore 1 171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ttore 1 172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ttore 1 173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1 174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ttore 1 175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ttore 1 176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ttore 1 177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ttore 1 178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ttore 1 179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ttore 1 180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ttore 1 181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ttore 1 182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ttore 1 183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ttore 1 184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ttore 1 185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nettore 1 186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ttore 1 187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ttore 1 188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ttore 1 189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ttore 1 190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ttore 1 191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ttore 1 192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ttore 1 193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ttore 1 194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ttore 1 195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ttore 1 196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ttore 1 197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ttore 1 198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ttore 1 199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ttore 1 200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ttore 1 201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ttore 1 202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ttore 1 203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nettore 1 204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ttore 1 205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ttore 1 206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ttore 1 207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ttore 1 208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ttore 1 209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ttore 1 210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ttore 1 211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ttore 1 212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nettore 1 213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nettore 1 214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ttore 1 215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nettore 1 216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ttore 1 217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ttore 1 218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ttore 1 219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ttore 1 220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ttore 1 221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nettore 1 222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nettore 1 223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nettore 1 224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ttore 1 225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ttore 1 226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ttore 1 227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nettore 1 228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ttore 1 229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ttore 1 230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ttore 1 231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nettore 1 232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ttore 1 233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nettore 1 234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ttore 1 235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ttore 1 236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ttore 1 237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nettore 1 238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nettore 1 239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nettore 1 240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nettore 1 241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nettore 1 242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nettore 1 243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nettore 1 244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nettore 1 245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nettore 1 246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ttore 1 247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ttore 1 248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nettore 1 249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nettore 1 250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nettore 1 251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Connettore 1 252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Connettore 1 253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Connettore 1 254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Connettore 1 255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Connettore 1 256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Connettore 1 257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Connettore 1 258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Connettore 1 259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Connettore 1 260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Connettore 1 261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Connettore 1 262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Connettore 1 263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Connettore 1 264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Connettore 1 265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Connettore 1 266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Connettore 1 267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Connettore 1 268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Connettore 1 269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Connettore 1 270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Connettore 1 271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Connettore 1 272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Connettore 1 273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Connettore 1 274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Connettore 1 275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Connettore 1 276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Connettore 1 277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Connettore 1 278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Connettore 1 279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Connettore 1 280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Connettore 1 281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Connettore 1 282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Connettore 1 283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Connettore 1 284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Connettore 1 285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Connettore 1 286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Connettore 1 287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Connettore 1 288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41534" y="4149725"/>
            <a:ext cx="7772400" cy="96837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it-IT" dirty="0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641534" y="5260975"/>
            <a:ext cx="7772400" cy="13335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/>
              <a:t>Fare clic per modificare lo stile del sottotitolo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514812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05/02/19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91555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05/02/19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3366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603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Rettangolo 252"/>
          <p:cNvSpPr/>
          <p:nvPr userDrawn="1"/>
        </p:nvSpPr>
        <p:spPr>
          <a:xfrm>
            <a:off x="0" y="1"/>
            <a:ext cx="9144000" cy="1269904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600200"/>
            <a:ext cx="8323726" cy="4525963"/>
          </a:xfrm>
        </p:spPr>
        <p:txBody>
          <a:bodyPr/>
          <a:lstStyle/>
          <a:p>
            <a:pPr lvl="0"/>
            <a:r>
              <a:rPr lang="it-IT" dirty="0"/>
              <a:t>Fare clic per modificare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129" name="Rettangolo 128"/>
          <p:cNvSpPr/>
          <p:nvPr userDrawn="1"/>
        </p:nvSpPr>
        <p:spPr>
          <a:xfrm>
            <a:off x="0" y="6126162"/>
            <a:ext cx="9144000" cy="731837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0" name="CasellaDiTesto 129"/>
          <p:cNvSpPr txBox="1"/>
          <p:nvPr userDrawn="1"/>
        </p:nvSpPr>
        <p:spPr>
          <a:xfrm>
            <a:off x="157778" y="6363505"/>
            <a:ext cx="30691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b="1" dirty="0">
                <a:solidFill>
                  <a:srgbClr val="FFFFFF"/>
                </a:solidFill>
                <a:latin typeface="Arial"/>
                <a:cs typeface="Arial"/>
              </a:rPr>
              <a:t>Nome Cognome</a:t>
            </a:r>
            <a:r>
              <a:rPr lang="it-IT" sz="1200" b="1" baseline="0" dirty="0">
                <a:solidFill>
                  <a:srgbClr val="FFFFFF"/>
                </a:solidFill>
                <a:latin typeface="Arial"/>
                <a:cs typeface="Arial"/>
              </a:rPr>
              <a:t>, </a:t>
            </a:r>
            <a:r>
              <a:rPr lang="it-IT" sz="1200" b="1" baseline="0" dirty="0" err="1">
                <a:solidFill>
                  <a:srgbClr val="FFFFFF"/>
                </a:solidFill>
                <a:latin typeface="Arial"/>
                <a:cs typeface="Arial"/>
              </a:rPr>
              <a:t>assoc.prof</a:t>
            </a:r>
            <a:r>
              <a:rPr lang="it-IT" sz="1200" b="1" baseline="0" dirty="0">
                <a:solidFill>
                  <a:srgbClr val="FFFFFF"/>
                </a:solidFill>
                <a:latin typeface="Arial"/>
                <a:cs typeface="Arial"/>
              </a:rPr>
              <a:t>. ABC </a:t>
            </a:r>
            <a:r>
              <a:rPr lang="it-IT" sz="1200" b="1" baseline="0" dirty="0" err="1">
                <a:solidFill>
                  <a:srgbClr val="FFFFFF"/>
                </a:solidFill>
                <a:latin typeface="Arial"/>
                <a:cs typeface="Arial"/>
              </a:rPr>
              <a:t>Dept</a:t>
            </a:r>
            <a:r>
              <a:rPr lang="it-IT" sz="1200" b="1" baseline="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lang="it-IT" sz="1200" b="1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grpSp>
        <p:nvGrpSpPr>
          <p:cNvPr id="132" name="Gruppo 131"/>
          <p:cNvGrpSpPr/>
          <p:nvPr userDrawn="1"/>
        </p:nvGrpSpPr>
        <p:grpSpPr>
          <a:xfrm>
            <a:off x="48007" y="1089904"/>
            <a:ext cx="9036647" cy="180000"/>
            <a:chOff x="1218340" y="275867"/>
            <a:chExt cx="17715122" cy="567843"/>
          </a:xfrm>
        </p:grpSpPr>
        <p:cxnSp>
          <p:nvCxnSpPr>
            <p:cNvPr id="133" name="Connettore 1 132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nettore 1 133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nettore 1 134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nettore 1 135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nettore 1 136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nettore 1 137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nettore 1 138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nettore 1 139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Connettore 1 140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onnettore 1 141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Connettore 1 142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nettore 1 143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nettore 1 144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Connettore 1 145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nettore 1 146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nettore 1 147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nettore 1 148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nettore 1 149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nettore 1 150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Connettore 1 151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Connettore 1 152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nettore 1 153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nettore 1 154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Connettore 1 155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nettore 1 156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Connettore 1 157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Connettore 1 158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Connettore 1 159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nettore 1 160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Connettore 1 161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nettore 1 162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Connettore 1 163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nettore 1 164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nettore 1 165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nettore 1 166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nettore 1 167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nettore 1 168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ttore 1 169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ttore 1 170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ttore 1 171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ttore 1 172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ttore 1 173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1 174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ttore 1 175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ttore 1 176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ttore 1 177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ttore 1 178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ttore 1 179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ttore 1 180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ttore 1 181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ttore 1 182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ttore 1 183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ttore 1 184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ttore 1 185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nettore 1 186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ttore 1 187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ttore 1 188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ttore 1 189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ttore 1 190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ttore 1 191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ttore 1 192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ttore 1 193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ttore 1 194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ttore 1 195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ttore 1 196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ttore 1 197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ttore 1 198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ttore 1 199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ttore 1 200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ttore 1 201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ttore 1 202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ttore 1 203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nettore 1 204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ttore 1 205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ttore 1 206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ttore 1 207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ttore 1 208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ttore 1 209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ttore 1 210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ttore 1 211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ttore 1 212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nettore 1 213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nettore 1 214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ttore 1 215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nettore 1 216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ttore 1 217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ttore 1 218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ttore 1 219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ttore 1 220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ttore 1 221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nettore 1 222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nettore 1 223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nettore 1 224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ttore 1 225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ttore 1 226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ttore 1 227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nettore 1 228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ttore 1 229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ttore 1 230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ttore 1 231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nettore 1 232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ttore 1 233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nettore 1 234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ttore 1 235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ttore 1 236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ttore 1 237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nettore 1 238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nettore 1 239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nettore 1 240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nettore 1 241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nettore 1 242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nettore 1 243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nettore 1 244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nettore 1 245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nettore 1 246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ttore 1 247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ttore 1 248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nettore 1 249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nettore 1 250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nettore 1 251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54" name="Picture 2" descr="Y:\IMMAGINE _COORDINATA_2014\PPT\modello1\loghi_PNG\03_Polimi_logotipo_bandiera-1riga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4898" y="6346378"/>
            <a:ext cx="2780124" cy="289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8886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05/02/19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6192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05/02/19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06006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05/02/19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40953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05/02/19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78442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05/02/19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25977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05/02/19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67585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05/02/19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48063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288521" y="139166"/>
            <a:ext cx="8581043" cy="8404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it-IT" dirty="0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14345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1119611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marL="0" indent="0" algn="l" defTabSz="457200" rtl="0" eaLnBrk="1" latinLnBrk="0" hangingPunct="1">
        <a:spcBef>
          <a:spcPct val="0"/>
        </a:spcBef>
        <a:buNone/>
        <a:defRPr sz="2200" b="1" kern="1200">
          <a:solidFill>
            <a:schemeClr val="bg1"/>
          </a:solidFill>
          <a:latin typeface="Arial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Wingdings" charset="2"/>
        <a:buNone/>
        <a:defRPr sz="22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2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 descr="01_Polimi_centrato_COL_positivo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6547" y="1673198"/>
            <a:ext cx="2730901" cy="2126951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799" y="4275706"/>
            <a:ext cx="7772400" cy="968375"/>
          </a:xfrm>
        </p:spPr>
        <p:txBody>
          <a:bodyPr>
            <a:normAutofit fontScale="90000"/>
          </a:bodyPr>
          <a:lstStyle/>
          <a:p>
            <a:pPr algn="ctr"/>
            <a:r>
              <a:rPr lang="it-IT" sz="8000" dirty="0" err="1">
                <a:latin typeface="Century Schoolbook" panose="02040604050505020304" pitchFamily="18" charset="0"/>
              </a:rPr>
              <a:t>JumpApp</a:t>
            </a:r>
            <a:endParaRPr lang="it-IT" dirty="0">
              <a:latin typeface="Century Schoolbook" panose="02040604050505020304" pitchFamily="18" charset="0"/>
            </a:endParaRP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685799" y="1197641"/>
            <a:ext cx="7772400" cy="521987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48FA3"/>
                </a:solidFill>
                <a:latin typeface="Century Schoolbook" panose="02040604050505020304" pitchFamily="18" charset="0"/>
              </a:rPr>
              <a:t>Advanced Coding Tools and Methodologies</a:t>
            </a:r>
          </a:p>
        </p:txBody>
      </p:sp>
      <p:sp>
        <p:nvSpPr>
          <p:cNvPr id="5" name="Sottotitolo 2">
            <a:extLst>
              <a:ext uri="{FF2B5EF4-FFF2-40B4-BE49-F238E27FC236}">
                <a16:creationId xmlns:a16="http://schemas.microsoft.com/office/drawing/2014/main" id="{C80CBC8D-61C1-384B-87AF-D9CD74818FAE}"/>
              </a:ext>
            </a:extLst>
          </p:cNvPr>
          <p:cNvSpPr txBox="1">
            <a:spLocks/>
          </p:cNvSpPr>
          <p:nvPr/>
        </p:nvSpPr>
        <p:spPr>
          <a:xfrm>
            <a:off x="2630973" y="6126065"/>
            <a:ext cx="3882047" cy="521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Wingdings" charset="2"/>
              <a:buNone/>
              <a:defRPr sz="220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800" dirty="0">
                <a:latin typeface="Century Schoolbook" panose="02040604050505020304" pitchFamily="18" charset="0"/>
              </a:rPr>
              <a:t>Olivieri Marco – </a:t>
            </a:r>
            <a:r>
              <a:rPr lang="it-IT" sz="1800" dirty="0" err="1">
                <a:latin typeface="Century Schoolbook" panose="02040604050505020304" pitchFamily="18" charset="0"/>
              </a:rPr>
              <a:t>Simeon</a:t>
            </a:r>
            <a:r>
              <a:rPr lang="it-IT" sz="1800" dirty="0">
                <a:latin typeface="Century Schoolbook" panose="02040604050505020304" pitchFamily="18" charset="0"/>
              </a:rPr>
              <a:t> Federico</a:t>
            </a:r>
          </a:p>
        </p:txBody>
      </p:sp>
      <p:sp>
        <p:nvSpPr>
          <p:cNvPr id="6" name="Sottotitolo 2">
            <a:extLst>
              <a:ext uri="{FF2B5EF4-FFF2-40B4-BE49-F238E27FC236}">
                <a16:creationId xmlns:a16="http://schemas.microsoft.com/office/drawing/2014/main" id="{A0E61286-D3CE-154C-8DCA-1E49095507F1}"/>
              </a:ext>
            </a:extLst>
          </p:cNvPr>
          <p:cNvSpPr txBox="1">
            <a:spLocks/>
          </p:cNvSpPr>
          <p:nvPr/>
        </p:nvSpPr>
        <p:spPr>
          <a:xfrm>
            <a:off x="2903328" y="555400"/>
            <a:ext cx="3337342" cy="521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Wingdings" charset="2"/>
              <a:buNone/>
              <a:defRPr sz="220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800" dirty="0">
                <a:solidFill>
                  <a:srgbClr val="748FA3"/>
                </a:solidFill>
                <a:latin typeface="Century Schoolbook" panose="02040604050505020304" pitchFamily="18" charset="0"/>
              </a:rPr>
              <a:t>A.Y. 2018 - 2019</a:t>
            </a:r>
            <a:endParaRPr lang="it-IT" sz="1800" dirty="0">
              <a:solidFill>
                <a:srgbClr val="748FA3"/>
              </a:solidFill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8270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it-IT" sz="3600" dirty="0">
                <a:latin typeface="Century Schoolbook" panose="02040604050505020304" pitchFamily="18" charset="0"/>
              </a:rPr>
              <a:t>Future </a:t>
            </a:r>
            <a:r>
              <a:rPr lang="it-IT" sz="3600" dirty="0" err="1">
                <a:latin typeface="Century Schoolbook" panose="02040604050505020304" pitchFamily="18" charset="0"/>
              </a:rPr>
              <a:t>improvements</a:t>
            </a:r>
            <a:endParaRPr lang="en-GB" sz="3600" dirty="0">
              <a:latin typeface="Century Schoolbook" panose="020406040505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5D020CD-E180-8D4E-9651-FFD011D40E2B}"/>
              </a:ext>
            </a:extLst>
          </p:cNvPr>
          <p:cNvSpPr/>
          <p:nvPr/>
        </p:nvSpPr>
        <p:spPr>
          <a:xfrm>
            <a:off x="144780" y="6248399"/>
            <a:ext cx="3185160" cy="498397"/>
          </a:xfrm>
          <a:prstGeom prst="rect">
            <a:avLst/>
          </a:prstGeom>
          <a:solidFill>
            <a:srgbClr val="738FA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9" name="Content Placeholder 8" descr="A close up of a sign&#10;&#10;Description automatically generated">
            <a:extLst>
              <a:ext uri="{FF2B5EF4-FFF2-40B4-BE49-F238E27FC236}">
                <a16:creationId xmlns:a16="http://schemas.microsoft.com/office/drawing/2014/main" id="{334458B5-DA98-BD41-9EF8-5A362FB90D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" r="19949" b="7365"/>
          <a:stretch/>
        </p:blipFill>
        <p:spPr>
          <a:xfrm>
            <a:off x="144780" y="6298248"/>
            <a:ext cx="2265045" cy="369332"/>
          </a:xfr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F67A105-63F6-AD40-AD50-C5EFF29CF463}"/>
              </a:ext>
            </a:extLst>
          </p:cNvPr>
          <p:cNvSpPr/>
          <p:nvPr/>
        </p:nvSpPr>
        <p:spPr>
          <a:xfrm>
            <a:off x="5828143" y="6253755"/>
            <a:ext cx="3185160" cy="498397"/>
          </a:xfrm>
          <a:prstGeom prst="rect">
            <a:avLst/>
          </a:prstGeom>
          <a:solidFill>
            <a:srgbClr val="738FA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640F01B-D814-C542-AB35-131C1F5DCFA9}"/>
              </a:ext>
            </a:extLst>
          </p:cNvPr>
          <p:cNvSpPr/>
          <p:nvPr/>
        </p:nvSpPr>
        <p:spPr>
          <a:xfrm>
            <a:off x="0" y="6068442"/>
            <a:ext cx="9144000" cy="7895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775DC2-BB80-E142-A106-3403302E5230}"/>
              </a:ext>
            </a:extLst>
          </p:cNvPr>
          <p:cNvSpPr txBox="1"/>
          <p:nvPr/>
        </p:nvSpPr>
        <p:spPr>
          <a:xfrm>
            <a:off x="8646626" y="6481506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solidFill>
                  <a:srgbClr val="748FA3"/>
                </a:solidFill>
                <a:latin typeface="Arial"/>
                <a:cs typeface="Arial"/>
              </a:rPr>
              <a:t>/10</a:t>
            </a:r>
            <a:endParaRPr lang="it-IT" dirty="0">
              <a:solidFill>
                <a:srgbClr val="748FA3"/>
              </a:solidFill>
              <a:latin typeface="Arial"/>
              <a:cs typeface="Arial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07B7E21-013A-F34A-B128-D48E744D091C}"/>
              </a:ext>
            </a:extLst>
          </p:cNvPr>
          <p:cNvSpPr/>
          <p:nvPr/>
        </p:nvSpPr>
        <p:spPr>
          <a:xfrm>
            <a:off x="8250286" y="6312428"/>
            <a:ext cx="438446" cy="438446"/>
          </a:xfrm>
          <a:prstGeom prst="ellipse">
            <a:avLst/>
          </a:prstGeom>
          <a:solidFill>
            <a:srgbClr val="738FA4"/>
          </a:solidFill>
          <a:ln>
            <a:solidFill>
              <a:srgbClr val="738FA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2155905-62EE-9F40-BAEA-6A523CB61893}"/>
              </a:ext>
            </a:extLst>
          </p:cNvPr>
          <p:cNvSpPr txBox="1"/>
          <p:nvPr/>
        </p:nvSpPr>
        <p:spPr>
          <a:xfrm>
            <a:off x="8258745" y="635013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Arial"/>
                <a:cs typeface="Arial"/>
              </a:rPr>
              <a:t>10</a:t>
            </a:r>
            <a:endParaRPr lang="it-IT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:a16="http://schemas.microsoft.com/office/drawing/2014/main" id="{2863F45F-12D7-1040-8C47-C85EA40F96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7161" y="137888"/>
            <a:ext cx="840400" cy="840400"/>
          </a:xfrm>
          <a:prstGeom prst="rect">
            <a:avLst/>
          </a:prstGeom>
        </p:spPr>
      </p:pic>
      <p:sp>
        <p:nvSpPr>
          <p:cNvPr id="14" name="Sottotitolo 2">
            <a:extLst>
              <a:ext uri="{FF2B5EF4-FFF2-40B4-BE49-F238E27FC236}">
                <a16:creationId xmlns:a16="http://schemas.microsoft.com/office/drawing/2014/main" id="{26ED9CC0-33B1-AB4E-8719-5647E37348F4}"/>
              </a:ext>
            </a:extLst>
          </p:cNvPr>
          <p:cNvSpPr txBox="1">
            <a:spLocks/>
          </p:cNvSpPr>
          <p:nvPr/>
        </p:nvSpPr>
        <p:spPr>
          <a:xfrm>
            <a:off x="596778" y="1539447"/>
            <a:ext cx="8059528" cy="46607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Wingdings" charset="2"/>
              <a:buNone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200000"/>
              </a:lnSpc>
              <a:buSzPct val="80000"/>
              <a:buFont typeface="Wingdings" pitchFamily="2" charset="2"/>
              <a:buChar char="q"/>
            </a:pPr>
            <a:r>
              <a:rPr lang="it-IT" sz="2800" dirty="0" err="1">
                <a:latin typeface="Century Schoolbook" panose="02040604050505020304" pitchFamily="18" charset="0"/>
              </a:rPr>
              <a:t>Manage</a:t>
            </a:r>
            <a:r>
              <a:rPr lang="it-IT" sz="2800" dirty="0">
                <a:latin typeface="Century Schoolbook" panose="02040604050505020304" pitchFamily="18" charset="0"/>
              </a:rPr>
              <a:t> notes duration</a:t>
            </a:r>
          </a:p>
          <a:p>
            <a:pPr marL="457200" indent="-457200">
              <a:lnSpc>
                <a:spcPct val="200000"/>
              </a:lnSpc>
              <a:buSzPct val="80000"/>
              <a:buFont typeface="Wingdings" pitchFamily="2" charset="2"/>
              <a:buChar char="q"/>
            </a:pPr>
            <a:r>
              <a:rPr lang="it-IT" sz="2800" dirty="0" err="1">
                <a:latin typeface="Century Schoolbook" panose="02040604050505020304" pitchFamily="18" charset="0"/>
              </a:rPr>
              <a:t>Choice</a:t>
            </a:r>
            <a:r>
              <a:rPr lang="it-IT" sz="2800" dirty="0">
                <a:latin typeface="Century Schoolbook" panose="02040604050505020304" pitchFamily="18" charset="0"/>
              </a:rPr>
              <a:t> of the game </a:t>
            </a:r>
            <a:r>
              <a:rPr lang="it-IT" sz="2800" dirty="0" err="1">
                <a:latin typeface="Century Schoolbook" panose="02040604050505020304" pitchFamily="18" charset="0"/>
              </a:rPr>
              <a:t>velocity</a:t>
            </a:r>
            <a:endParaRPr lang="it-IT" sz="2800" dirty="0">
              <a:latin typeface="Century Schoolbook" panose="02040604050505020304" pitchFamily="18" charset="0"/>
            </a:endParaRPr>
          </a:p>
          <a:p>
            <a:pPr marL="457200" indent="-457200">
              <a:lnSpc>
                <a:spcPct val="200000"/>
              </a:lnSpc>
              <a:buSzPct val="80000"/>
              <a:buFont typeface="Wingdings" pitchFamily="2" charset="2"/>
              <a:buChar char="q"/>
            </a:pPr>
            <a:r>
              <a:rPr lang="it-IT" sz="2800" dirty="0">
                <a:latin typeface="Century Schoolbook" panose="02040604050505020304" pitchFamily="18" charset="0"/>
              </a:rPr>
              <a:t>Save personal </a:t>
            </a:r>
            <a:r>
              <a:rPr lang="it-IT" sz="2800" dirty="0" err="1">
                <a:latin typeface="Century Schoolbook" panose="02040604050505020304" pitchFamily="18" charset="0"/>
              </a:rPr>
              <a:t>settings</a:t>
            </a:r>
            <a:r>
              <a:rPr lang="it-IT" sz="2800" dirty="0">
                <a:latin typeface="Century Schoolbook" panose="02040604050505020304" pitchFamily="18" charset="0"/>
              </a:rPr>
              <a:t> and score of users</a:t>
            </a:r>
          </a:p>
          <a:p>
            <a:pPr marL="457200" indent="-457200">
              <a:lnSpc>
                <a:spcPct val="200000"/>
              </a:lnSpc>
              <a:buSzPct val="80000"/>
              <a:buFont typeface="Wingdings" pitchFamily="2" charset="2"/>
              <a:buChar char="q"/>
            </a:pPr>
            <a:r>
              <a:rPr lang="it-IT" sz="2800" dirty="0">
                <a:latin typeface="Century Schoolbook" panose="02040604050505020304" pitchFamily="18" charset="0"/>
              </a:rPr>
              <a:t>Play from smartphone and tablet</a:t>
            </a:r>
          </a:p>
        </p:txBody>
      </p:sp>
    </p:spTree>
    <p:extLst>
      <p:ext uri="{BB962C8B-B14F-4D97-AF65-F5344CB8AC3E}">
        <p14:creationId xmlns:p14="http://schemas.microsoft.com/office/powerpoint/2010/main" val="1526807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9607" y="3681987"/>
            <a:ext cx="3288872" cy="1387696"/>
          </a:xfrm>
          <a:prstGeom prst="rect">
            <a:avLst/>
          </a:prstGeom>
        </p:spPr>
      </p:pic>
      <p:sp>
        <p:nvSpPr>
          <p:cNvPr id="7" name="Rettangolo 6"/>
          <p:cNvSpPr/>
          <p:nvPr/>
        </p:nvSpPr>
        <p:spPr>
          <a:xfrm>
            <a:off x="0" y="-1"/>
            <a:ext cx="9144000" cy="3429001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grpSp>
        <p:nvGrpSpPr>
          <p:cNvPr id="8" name="Gruppo 7"/>
          <p:cNvGrpSpPr/>
          <p:nvPr/>
        </p:nvGrpSpPr>
        <p:grpSpPr>
          <a:xfrm>
            <a:off x="53676" y="3249000"/>
            <a:ext cx="9036647" cy="180000"/>
            <a:chOff x="1218340" y="275867"/>
            <a:chExt cx="17715122" cy="567843"/>
          </a:xfrm>
        </p:grpSpPr>
        <p:cxnSp>
          <p:nvCxnSpPr>
            <p:cNvPr id="9" name="Connettore 1 8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ttore 1 9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ttore 1 11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ttore 1 12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ttore 1 13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ttore 1 14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ttore 1 15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ttore 1 16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1 17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1 18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ttore 1 19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ttore 1 20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ttore 1 21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ttore 1 22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ttore 1 23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ttore 1 24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ttore 1 25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ttore 1 26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ttore 1 27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ttore 1 28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ttore 1 29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ttore 1 30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ttore 1 31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ttore 1 32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ttore 1 33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ttore 1 34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ttore 1 35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ttore 1 36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ttore 1 37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ttore 1 38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ttore 1 39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ttore 1 40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ttore 1 41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ttore 1 42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ttore 1 43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ttore 1 44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ttore 1 45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ttore 1 46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ttore 1 47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ttore 1 48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ttore 1 49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ttore 1 50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ttore 1 51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ttore 1 52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ttore 1 53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ttore 1 54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ttore 1 55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ttore 1 56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ttore 1 57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ttore 1 58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ttore 1 59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ttore 1 60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ttore 1 61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ttore 1 62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ttore 1 63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ttore 1 64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ttore 1 65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ttore 1 66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ttore 1 67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ttore 1 68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ttore 1 69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ttore 1 70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ttore 1 71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ttore 1 72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ttore 1 73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ttore 1 74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ttore 1 75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ttore 1 76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ttore 1 77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ttore 1 78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ttore 1 79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ttore 1 80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ttore 1 81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ttore 1 82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ttore 1 83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ttore 1 84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ttore 1 85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ttore 1 86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ttore 1 87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ttore 1 88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ttore 1 89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ttore 1 90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ttore 1 91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ttore 1 92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ttore 1 93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ttore 1 94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ttore 1 95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ttore 1 96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ttore 1 97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ttore 1 98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ttore 1 99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ttore 1 100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ttore 1 101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ttore 1 102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ttore 1 103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ttore 1 104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ttore 1 105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ttore 1 106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ttore 1 107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ttore 1 108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ttore 1 109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ttore 1 110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ttore 1 111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ttore 1 112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ttore 1 113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ttore 1 114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ttore 1 115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ttore 1 116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ttore 1 117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ttore 1 118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ttore 1 119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nettore 1 120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ttore 1 121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ttore 1 122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ttore 1 123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nettore 1 124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nettore 1 125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nettore 1 126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nettore 1 127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Connettore 1 128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Sottotitolo 2">
                <a:extLst>
                  <a:ext uri="{FF2B5EF4-FFF2-40B4-BE49-F238E27FC236}">
                    <a16:creationId xmlns:a16="http://schemas.microsoft.com/office/drawing/2014/main" id="{328CCC4B-B30E-4C4D-823F-A7E6F0BB4B8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328655" y="5899017"/>
                <a:ext cx="2562654" cy="530800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457200" rtl="0" eaLnBrk="1" latinLnBrk="0" hangingPunct="1">
                  <a:spcBef>
                    <a:spcPct val="20000"/>
                  </a:spcBef>
                  <a:buFont typeface="Wingdings" charset="2"/>
                  <a:buNone/>
                  <a:defRPr sz="2200" kern="1200">
                    <a:solidFill>
                      <a:schemeClr val="tx1">
                        <a:tint val="75000"/>
                      </a:schemeClr>
                    </a:solidFill>
                    <a:latin typeface="Arial"/>
                    <a:ea typeface="+mn-ea"/>
                    <a:cs typeface="Arial"/>
                  </a:defRPr>
                </a:lvl1pPr>
                <a:lvl2pPr marL="457200" indent="0" algn="ctr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2200" kern="1200">
                    <a:solidFill>
                      <a:schemeClr val="tx1">
                        <a:tint val="75000"/>
                      </a:schemeClr>
                    </a:solidFill>
                    <a:latin typeface="Arial"/>
                    <a:ea typeface="+mn-ea"/>
                    <a:cs typeface="Arial"/>
                  </a:defRPr>
                </a:lvl2pPr>
                <a:lvl3pPr marL="914400" indent="0" algn="ctr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2200" kern="1200">
                    <a:solidFill>
                      <a:schemeClr val="tx1">
                        <a:tint val="75000"/>
                      </a:schemeClr>
                    </a:solidFill>
                    <a:latin typeface="Arial"/>
                    <a:ea typeface="+mn-ea"/>
                    <a:cs typeface="Arial"/>
                  </a:defRPr>
                </a:lvl3pPr>
                <a:lvl4pPr marL="1371600" indent="0" algn="ctr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2200" kern="1200">
                    <a:solidFill>
                      <a:schemeClr val="tx1">
                        <a:tint val="75000"/>
                      </a:schemeClr>
                    </a:solidFill>
                    <a:latin typeface="Arial"/>
                    <a:ea typeface="+mn-ea"/>
                    <a:cs typeface="Arial"/>
                  </a:defRPr>
                </a:lvl4pPr>
                <a:lvl5pPr marL="1828800" indent="0" algn="ctr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2200" kern="1200">
                    <a:solidFill>
                      <a:schemeClr val="tx1">
                        <a:tint val="75000"/>
                      </a:schemeClr>
                    </a:solidFill>
                    <a:latin typeface="Arial"/>
                    <a:ea typeface="+mn-ea"/>
                    <a:cs typeface="Arial"/>
                  </a:defRPr>
                </a:lvl5pPr>
                <a:lvl6pPr marL="2286000" indent="0" algn="ctr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it-IT" sz="1800" dirty="0">
                    <a:solidFill>
                      <a:srgbClr val="738FA4"/>
                    </a:solidFill>
                    <a:latin typeface="Century Schoolbook" panose="02040604050505020304" pitchFamily="18" charset="0"/>
                  </a:rPr>
                  <a:t>February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1800" i="1" smtClean="0">
                            <a:solidFill>
                              <a:srgbClr val="738FA4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solidFill>
                              <a:srgbClr val="738FA4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e>
                      <m:sup>
                        <m:r>
                          <a:rPr lang="en-US" sz="1800" b="0" i="1" smtClean="0">
                            <a:solidFill>
                              <a:srgbClr val="738FA4"/>
                            </a:solidFill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it-IT" sz="1800" dirty="0">
                    <a:solidFill>
                      <a:srgbClr val="738FA4"/>
                    </a:solidFill>
                    <a:latin typeface="Century Schoolbook" panose="02040604050505020304" pitchFamily="18" charset="0"/>
                  </a:rPr>
                  <a:t>, 2019</a:t>
                </a:r>
              </a:p>
            </p:txBody>
          </p:sp>
        </mc:Choice>
        <mc:Fallback xmlns="">
          <p:sp>
            <p:nvSpPr>
              <p:cNvPr id="132" name="Sottotitolo 2">
                <a:extLst>
                  <a:ext uri="{FF2B5EF4-FFF2-40B4-BE49-F238E27FC236}">
                    <a16:creationId xmlns:a16="http://schemas.microsoft.com/office/drawing/2014/main" id="{328CCC4B-B30E-4C4D-823F-A7E6F0BB4B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8655" y="5899017"/>
                <a:ext cx="2562654" cy="530800"/>
              </a:xfrm>
              <a:prstGeom prst="rect">
                <a:avLst/>
              </a:prstGeom>
              <a:blipFill>
                <a:blip r:embed="rId3"/>
                <a:stretch>
                  <a:fillRect t="-6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3" name="Titolo 1">
            <a:extLst>
              <a:ext uri="{FF2B5EF4-FFF2-40B4-BE49-F238E27FC236}">
                <a16:creationId xmlns:a16="http://schemas.microsoft.com/office/drawing/2014/main" id="{E9D6C091-C954-FB40-901F-7AA633C35E76}"/>
              </a:ext>
            </a:extLst>
          </p:cNvPr>
          <p:cNvSpPr txBox="1">
            <a:spLocks/>
          </p:cNvSpPr>
          <p:nvPr/>
        </p:nvSpPr>
        <p:spPr>
          <a:xfrm>
            <a:off x="647843" y="1544794"/>
            <a:ext cx="7772400" cy="968375"/>
          </a:xfrm>
          <a:prstGeom prst="rect">
            <a:avLst/>
          </a:prstGeom>
        </p:spPr>
        <p:txBody>
          <a:bodyPr>
            <a:normAutofit fontScale="82500" lnSpcReduction="20000"/>
          </a:bodyPr>
          <a:lstStyle>
            <a:lvl1pPr marL="0" indent="0" algn="l" defTabSz="457200" rtl="0" eaLnBrk="1" latinLnBrk="0" hangingPunct="1">
              <a:spcBef>
                <a:spcPct val="0"/>
              </a:spcBef>
              <a:buNone/>
              <a:defRPr sz="2200" b="1" kern="120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</a:lstStyle>
          <a:p>
            <a:pPr algn="ctr"/>
            <a:r>
              <a:rPr lang="it-IT" sz="8000" dirty="0" err="1">
                <a:latin typeface="Century Schoolbook" panose="02040604050505020304" pitchFamily="18" charset="0"/>
              </a:rPr>
              <a:t>JumpApp</a:t>
            </a:r>
            <a:endParaRPr lang="it-IT" dirty="0"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3533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it-IT" sz="2800" dirty="0" err="1">
                <a:latin typeface="Century Schoolbook" panose="02040604050505020304" pitchFamily="18" charset="0"/>
              </a:rPr>
              <a:t>JumpApp</a:t>
            </a:r>
            <a:r>
              <a:rPr lang="it-IT" sz="2800" dirty="0">
                <a:latin typeface="Century Schoolbook" panose="02040604050505020304" pitchFamily="18" charset="0"/>
              </a:rPr>
              <a:t>: </a:t>
            </a:r>
            <a:r>
              <a:rPr lang="it-IT" sz="3600" dirty="0" err="1">
                <a:latin typeface="Century Schoolbook" panose="02040604050505020304" pitchFamily="18" charset="0"/>
              </a:rPr>
              <a:t>what</a:t>
            </a:r>
            <a:r>
              <a:rPr lang="it-IT" sz="3600" dirty="0">
                <a:latin typeface="Century Schoolbook" panose="02040604050505020304" pitchFamily="18" charset="0"/>
              </a:rPr>
              <a:t> </a:t>
            </a:r>
            <a:r>
              <a:rPr lang="it-IT" sz="3600" dirty="0" err="1">
                <a:latin typeface="Century Schoolbook" panose="02040604050505020304" pitchFamily="18" charset="0"/>
              </a:rPr>
              <a:t>is</a:t>
            </a:r>
            <a:r>
              <a:rPr lang="it-IT" sz="3600" dirty="0">
                <a:latin typeface="Century Schoolbook" panose="02040604050505020304" pitchFamily="18" charset="0"/>
              </a:rPr>
              <a:t> </a:t>
            </a:r>
            <a:r>
              <a:rPr lang="it-IT" sz="3600" dirty="0" err="1">
                <a:latin typeface="Century Schoolbook" panose="02040604050505020304" pitchFamily="18" charset="0"/>
              </a:rPr>
              <a:t>it</a:t>
            </a:r>
            <a:r>
              <a:rPr lang="en-GB" sz="3600" dirty="0">
                <a:latin typeface="Century Schoolbook" panose="02040604050505020304" pitchFamily="18" charset="0"/>
              </a:rPr>
              <a:t>?</a:t>
            </a:r>
            <a:endParaRPr lang="en-GB" sz="2800" dirty="0">
              <a:latin typeface="Century Schoolbook" panose="020406040505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5D020CD-E180-8D4E-9651-FFD011D40E2B}"/>
              </a:ext>
            </a:extLst>
          </p:cNvPr>
          <p:cNvSpPr/>
          <p:nvPr/>
        </p:nvSpPr>
        <p:spPr>
          <a:xfrm>
            <a:off x="144780" y="6248399"/>
            <a:ext cx="3185160" cy="498397"/>
          </a:xfrm>
          <a:prstGeom prst="rect">
            <a:avLst/>
          </a:prstGeom>
          <a:solidFill>
            <a:srgbClr val="738FA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9" name="Content Placeholder 8" descr="A close up of a sign&#10;&#10;Description automatically generated">
            <a:extLst>
              <a:ext uri="{FF2B5EF4-FFF2-40B4-BE49-F238E27FC236}">
                <a16:creationId xmlns:a16="http://schemas.microsoft.com/office/drawing/2014/main" id="{334458B5-DA98-BD41-9EF8-5A362FB90D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" r="19949" b="7365"/>
          <a:stretch/>
        </p:blipFill>
        <p:spPr>
          <a:xfrm>
            <a:off x="144780" y="6298248"/>
            <a:ext cx="2265045" cy="369332"/>
          </a:xfr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F67A105-63F6-AD40-AD50-C5EFF29CF463}"/>
              </a:ext>
            </a:extLst>
          </p:cNvPr>
          <p:cNvSpPr/>
          <p:nvPr/>
        </p:nvSpPr>
        <p:spPr>
          <a:xfrm>
            <a:off x="5828143" y="6253755"/>
            <a:ext cx="3185160" cy="498397"/>
          </a:xfrm>
          <a:prstGeom prst="rect">
            <a:avLst/>
          </a:prstGeom>
          <a:solidFill>
            <a:srgbClr val="738FA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640F01B-D814-C542-AB35-131C1F5DCFA9}"/>
              </a:ext>
            </a:extLst>
          </p:cNvPr>
          <p:cNvSpPr/>
          <p:nvPr/>
        </p:nvSpPr>
        <p:spPr>
          <a:xfrm>
            <a:off x="0" y="6068442"/>
            <a:ext cx="9144000" cy="7895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775DC2-BB80-E142-A106-3403302E5230}"/>
              </a:ext>
            </a:extLst>
          </p:cNvPr>
          <p:cNvSpPr txBox="1"/>
          <p:nvPr/>
        </p:nvSpPr>
        <p:spPr>
          <a:xfrm>
            <a:off x="8646626" y="6481506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solidFill>
                  <a:srgbClr val="748FA3"/>
                </a:solidFill>
                <a:latin typeface="Arial"/>
                <a:cs typeface="Arial"/>
              </a:rPr>
              <a:t>/10</a:t>
            </a:r>
            <a:endParaRPr lang="it-IT" dirty="0">
              <a:solidFill>
                <a:srgbClr val="748FA3"/>
              </a:solidFill>
              <a:latin typeface="Arial"/>
              <a:cs typeface="Arial"/>
            </a:endParaRPr>
          </a:p>
        </p:txBody>
      </p:sp>
      <p:sp>
        <p:nvSpPr>
          <p:cNvPr id="8" name="Sottotitolo 2">
            <a:extLst>
              <a:ext uri="{FF2B5EF4-FFF2-40B4-BE49-F238E27FC236}">
                <a16:creationId xmlns:a16="http://schemas.microsoft.com/office/drawing/2014/main" id="{A0865B15-3D47-174A-94AC-56474998C28F}"/>
              </a:ext>
            </a:extLst>
          </p:cNvPr>
          <p:cNvSpPr txBox="1">
            <a:spLocks/>
          </p:cNvSpPr>
          <p:nvPr/>
        </p:nvSpPr>
        <p:spPr>
          <a:xfrm>
            <a:off x="1042805" y="1508669"/>
            <a:ext cx="5401470" cy="46607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Wingdings" charset="2"/>
              <a:buNone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it-IT" sz="3200" dirty="0">
              <a:latin typeface="Century Schoolbook" panose="020406040505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3200" dirty="0">
                <a:latin typeface="Century Schoolbook" panose="02040604050505020304" pitchFamily="18" charset="0"/>
              </a:rPr>
              <a:t>Musical </a:t>
            </a:r>
            <a:r>
              <a:rPr lang="it-IT" sz="3200" dirty="0" err="1">
                <a:latin typeface="Century Schoolbook" panose="02040604050505020304" pitchFamily="18" charset="0"/>
              </a:rPr>
              <a:t>didactic</a:t>
            </a:r>
            <a:br>
              <a:rPr lang="it-IT" sz="3200" dirty="0">
                <a:latin typeface="Century Schoolbook" panose="02040604050505020304" pitchFamily="18" charset="0"/>
              </a:rPr>
            </a:br>
            <a:r>
              <a:rPr lang="it-IT" sz="3200" dirty="0">
                <a:latin typeface="Century Schoolbook" panose="02040604050505020304" pitchFamily="18" charset="0"/>
              </a:rPr>
              <a:t>game</a:t>
            </a:r>
            <a:br>
              <a:rPr lang="it-IT" sz="2400" dirty="0">
                <a:latin typeface="Century Schoolbook" panose="02040604050505020304" pitchFamily="18" charset="0"/>
              </a:rPr>
            </a:br>
            <a:endParaRPr lang="it-IT" sz="3600" dirty="0">
              <a:latin typeface="Century Schoolbook" panose="02040604050505020304" pitchFamily="18" charset="0"/>
            </a:endParaRPr>
          </a:p>
          <a:p>
            <a:pPr marL="1428750" lvl="2">
              <a:buFont typeface="Arial" panose="020B0604020202020204" pitchFamily="34" charset="0"/>
              <a:buChar char="•"/>
            </a:pPr>
            <a:r>
              <a:rPr lang="it-IT" sz="2800" dirty="0">
                <a:latin typeface="Century Schoolbook" panose="02040604050505020304" pitchFamily="18" charset="0"/>
              </a:rPr>
              <a:t>Free online</a:t>
            </a:r>
            <a:br>
              <a:rPr lang="it-IT" sz="2800" dirty="0">
                <a:latin typeface="Century Schoolbook" panose="02040604050505020304" pitchFamily="18" charset="0"/>
              </a:rPr>
            </a:br>
            <a:r>
              <a:rPr lang="it-IT" sz="2000" dirty="0">
                <a:latin typeface="Century Schoolbook" panose="02040604050505020304" pitchFamily="18" charset="0"/>
              </a:rPr>
              <a:t>browser Chrome</a:t>
            </a:r>
            <a:endParaRPr lang="it-IT" sz="2800" dirty="0">
              <a:latin typeface="Century Schoolbook" panose="020406040505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4400" dirty="0">
              <a:latin typeface="Century Schoolbook" panose="020406040505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entury Schoolbook" panose="02040604050505020304" pitchFamily="18" charset="0"/>
              </a:rPr>
              <a:t>No download </a:t>
            </a:r>
            <a:r>
              <a:rPr lang="it-IT" dirty="0" err="1">
                <a:latin typeface="Century Schoolbook" panose="02040604050505020304" pitchFamily="18" charset="0"/>
              </a:rPr>
              <a:t>required</a:t>
            </a:r>
            <a:endParaRPr lang="it-IT" dirty="0">
              <a:latin typeface="Century Schoolbook" panose="02040604050505020304" pitchFamily="18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07B7E21-013A-F34A-B128-D48E744D091C}"/>
              </a:ext>
            </a:extLst>
          </p:cNvPr>
          <p:cNvSpPr/>
          <p:nvPr/>
        </p:nvSpPr>
        <p:spPr>
          <a:xfrm>
            <a:off x="8250286" y="6312428"/>
            <a:ext cx="438446" cy="438446"/>
          </a:xfrm>
          <a:prstGeom prst="ellipse">
            <a:avLst/>
          </a:prstGeom>
          <a:solidFill>
            <a:srgbClr val="738FA4"/>
          </a:solidFill>
          <a:ln>
            <a:solidFill>
              <a:srgbClr val="738FA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2155905-62EE-9F40-BAEA-6A523CB61893}"/>
              </a:ext>
            </a:extLst>
          </p:cNvPr>
          <p:cNvSpPr txBox="1"/>
          <p:nvPr/>
        </p:nvSpPr>
        <p:spPr>
          <a:xfrm>
            <a:off x="8330820" y="635013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Arial"/>
                <a:cs typeface="Arial"/>
              </a:rPr>
              <a:t>2</a:t>
            </a:r>
            <a:endParaRPr lang="it-IT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pic>
        <p:nvPicPr>
          <p:cNvPr id="21" name="Picture 20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8375ECD6-F415-7F4B-ADBC-9AFBF39B9A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9490" y="3455991"/>
            <a:ext cx="1207204" cy="1207204"/>
          </a:xfrm>
          <a:prstGeom prst="rect">
            <a:avLst/>
          </a:prstGeom>
        </p:spPr>
      </p:pic>
      <p:grpSp>
        <p:nvGrpSpPr>
          <p:cNvPr id="38" name="Group 37">
            <a:extLst>
              <a:ext uri="{FF2B5EF4-FFF2-40B4-BE49-F238E27FC236}">
                <a16:creationId xmlns:a16="http://schemas.microsoft.com/office/drawing/2014/main" id="{4408337B-0A43-874A-9A5A-AD0363F69D82}"/>
              </a:ext>
            </a:extLst>
          </p:cNvPr>
          <p:cNvGrpSpPr/>
          <p:nvPr/>
        </p:nvGrpSpPr>
        <p:grpSpPr>
          <a:xfrm>
            <a:off x="5412448" y="5090478"/>
            <a:ext cx="946708" cy="946708"/>
            <a:chOff x="5107648" y="4876725"/>
            <a:chExt cx="946708" cy="946708"/>
          </a:xfrm>
        </p:grpSpPr>
        <p:pic>
          <p:nvPicPr>
            <p:cNvPr id="27" name="Picture 26" descr="A close up of a sign&#10;&#10;Description automatically generated">
              <a:extLst>
                <a:ext uri="{FF2B5EF4-FFF2-40B4-BE49-F238E27FC236}">
                  <a16:creationId xmlns:a16="http://schemas.microsoft.com/office/drawing/2014/main" id="{23859648-DB62-AD46-8F9F-A512E3D3037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56579" y="5028685"/>
              <a:ext cx="666000" cy="666000"/>
            </a:xfrm>
            <a:prstGeom prst="rect">
              <a:avLst/>
            </a:prstGeom>
          </p:spPr>
        </p:pic>
        <p:sp>
          <p:nvSpPr>
            <p:cNvPr id="34" name="&quot;No&quot; Symbol 33">
              <a:extLst>
                <a:ext uri="{FF2B5EF4-FFF2-40B4-BE49-F238E27FC236}">
                  <a16:creationId xmlns:a16="http://schemas.microsoft.com/office/drawing/2014/main" id="{A48B8094-DAEB-D54F-8853-E1A931AAC35D}"/>
                </a:ext>
              </a:extLst>
            </p:cNvPr>
            <p:cNvSpPr/>
            <p:nvPr/>
          </p:nvSpPr>
          <p:spPr>
            <a:xfrm>
              <a:off x="5107648" y="4876725"/>
              <a:ext cx="946708" cy="946708"/>
            </a:xfrm>
            <a:prstGeom prst="noSmoking">
              <a:avLst>
                <a:gd name="adj" fmla="val 5345"/>
              </a:avLst>
            </a:prstGeom>
            <a:solidFill>
              <a:srgbClr val="E8544D"/>
            </a:solidFill>
            <a:ln>
              <a:solidFill>
                <a:srgbClr val="E7504B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tx1"/>
                </a:solidFill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6EA2138B-BF20-7E4F-A1E0-FCD01304FF7C}"/>
              </a:ext>
            </a:extLst>
          </p:cNvPr>
          <p:cNvGrpSpPr/>
          <p:nvPr/>
        </p:nvGrpSpPr>
        <p:grpSpPr>
          <a:xfrm>
            <a:off x="6865744" y="5077853"/>
            <a:ext cx="946708" cy="946708"/>
            <a:chOff x="6781924" y="4978400"/>
            <a:chExt cx="946708" cy="946708"/>
          </a:xfrm>
        </p:grpSpPr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BA7AE632-64A5-5E45-A60B-50D47002AD5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848626" y="5036777"/>
              <a:ext cx="833342" cy="833342"/>
            </a:xfrm>
            <a:prstGeom prst="rect">
              <a:avLst/>
            </a:prstGeom>
          </p:spPr>
        </p:pic>
        <p:sp>
          <p:nvSpPr>
            <p:cNvPr id="35" name="&quot;No&quot; Symbol 34">
              <a:extLst>
                <a:ext uri="{FF2B5EF4-FFF2-40B4-BE49-F238E27FC236}">
                  <a16:creationId xmlns:a16="http://schemas.microsoft.com/office/drawing/2014/main" id="{9173C7EB-7740-D546-9D22-C255CCD3179B}"/>
                </a:ext>
              </a:extLst>
            </p:cNvPr>
            <p:cNvSpPr/>
            <p:nvPr/>
          </p:nvSpPr>
          <p:spPr>
            <a:xfrm>
              <a:off x="6781924" y="4978400"/>
              <a:ext cx="946708" cy="946708"/>
            </a:xfrm>
            <a:prstGeom prst="noSmoking">
              <a:avLst>
                <a:gd name="adj" fmla="val 5345"/>
              </a:avLst>
            </a:prstGeom>
            <a:solidFill>
              <a:srgbClr val="E8544D"/>
            </a:solidFill>
            <a:ln>
              <a:solidFill>
                <a:srgbClr val="E7504B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tx1"/>
                </a:solidFill>
              </a:endParaRPr>
            </a:p>
          </p:txBody>
        </p:sp>
      </p:grpSp>
      <p:pic>
        <p:nvPicPr>
          <p:cNvPr id="40" name="Picture 39" descr="A close up of a logo&#10;&#10;Description automatically generated">
            <a:extLst>
              <a:ext uri="{FF2B5EF4-FFF2-40B4-BE49-F238E27FC236}">
                <a16:creationId xmlns:a16="http://schemas.microsoft.com/office/drawing/2014/main" id="{5B8DBB35-19A1-4541-BFA4-FAA9A9C091D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97161" y="137888"/>
            <a:ext cx="840400" cy="840400"/>
          </a:xfrm>
          <a:prstGeom prst="rect">
            <a:avLst/>
          </a:prstGeom>
        </p:spPr>
      </p:pic>
      <p:pic>
        <p:nvPicPr>
          <p:cNvPr id="6" name="Picture 5" descr="A picture containing object&#10;&#10;Description automatically generated">
            <a:extLst>
              <a:ext uri="{FF2B5EF4-FFF2-40B4-BE49-F238E27FC236}">
                <a16:creationId xmlns:a16="http://schemas.microsoft.com/office/drawing/2014/main" id="{EE2C8CB1-6A01-994D-8112-BD6C484349B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05422" y="1682433"/>
            <a:ext cx="1358900" cy="135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649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it-IT" sz="3600" dirty="0" err="1">
                <a:latin typeface="Century Schoolbook" panose="02040604050505020304" pitchFamily="18" charset="0"/>
              </a:rPr>
              <a:t>Goals</a:t>
            </a:r>
            <a:endParaRPr lang="en-GB" sz="3600" dirty="0">
              <a:latin typeface="Century Schoolbook" panose="020406040505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5D020CD-E180-8D4E-9651-FFD011D40E2B}"/>
              </a:ext>
            </a:extLst>
          </p:cNvPr>
          <p:cNvSpPr/>
          <p:nvPr/>
        </p:nvSpPr>
        <p:spPr>
          <a:xfrm>
            <a:off x="144780" y="6248399"/>
            <a:ext cx="3185160" cy="498397"/>
          </a:xfrm>
          <a:prstGeom prst="rect">
            <a:avLst/>
          </a:prstGeom>
          <a:solidFill>
            <a:srgbClr val="738FA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9" name="Content Placeholder 8" descr="A close up of a sign&#10;&#10;Description automatically generated">
            <a:extLst>
              <a:ext uri="{FF2B5EF4-FFF2-40B4-BE49-F238E27FC236}">
                <a16:creationId xmlns:a16="http://schemas.microsoft.com/office/drawing/2014/main" id="{334458B5-DA98-BD41-9EF8-5A362FB90D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" r="19949" b="7365"/>
          <a:stretch/>
        </p:blipFill>
        <p:spPr>
          <a:xfrm>
            <a:off x="144780" y="6298248"/>
            <a:ext cx="2265045" cy="369332"/>
          </a:xfr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F67A105-63F6-AD40-AD50-C5EFF29CF463}"/>
              </a:ext>
            </a:extLst>
          </p:cNvPr>
          <p:cNvSpPr/>
          <p:nvPr/>
        </p:nvSpPr>
        <p:spPr>
          <a:xfrm>
            <a:off x="5828143" y="6253755"/>
            <a:ext cx="3185160" cy="498397"/>
          </a:xfrm>
          <a:prstGeom prst="rect">
            <a:avLst/>
          </a:prstGeom>
          <a:solidFill>
            <a:srgbClr val="738FA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640F01B-D814-C542-AB35-131C1F5DCFA9}"/>
              </a:ext>
            </a:extLst>
          </p:cNvPr>
          <p:cNvSpPr/>
          <p:nvPr/>
        </p:nvSpPr>
        <p:spPr>
          <a:xfrm>
            <a:off x="0" y="6068442"/>
            <a:ext cx="9144000" cy="7895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775DC2-BB80-E142-A106-3403302E5230}"/>
              </a:ext>
            </a:extLst>
          </p:cNvPr>
          <p:cNvSpPr txBox="1"/>
          <p:nvPr/>
        </p:nvSpPr>
        <p:spPr>
          <a:xfrm>
            <a:off x="8646626" y="6481506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solidFill>
                  <a:srgbClr val="748FA3"/>
                </a:solidFill>
                <a:latin typeface="Arial"/>
                <a:cs typeface="Arial"/>
              </a:rPr>
              <a:t>/10</a:t>
            </a:r>
            <a:endParaRPr lang="it-IT" dirty="0">
              <a:solidFill>
                <a:srgbClr val="748FA3"/>
              </a:solidFill>
              <a:latin typeface="Arial"/>
              <a:cs typeface="Arial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07B7E21-013A-F34A-B128-D48E744D091C}"/>
              </a:ext>
            </a:extLst>
          </p:cNvPr>
          <p:cNvSpPr/>
          <p:nvPr/>
        </p:nvSpPr>
        <p:spPr>
          <a:xfrm>
            <a:off x="8250286" y="6312428"/>
            <a:ext cx="438446" cy="438446"/>
          </a:xfrm>
          <a:prstGeom prst="ellipse">
            <a:avLst/>
          </a:prstGeom>
          <a:solidFill>
            <a:srgbClr val="738FA4"/>
          </a:solidFill>
          <a:ln>
            <a:solidFill>
              <a:srgbClr val="738FA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2155905-62EE-9F40-BAEA-6A523CB61893}"/>
              </a:ext>
            </a:extLst>
          </p:cNvPr>
          <p:cNvSpPr txBox="1"/>
          <p:nvPr/>
        </p:nvSpPr>
        <p:spPr>
          <a:xfrm>
            <a:off x="8330820" y="635013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Arial"/>
                <a:cs typeface="Arial"/>
              </a:rPr>
              <a:t>3</a:t>
            </a:r>
            <a:endParaRPr lang="it-IT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:a16="http://schemas.microsoft.com/office/drawing/2014/main" id="{A13A6C09-496D-2849-B39A-493E01FB93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7161" y="137888"/>
            <a:ext cx="840400" cy="840400"/>
          </a:xfrm>
          <a:prstGeom prst="rect">
            <a:avLst/>
          </a:prstGeom>
        </p:spPr>
      </p:pic>
      <p:sp>
        <p:nvSpPr>
          <p:cNvPr id="14" name="Sottotitolo 2">
            <a:extLst>
              <a:ext uri="{FF2B5EF4-FFF2-40B4-BE49-F238E27FC236}">
                <a16:creationId xmlns:a16="http://schemas.microsoft.com/office/drawing/2014/main" id="{2F813625-9894-C84F-B583-CD68818A9F77}"/>
              </a:ext>
            </a:extLst>
          </p:cNvPr>
          <p:cNvSpPr txBox="1">
            <a:spLocks/>
          </p:cNvSpPr>
          <p:nvPr/>
        </p:nvSpPr>
        <p:spPr>
          <a:xfrm>
            <a:off x="734060" y="1586359"/>
            <a:ext cx="7621081" cy="46607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Wingdings" charset="2"/>
              <a:buNone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50000"/>
              </a:lnSpc>
              <a:buSzPct val="80000"/>
              <a:buFont typeface="Wingdings" pitchFamily="2" charset="2"/>
              <a:buChar char="q"/>
            </a:pPr>
            <a:r>
              <a:rPr lang="it-IT" sz="3600" dirty="0" err="1">
                <a:latin typeface="Century Schoolbook" panose="02040604050505020304" pitchFamily="18" charset="0"/>
              </a:rPr>
              <a:t>Have</a:t>
            </a:r>
            <a:r>
              <a:rPr lang="it-IT" sz="3600" dirty="0">
                <a:latin typeface="Century Schoolbook" panose="02040604050505020304" pitchFamily="18" charset="0"/>
              </a:rPr>
              <a:t> </a:t>
            </a:r>
            <a:r>
              <a:rPr lang="it-IT" sz="3600" dirty="0" err="1">
                <a:latin typeface="Century Schoolbook" panose="02040604050505020304" pitchFamily="18" charset="0"/>
              </a:rPr>
              <a:t>fun</a:t>
            </a:r>
            <a:endParaRPr lang="it-IT" sz="2800" dirty="0">
              <a:latin typeface="Century Schoolbook" panose="02040604050505020304" pitchFamily="18" charset="0"/>
            </a:endParaRPr>
          </a:p>
          <a:p>
            <a:pPr marL="457200" indent="-457200">
              <a:lnSpc>
                <a:spcPct val="150000"/>
              </a:lnSpc>
              <a:buSzPct val="80000"/>
              <a:buFont typeface="Wingdings" pitchFamily="2" charset="2"/>
              <a:buChar char="q"/>
            </a:pPr>
            <a:endParaRPr lang="it-IT" sz="2000" dirty="0">
              <a:latin typeface="Century Schoolbook" panose="02040604050505020304" pitchFamily="18" charset="0"/>
            </a:endParaRPr>
          </a:p>
          <a:p>
            <a:pPr marL="457200" indent="-457200">
              <a:lnSpc>
                <a:spcPct val="150000"/>
              </a:lnSpc>
              <a:buSzPct val="80000"/>
              <a:buFont typeface="Wingdings" pitchFamily="2" charset="2"/>
              <a:buChar char="q"/>
            </a:pPr>
            <a:r>
              <a:rPr lang="it-IT" sz="2800" dirty="0" err="1">
                <a:latin typeface="Century Schoolbook" panose="02040604050505020304" pitchFamily="18" charset="0"/>
              </a:rPr>
              <a:t>Recognize</a:t>
            </a:r>
            <a:r>
              <a:rPr lang="it-IT" sz="2800" dirty="0">
                <a:latin typeface="Century Schoolbook" panose="02040604050505020304" pitchFamily="18" charset="0"/>
              </a:rPr>
              <a:t> </a:t>
            </a:r>
            <a:r>
              <a:rPr lang="it-IT" sz="2800" dirty="0" err="1">
                <a:latin typeface="Century Schoolbook" panose="02040604050505020304" pitchFamily="18" charset="0"/>
              </a:rPr>
              <a:t>modal</a:t>
            </a:r>
            <a:r>
              <a:rPr lang="it-IT" sz="2800" dirty="0">
                <a:latin typeface="Century Schoolbook" panose="02040604050505020304" pitchFamily="18" charset="0"/>
              </a:rPr>
              <a:t> </a:t>
            </a:r>
            <a:r>
              <a:rPr lang="it-IT" sz="2800" dirty="0" err="1">
                <a:latin typeface="Century Schoolbook" panose="02040604050505020304" pitchFamily="18" charset="0"/>
              </a:rPr>
              <a:t>scales</a:t>
            </a:r>
            <a:endParaRPr lang="it-IT" sz="2800" dirty="0">
              <a:latin typeface="Century Schoolbook" panose="02040604050505020304" pitchFamily="18" charset="0"/>
            </a:endParaRPr>
          </a:p>
          <a:p>
            <a:pPr marL="457200" indent="-457200">
              <a:lnSpc>
                <a:spcPct val="150000"/>
              </a:lnSpc>
              <a:buSzPct val="80000"/>
              <a:buFont typeface="Wingdings" pitchFamily="2" charset="2"/>
              <a:buChar char="q"/>
            </a:pPr>
            <a:r>
              <a:rPr lang="it-IT" sz="2800" dirty="0" err="1">
                <a:latin typeface="Century Schoolbook" panose="02040604050505020304" pitchFamily="18" charset="0"/>
              </a:rPr>
              <a:t>Sing</a:t>
            </a:r>
            <a:r>
              <a:rPr lang="it-IT" sz="2800" dirty="0">
                <a:latin typeface="Century Schoolbook" panose="02040604050505020304" pitchFamily="18" charset="0"/>
              </a:rPr>
              <a:t> musical </a:t>
            </a:r>
            <a:r>
              <a:rPr lang="it-IT" sz="2800" dirty="0" err="1">
                <a:latin typeface="Century Schoolbook" panose="02040604050505020304" pitchFamily="18" charset="0"/>
              </a:rPr>
              <a:t>intervals</a:t>
            </a:r>
            <a:endParaRPr lang="it-IT" sz="2800" dirty="0">
              <a:latin typeface="Century Schoolbook" panose="02040604050505020304" pitchFamily="18" charset="0"/>
            </a:endParaRPr>
          </a:p>
          <a:p>
            <a:pPr marL="457200" indent="-457200">
              <a:lnSpc>
                <a:spcPct val="150000"/>
              </a:lnSpc>
              <a:buSzPct val="80000"/>
              <a:buFont typeface="Wingdings" pitchFamily="2" charset="2"/>
              <a:buChar char="q"/>
            </a:pPr>
            <a:r>
              <a:rPr lang="it-IT" sz="2800" dirty="0">
                <a:latin typeface="Century Schoolbook" panose="02040604050505020304" pitchFamily="18" charset="0"/>
              </a:rPr>
              <a:t>Train the relative pitch</a:t>
            </a:r>
          </a:p>
          <a:p>
            <a:pPr marL="457200" indent="-457200">
              <a:lnSpc>
                <a:spcPct val="150000"/>
              </a:lnSpc>
              <a:buSzPct val="80000"/>
              <a:buFont typeface="Wingdings" pitchFamily="2" charset="2"/>
              <a:buChar char="q"/>
            </a:pPr>
            <a:r>
              <a:rPr lang="it-IT" sz="2800" dirty="0">
                <a:latin typeface="Century Schoolbook" panose="02040604050505020304" pitchFamily="18" charset="0"/>
              </a:rPr>
              <a:t>Associate </a:t>
            </a:r>
            <a:r>
              <a:rPr lang="it-IT" sz="2800" dirty="0" err="1">
                <a:latin typeface="Century Schoolbook" panose="02040604050505020304" pitchFamily="18" charset="0"/>
              </a:rPr>
              <a:t>modes</a:t>
            </a:r>
            <a:r>
              <a:rPr lang="it-IT" sz="2800" dirty="0">
                <a:latin typeface="Century Schoolbook" panose="02040604050505020304" pitchFamily="18" charset="0"/>
              </a:rPr>
              <a:t> to </a:t>
            </a:r>
            <a:r>
              <a:rPr lang="it-IT" sz="2800" dirty="0" err="1">
                <a:latin typeface="Century Schoolbook" panose="02040604050505020304" pitchFamily="18" charset="0"/>
              </a:rPr>
              <a:t>their</a:t>
            </a:r>
            <a:r>
              <a:rPr lang="it-IT" sz="2800" dirty="0">
                <a:latin typeface="Century Schoolbook" panose="02040604050505020304" pitchFamily="18" charset="0"/>
              </a:rPr>
              <a:t> </a:t>
            </a:r>
            <a:r>
              <a:rPr lang="it-IT" sz="2800" dirty="0" err="1">
                <a:latin typeface="Century Schoolbook" panose="02040604050505020304" pitchFamily="18" charset="0"/>
              </a:rPr>
              <a:t>brilliance</a:t>
            </a:r>
            <a:br>
              <a:rPr lang="it-IT" sz="2800" dirty="0">
                <a:latin typeface="Century Schoolbook" panose="02040604050505020304" pitchFamily="18" charset="0"/>
              </a:rPr>
            </a:br>
            <a:endParaRPr lang="it-IT" sz="2800" dirty="0">
              <a:latin typeface="Century Schoolbook" panose="020406040505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BACC64-8BD3-1546-9DAB-369A3BBFAB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915" y="1886700"/>
            <a:ext cx="311312" cy="31131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A666EA1-0A16-534B-A497-A9F8EF41F8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915" y="3195622"/>
            <a:ext cx="311312" cy="31131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6D442D2-C061-1D4F-AAF0-0B82A887F1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915" y="3935271"/>
            <a:ext cx="311312" cy="31131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FA9F448-F9E3-B844-BBFD-CA89A08065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915" y="4649832"/>
            <a:ext cx="311312" cy="31131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84B25F7-CEDC-A040-9775-DA5081B812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915" y="5372591"/>
            <a:ext cx="311312" cy="311312"/>
          </a:xfrm>
          <a:prstGeom prst="rect">
            <a:avLst/>
          </a:prstGeom>
        </p:spPr>
      </p:pic>
      <p:pic>
        <p:nvPicPr>
          <p:cNvPr id="20" name="Picture 19" descr="A picture containing pool ball&#10;&#10;Description automatically generated">
            <a:extLst>
              <a:ext uri="{FF2B5EF4-FFF2-40B4-BE49-F238E27FC236}">
                <a16:creationId xmlns:a16="http://schemas.microsoft.com/office/drawing/2014/main" id="{C6098E09-A130-A246-8860-77D32EC550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0402661">
            <a:off x="6374453" y="1621560"/>
            <a:ext cx="1778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148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it-IT" sz="2800" dirty="0">
                <a:latin typeface="Century Schoolbook" panose="02040604050505020304" pitchFamily="18" charset="0"/>
              </a:rPr>
              <a:t>Music </a:t>
            </a:r>
            <a:r>
              <a:rPr lang="it-IT" sz="2800" dirty="0" err="1">
                <a:latin typeface="Century Schoolbook" panose="02040604050505020304" pitchFamily="18" charset="0"/>
              </a:rPr>
              <a:t>overview</a:t>
            </a:r>
            <a:r>
              <a:rPr lang="it-IT" sz="2800" dirty="0">
                <a:latin typeface="Century Schoolbook" panose="02040604050505020304" pitchFamily="18" charset="0"/>
              </a:rPr>
              <a:t>: </a:t>
            </a:r>
            <a:r>
              <a:rPr lang="it-IT" sz="3600" dirty="0" err="1">
                <a:latin typeface="Century Schoolbook" panose="02040604050505020304" pitchFamily="18" charset="0"/>
              </a:rPr>
              <a:t>modal</a:t>
            </a:r>
            <a:r>
              <a:rPr lang="it-IT" sz="3600" dirty="0">
                <a:latin typeface="Century Schoolbook" panose="02040604050505020304" pitchFamily="18" charset="0"/>
              </a:rPr>
              <a:t> </a:t>
            </a:r>
            <a:r>
              <a:rPr lang="it-IT" sz="3600" dirty="0" err="1">
                <a:latin typeface="Century Schoolbook" panose="02040604050505020304" pitchFamily="18" charset="0"/>
              </a:rPr>
              <a:t>scales</a:t>
            </a:r>
            <a:endParaRPr lang="en-GB" sz="3600" dirty="0">
              <a:latin typeface="Century Schoolbook" panose="020406040505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5D020CD-E180-8D4E-9651-FFD011D40E2B}"/>
              </a:ext>
            </a:extLst>
          </p:cNvPr>
          <p:cNvSpPr/>
          <p:nvPr/>
        </p:nvSpPr>
        <p:spPr>
          <a:xfrm>
            <a:off x="144780" y="6248399"/>
            <a:ext cx="3185160" cy="498397"/>
          </a:xfrm>
          <a:prstGeom prst="rect">
            <a:avLst/>
          </a:prstGeom>
          <a:solidFill>
            <a:srgbClr val="738FA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9" name="Content Placeholder 8" descr="A close up of a sign&#10;&#10;Description automatically generated">
            <a:extLst>
              <a:ext uri="{FF2B5EF4-FFF2-40B4-BE49-F238E27FC236}">
                <a16:creationId xmlns:a16="http://schemas.microsoft.com/office/drawing/2014/main" id="{334458B5-DA98-BD41-9EF8-5A362FB90D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" r="19949" b="7365"/>
          <a:stretch/>
        </p:blipFill>
        <p:spPr>
          <a:xfrm>
            <a:off x="144780" y="6298248"/>
            <a:ext cx="2265045" cy="369332"/>
          </a:xfr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F67A105-63F6-AD40-AD50-C5EFF29CF463}"/>
              </a:ext>
            </a:extLst>
          </p:cNvPr>
          <p:cNvSpPr/>
          <p:nvPr/>
        </p:nvSpPr>
        <p:spPr>
          <a:xfrm>
            <a:off x="5828143" y="6253755"/>
            <a:ext cx="3185160" cy="498397"/>
          </a:xfrm>
          <a:prstGeom prst="rect">
            <a:avLst/>
          </a:prstGeom>
          <a:solidFill>
            <a:srgbClr val="738FA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640F01B-D814-C542-AB35-131C1F5DCFA9}"/>
              </a:ext>
            </a:extLst>
          </p:cNvPr>
          <p:cNvSpPr/>
          <p:nvPr/>
        </p:nvSpPr>
        <p:spPr>
          <a:xfrm>
            <a:off x="0" y="6068442"/>
            <a:ext cx="9144000" cy="7895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775DC2-BB80-E142-A106-3403302E5230}"/>
              </a:ext>
            </a:extLst>
          </p:cNvPr>
          <p:cNvSpPr txBox="1"/>
          <p:nvPr/>
        </p:nvSpPr>
        <p:spPr>
          <a:xfrm>
            <a:off x="8646626" y="6481506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solidFill>
                  <a:srgbClr val="748FA3"/>
                </a:solidFill>
                <a:latin typeface="Arial"/>
                <a:cs typeface="Arial"/>
              </a:rPr>
              <a:t>/10</a:t>
            </a:r>
            <a:endParaRPr lang="it-IT" dirty="0">
              <a:solidFill>
                <a:srgbClr val="748FA3"/>
              </a:solidFill>
              <a:latin typeface="Arial"/>
              <a:cs typeface="Arial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07B7E21-013A-F34A-B128-D48E744D091C}"/>
              </a:ext>
            </a:extLst>
          </p:cNvPr>
          <p:cNvSpPr/>
          <p:nvPr/>
        </p:nvSpPr>
        <p:spPr>
          <a:xfrm>
            <a:off x="8250286" y="6312428"/>
            <a:ext cx="438446" cy="438446"/>
          </a:xfrm>
          <a:prstGeom prst="ellipse">
            <a:avLst/>
          </a:prstGeom>
          <a:solidFill>
            <a:srgbClr val="738FA4"/>
          </a:solidFill>
          <a:ln>
            <a:solidFill>
              <a:srgbClr val="738FA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2155905-62EE-9F40-BAEA-6A523CB61893}"/>
              </a:ext>
            </a:extLst>
          </p:cNvPr>
          <p:cNvSpPr txBox="1"/>
          <p:nvPr/>
        </p:nvSpPr>
        <p:spPr>
          <a:xfrm>
            <a:off x="8330820" y="635013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Arial"/>
                <a:cs typeface="Arial"/>
              </a:rPr>
              <a:t>4</a:t>
            </a:r>
            <a:endParaRPr lang="it-IT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:a16="http://schemas.microsoft.com/office/drawing/2014/main" id="{2EAAC62C-5F4F-C94E-A4F8-EE9C7EED2D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7161" y="137888"/>
            <a:ext cx="840400" cy="840400"/>
          </a:xfrm>
          <a:prstGeom prst="rect">
            <a:avLst/>
          </a:prstGeom>
        </p:spPr>
      </p:pic>
      <p:pic>
        <p:nvPicPr>
          <p:cNvPr id="15" name="Picture 14" descr="A picture containing music, piano&#10;&#10;Description automatically generated">
            <a:extLst>
              <a:ext uri="{FF2B5EF4-FFF2-40B4-BE49-F238E27FC236}">
                <a16:creationId xmlns:a16="http://schemas.microsoft.com/office/drawing/2014/main" id="{B7150995-93CB-6A41-A6B8-152E4499ED1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178" t="43969" r="15024" b="18851"/>
          <a:stretch/>
        </p:blipFill>
        <p:spPr>
          <a:xfrm>
            <a:off x="2529444" y="1299048"/>
            <a:ext cx="4085112" cy="1635826"/>
          </a:xfrm>
          <a:prstGeom prst="rect">
            <a:avLst/>
          </a:prstGeom>
        </p:spPr>
      </p:pic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946E9268-B919-1D4B-A393-7AFA824134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722050"/>
              </p:ext>
            </p:extLst>
          </p:nvPr>
        </p:nvGraphicFramePr>
        <p:xfrm>
          <a:off x="1243426" y="3155218"/>
          <a:ext cx="6417910" cy="31572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50338">
                  <a:extLst>
                    <a:ext uri="{9D8B030D-6E8A-4147-A177-3AD203B41FA5}">
                      <a16:colId xmlns:a16="http://schemas.microsoft.com/office/drawing/2014/main" val="1320659518"/>
                    </a:ext>
                  </a:extLst>
                </a:gridCol>
                <a:gridCol w="666796">
                  <a:extLst>
                    <a:ext uri="{9D8B030D-6E8A-4147-A177-3AD203B41FA5}">
                      <a16:colId xmlns:a16="http://schemas.microsoft.com/office/drawing/2014/main" val="1406339074"/>
                    </a:ext>
                  </a:extLst>
                </a:gridCol>
                <a:gridCol w="666796">
                  <a:extLst>
                    <a:ext uri="{9D8B030D-6E8A-4147-A177-3AD203B41FA5}">
                      <a16:colId xmlns:a16="http://schemas.microsoft.com/office/drawing/2014/main" val="4268449787"/>
                    </a:ext>
                  </a:extLst>
                </a:gridCol>
                <a:gridCol w="666796">
                  <a:extLst>
                    <a:ext uri="{9D8B030D-6E8A-4147-A177-3AD203B41FA5}">
                      <a16:colId xmlns:a16="http://schemas.microsoft.com/office/drawing/2014/main" val="3384758512"/>
                    </a:ext>
                  </a:extLst>
                </a:gridCol>
                <a:gridCol w="666796">
                  <a:extLst>
                    <a:ext uri="{9D8B030D-6E8A-4147-A177-3AD203B41FA5}">
                      <a16:colId xmlns:a16="http://schemas.microsoft.com/office/drawing/2014/main" val="1323028203"/>
                    </a:ext>
                  </a:extLst>
                </a:gridCol>
                <a:gridCol w="666796">
                  <a:extLst>
                    <a:ext uri="{9D8B030D-6E8A-4147-A177-3AD203B41FA5}">
                      <a16:colId xmlns:a16="http://schemas.microsoft.com/office/drawing/2014/main" val="978783359"/>
                    </a:ext>
                  </a:extLst>
                </a:gridCol>
                <a:gridCol w="666796">
                  <a:extLst>
                    <a:ext uri="{9D8B030D-6E8A-4147-A177-3AD203B41FA5}">
                      <a16:colId xmlns:a16="http://schemas.microsoft.com/office/drawing/2014/main" val="56270312"/>
                    </a:ext>
                  </a:extLst>
                </a:gridCol>
                <a:gridCol w="666796">
                  <a:extLst>
                    <a:ext uri="{9D8B030D-6E8A-4147-A177-3AD203B41FA5}">
                      <a16:colId xmlns:a16="http://schemas.microsoft.com/office/drawing/2014/main" val="4207950708"/>
                    </a:ext>
                  </a:extLst>
                </a:gridCol>
              </a:tblGrid>
              <a:tr h="451030">
                <a:tc>
                  <a:txBody>
                    <a:bodyPr/>
                    <a:lstStyle/>
                    <a:p>
                      <a:pPr algn="l"/>
                      <a:r>
                        <a:rPr lang="it-IT" sz="2000" dirty="0" err="1">
                          <a:latin typeface="Century Schoolbook" panose="02040604050505020304" pitchFamily="18" charset="0"/>
                        </a:rPr>
                        <a:t>Lydian</a:t>
                      </a:r>
                      <a:endParaRPr lang="it-IT" sz="2000" dirty="0">
                        <a:latin typeface="Century Schoolbook" panose="02040604050505020304" pitchFamily="18" charset="0"/>
                      </a:endParaRPr>
                    </a:p>
                  </a:txBody>
                  <a:tcPr marL="100762" marR="100762" marT="50381" marB="5038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dirty="0">
                          <a:latin typeface="Century Schoolbook" panose="02040604050505020304" pitchFamily="18" charset="0"/>
                        </a:rPr>
                        <a:t>C</a:t>
                      </a:r>
                    </a:p>
                  </a:txBody>
                  <a:tcPr marL="100762" marR="100762" marT="50381" marB="5038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dirty="0">
                          <a:latin typeface="Century Schoolbook" panose="02040604050505020304" pitchFamily="18" charset="0"/>
                        </a:rPr>
                        <a:t>D</a:t>
                      </a:r>
                    </a:p>
                  </a:txBody>
                  <a:tcPr marL="100762" marR="100762" marT="50381" marB="5038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dirty="0">
                          <a:latin typeface="Century Schoolbook" panose="02040604050505020304" pitchFamily="18" charset="0"/>
                        </a:rPr>
                        <a:t>E</a:t>
                      </a:r>
                    </a:p>
                  </a:txBody>
                  <a:tcPr marL="100762" marR="100762" marT="50381" marB="5038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dirty="0" err="1">
                          <a:latin typeface="Century Schoolbook" panose="02040604050505020304" pitchFamily="18" charset="0"/>
                        </a:rPr>
                        <a:t>F</a:t>
                      </a:r>
                      <a:r>
                        <a:rPr lang="it-IT" sz="2000" dirty="0">
                          <a:latin typeface="Century Schoolbook" panose="02040604050505020304" pitchFamily="18" charset="0"/>
                        </a:rPr>
                        <a:t>#</a:t>
                      </a:r>
                    </a:p>
                  </a:txBody>
                  <a:tcPr marL="100762" marR="100762" marT="50381" marB="5038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7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dirty="0">
                          <a:latin typeface="Century Schoolbook" panose="02040604050505020304" pitchFamily="18" charset="0"/>
                        </a:rPr>
                        <a:t>G</a:t>
                      </a:r>
                    </a:p>
                  </a:txBody>
                  <a:tcPr marL="100762" marR="100762" marT="50381" marB="5038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dirty="0">
                          <a:latin typeface="Century Schoolbook" panose="02040604050505020304" pitchFamily="18" charset="0"/>
                        </a:rPr>
                        <a:t>A</a:t>
                      </a:r>
                    </a:p>
                  </a:txBody>
                  <a:tcPr marL="100762" marR="100762" marT="50381" marB="5038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dirty="0">
                          <a:latin typeface="Century Schoolbook" panose="02040604050505020304" pitchFamily="18" charset="0"/>
                        </a:rPr>
                        <a:t>B</a:t>
                      </a:r>
                    </a:p>
                  </a:txBody>
                  <a:tcPr marL="100762" marR="100762" marT="50381" marB="5038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5680669"/>
                  </a:ext>
                </a:extLst>
              </a:tr>
              <a:tr h="451030">
                <a:tc>
                  <a:txBody>
                    <a:bodyPr/>
                    <a:lstStyle/>
                    <a:p>
                      <a:pPr algn="l"/>
                      <a:r>
                        <a:rPr lang="it-IT" sz="2000" dirty="0" err="1">
                          <a:latin typeface="Century Schoolbook" panose="02040604050505020304" pitchFamily="18" charset="0"/>
                        </a:rPr>
                        <a:t>Ionian</a:t>
                      </a:r>
                      <a:endParaRPr lang="it-IT" sz="2000" dirty="0">
                        <a:latin typeface="Century Schoolbook" panose="02040604050505020304" pitchFamily="18" charset="0"/>
                      </a:endParaRPr>
                    </a:p>
                  </a:txBody>
                  <a:tcPr marL="100762" marR="100762" marT="50381" marB="5038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dirty="0">
                          <a:latin typeface="Century Schoolbook" panose="02040604050505020304" pitchFamily="18" charset="0"/>
                        </a:rPr>
                        <a:t>C</a:t>
                      </a:r>
                    </a:p>
                  </a:txBody>
                  <a:tcPr marL="100762" marR="100762" marT="50381" marB="5038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dirty="0">
                          <a:latin typeface="Century Schoolbook" panose="02040604050505020304" pitchFamily="18" charset="0"/>
                        </a:rPr>
                        <a:t>D</a:t>
                      </a:r>
                    </a:p>
                  </a:txBody>
                  <a:tcPr marL="100762" marR="100762" marT="50381" marB="5038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dirty="0">
                          <a:latin typeface="Century Schoolbook" panose="02040604050505020304" pitchFamily="18" charset="0"/>
                        </a:rPr>
                        <a:t>E</a:t>
                      </a:r>
                    </a:p>
                  </a:txBody>
                  <a:tcPr marL="100762" marR="100762" marT="50381" marB="5038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dirty="0" err="1">
                          <a:latin typeface="Century Schoolbook" panose="02040604050505020304" pitchFamily="18" charset="0"/>
                        </a:rPr>
                        <a:t>F</a:t>
                      </a:r>
                      <a:endParaRPr lang="it-IT" sz="2000" dirty="0">
                        <a:latin typeface="Century Schoolbook" panose="02040604050505020304" pitchFamily="18" charset="0"/>
                      </a:endParaRPr>
                    </a:p>
                  </a:txBody>
                  <a:tcPr marL="100762" marR="100762" marT="50381" marB="5038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7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dirty="0">
                          <a:latin typeface="Century Schoolbook" panose="02040604050505020304" pitchFamily="18" charset="0"/>
                        </a:rPr>
                        <a:t>G</a:t>
                      </a:r>
                    </a:p>
                  </a:txBody>
                  <a:tcPr marL="100762" marR="100762" marT="50381" marB="5038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dirty="0">
                          <a:latin typeface="Century Schoolbook" panose="02040604050505020304" pitchFamily="18" charset="0"/>
                        </a:rPr>
                        <a:t>A</a:t>
                      </a:r>
                    </a:p>
                  </a:txBody>
                  <a:tcPr marL="100762" marR="100762" marT="50381" marB="5038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dirty="0">
                          <a:latin typeface="Century Schoolbook" panose="02040604050505020304" pitchFamily="18" charset="0"/>
                        </a:rPr>
                        <a:t>B</a:t>
                      </a:r>
                    </a:p>
                  </a:txBody>
                  <a:tcPr marL="100762" marR="100762" marT="50381" marB="5038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7461998"/>
                  </a:ext>
                </a:extLst>
              </a:tr>
              <a:tr h="451030">
                <a:tc>
                  <a:txBody>
                    <a:bodyPr/>
                    <a:lstStyle/>
                    <a:p>
                      <a:pPr algn="l"/>
                      <a:r>
                        <a:rPr lang="it-IT" sz="2000" dirty="0" err="1">
                          <a:latin typeface="Century Schoolbook" panose="02040604050505020304" pitchFamily="18" charset="0"/>
                        </a:rPr>
                        <a:t>Mixolydian</a:t>
                      </a:r>
                      <a:endParaRPr lang="it-IT" sz="2000" dirty="0">
                        <a:latin typeface="Century Schoolbook" panose="02040604050505020304" pitchFamily="18" charset="0"/>
                      </a:endParaRPr>
                    </a:p>
                  </a:txBody>
                  <a:tcPr marL="100762" marR="100762" marT="50381" marB="5038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dirty="0">
                          <a:latin typeface="Century Schoolbook" panose="02040604050505020304" pitchFamily="18" charset="0"/>
                        </a:rPr>
                        <a:t>C</a:t>
                      </a:r>
                    </a:p>
                  </a:txBody>
                  <a:tcPr marL="100762" marR="100762" marT="50381" marB="5038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dirty="0">
                          <a:latin typeface="Century Schoolbook" panose="02040604050505020304" pitchFamily="18" charset="0"/>
                        </a:rPr>
                        <a:t>D</a:t>
                      </a:r>
                    </a:p>
                  </a:txBody>
                  <a:tcPr marL="100762" marR="100762" marT="50381" marB="5038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dirty="0">
                          <a:latin typeface="Century Schoolbook" panose="02040604050505020304" pitchFamily="18" charset="0"/>
                        </a:rPr>
                        <a:t>E</a:t>
                      </a:r>
                    </a:p>
                  </a:txBody>
                  <a:tcPr marL="100762" marR="100762" marT="50381" marB="5038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7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dirty="0" err="1">
                          <a:latin typeface="Century Schoolbook" panose="02040604050505020304" pitchFamily="18" charset="0"/>
                        </a:rPr>
                        <a:t>F</a:t>
                      </a:r>
                      <a:endParaRPr lang="it-IT" sz="2000" dirty="0">
                        <a:latin typeface="Century Schoolbook" panose="02040604050505020304" pitchFamily="18" charset="0"/>
                      </a:endParaRPr>
                    </a:p>
                  </a:txBody>
                  <a:tcPr marL="100762" marR="100762" marT="50381" marB="5038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dirty="0">
                          <a:latin typeface="Century Schoolbook" panose="02040604050505020304" pitchFamily="18" charset="0"/>
                        </a:rPr>
                        <a:t>G</a:t>
                      </a:r>
                    </a:p>
                  </a:txBody>
                  <a:tcPr marL="100762" marR="100762" marT="50381" marB="5038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dirty="0">
                          <a:latin typeface="Century Schoolbook" panose="02040604050505020304" pitchFamily="18" charset="0"/>
                        </a:rPr>
                        <a:t>A</a:t>
                      </a:r>
                    </a:p>
                  </a:txBody>
                  <a:tcPr marL="100762" marR="100762" marT="50381" marB="5038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dirty="0" err="1">
                          <a:latin typeface="Century Schoolbook" panose="02040604050505020304" pitchFamily="18" charset="0"/>
                        </a:rPr>
                        <a:t>Bb</a:t>
                      </a:r>
                      <a:endParaRPr lang="it-IT" sz="2000" dirty="0">
                        <a:latin typeface="Century Schoolbook" panose="02040604050505020304" pitchFamily="18" charset="0"/>
                      </a:endParaRPr>
                    </a:p>
                  </a:txBody>
                  <a:tcPr marL="100762" marR="100762" marT="50381" marB="5038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3535485"/>
                  </a:ext>
                </a:extLst>
              </a:tr>
              <a:tr h="451030">
                <a:tc>
                  <a:txBody>
                    <a:bodyPr/>
                    <a:lstStyle/>
                    <a:p>
                      <a:pPr algn="l"/>
                      <a:r>
                        <a:rPr lang="it-IT" sz="2000" dirty="0">
                          <a:latin typeface="Century Schoolbook" panose="02040604050505020304" pitchFamily="18" charset="0"/>
                        </a:rPr>
                        <a:t>Dorian</a:t>
                      </a:r>
                    </a:p>
                  </a:txBody>
                  <a:tcPr marL="100762" marR="100762" marT="50381" marB="5038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dirty="0">
                          <a:latin typeface="Century Schoolbook" panose="02040604050505020304" pitchFamily="18" charset="0"/>
                        </a:rPr>
                        <a:t>C</a:t>
                      </a:r>
                    </a:p>
                  </a:txBody>
                  <a:tcPr marL="100762" marR="100762" marT="50381" marB="5038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dirty="0">
                          <a:latin typeface="Century Schoolbook" panose="02040604050505020304" pitchFamily="18" charset="0"/>
                        </a:rPr>
                        <a:t>D</a:t>
                      </a:r>
                    </a:p>
                  </a:txBody>
                  <a:tcPr marL="100762" marR="100762" marT="50381" marB="5038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dirty="0" err="1">
                          <a:latin typeface="Century Schoolbook" panose="02040604050505020304" pitchFamily="18" charset="0"/>
                        </a:rPr>
                        <a:t>Eb</a:t>
                      </a:r>
                      <a:endParaRPr lang="it-IT" sz="2000" dirty="0">
                        <a:latin typeface="Century Schoolbook" panose="02040604050505020304" pitchFamily="18" charset="0"/>
                      </a:endParaRPr>
                    </a:p>
                  </a:txBody>
                  <a:tcPr marL="100762" marR="100762" marT="50381" marB="5038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7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dirty="0" err="1">
                          <a:latin typeface="Century Schoolbook" panose="02040604050505020304" pitchFamily="18" charset="0"/>
                        </a:rPr>
                        <a:t>F</a:t>
                      </a:r>
                      <a:endParaRPr lang="it-IT" sz="2000" dirty="0">
                        <a:latin typeface="Century Schoolbook" panose="02040604050505020304" pitchFamily="18" charset="0"/>
                      </a:endParaRPr>
                    </a:p>
                  </a:txBody>
                  <a:tcPr marL="100762" marR="100762" marT="50381" marB="5038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dirty="0">
                          <a:latin typeface="Century Schoolbook" panose="02040604050505020304" pitchFamily="18" charset="0"/>
                        </a:rPr>
                        <a:t>G</a:t>
                      </a:r>
                    </a:p>
                  </a:txBody>
                  <a:tcPr marL="100762" marR="100762" marT="50381" marB="5038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dirty="0">
                          <a:latin typeface="Century Schoolbook" panose="02040604050505020304" pitchFamily="18" charset="0"/>
                        </a:rPr>
                        <a:t>A</a:t>
                      </a:r>
                    </a:p>
                  </a:txBody>
                  <a:tcPr marL="100762" marR="100762" marT="50381" marB="5038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dirty="0" err="1">
                          <a:latin typeface="Century Schoolbook" panose="02040604050505020304" pitchFamily="18" charset="0"/>
                        </a:rPr>
                        <a:t>Bb</a:t>
                      </a:r>
                      <a:endParaRPr lang="it-IT" sz="2000" dirty="0">
                        <a:latin typeface="Century Schoolbook" panose="02040604050505020304" pitchFamily="18" charset="0"/>
                      </a:endParaRPr>
                    </a:p>
                  </a:txBody>
                  <a:tcPr marL="100762" marR="100762" marT="50381" marB="5038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5323753"/>
                  </a:ext>
                </a:extLst>
              </a:tr>
              <a:tr h="451030">
                <a:tc>
                  <a:txBody>
                    <a:bodyPr/>
                    <a:lstStyle/>
                    <a:p>
                      <a:pPr algn="l"/>
                      <a:r>
                        <a:rPr lang="it-IT" sz="2000" dirty="0" err="1">
                          <a:latin typeface="Century Schoolbook" panose="02040604050505020304" pitchFamily="18" charset="0"/>
                        </a:rPr>
                        <a:t>Aeolian</a:t>
                      </a:r>
                      <a:endParaRPr lang="it-IT" sz="2000" dirty="0">
                        <a:latin typeface="Century Schoolbook" panose="02040604050505020304" pitchFamily="18" charset="0"/>
                      </a:endParaRPr>
                    </a:p>
                  </a:txBody>
                  <a:tcPr marL="100762" marR="100762" marT="50381" marB="5038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dirty="0">
                          <a:latin typeface="Century Schoolbook" panose="02040604050505020304" pitchFamily="18" charset="0"/>
                        </a:rPr>
                        <a:t>C</a:t>
                      </a:r>
                    </a:p>
                  </a:txBody>
                  <a:tcPr marL="100762" marR="100762" marT="50381" marB="5038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dirty="0">
                          <a:latin typeface="Century Schoolbook" panose="02040604050505020304" pitchFamily="18" charset="0"/>
                        </a:rPr>
                        <a:t>D</a:t>
                      </a:r>
                    </a:p>
                  </a:txBody>
                  <a:tcPr marL="100762" marR="100762" marT="50381" marB="5038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7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dirty="0" err="1">
                          <a:latin typeface="Century Schoolbook" panose="02040604050505020304" pitchFamily="18" charset="0"/>
                        </a:rPr>
                        <a:t>Eb</a:t>
                      </a:r>
                      <a:endParaRPr lang="it-IT" sz="2000" dirty="0">
                        <a:latin typeface="Century Schoolbook" panose="02040604050505020304" pitchFamily="18" charset="0"/>
                      </a:endParaRPr>
                    </a:p>
                  </a:txBody>
                  <a:tcPr marL="100762" marR="100762" marT="50381" marB="5038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dirty="0" err="1">
                          <a:latin typeface="Century Schoolbook" panose="02040604050505020304" pitchFamily="18" charset="0"/>
                        </a:rPr>
                        <a:t>F</a:t>
                      </a:r>
                      <a:endParaRPr lang="it-IT" sz="2000" dirty="0">
                        <a:latin typeface="Century Schoolbook" panose="02040604050505020304" pitchFamily="18" charset="0"/>
                      </a:endParaRPr>
                    </a:p>
                  </a:txBody>
                  <a:tcPr marL="100762" marR="100762" marT="50381" marB="5038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dirty="0">
                          <a:latin typeface="Century Schoolbook" panose="02040604050505020304" pitchFamily="18" charset="0"/>
                        </a:rPr>
                        <a:t>G</a:t>
                      </a:r>
                    </a:p>
                  </a:txBody>
                  <a:tcPr marL="100762" marR="100762" marT="50381" marB="5038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dirty="0">
                          <a:latin typeface="Century Schoolbook" panose="02040604050505020304" pitchFamily="18" charset="0"/>
                        </a:rPr>
                        <a:t>Ab</a:t>
                      </a:r>
                    </a:p>
                  </a:txBody>
                  <a:tcPr marL="100762" marR="100762" marT="50381" marB="5038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dirty="0" err="1">
                          <a:latin typeface="Century Schoolbook" panose="02040604050505020304" pitchFamily="18" charset="0"/>
                        </a:rPr>
                        <a:t>Bb</a:t>
                      </a:r>
                      <a:endParaRPr lang="it-IT" sz="2000" dirty="0">
                        <a:latin typeface="Century Schoolbook" panose="02040604050505020304" pitchFamily="18" charset="0"/>
                      </a:endParaRPr>
                    </a:p>
                  </a:txBody>
                  <a:tcPr marL="100762" marR="100762" marT="50381" marB="5038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6138379"/>
                  </a:ext>
                </a:extLst>
              </a:tr>
              <a:tr h="451030">
                <a:tc>
                  <a:txBody>
                    <a:bodyPr/>
                    <a:lstStyle/>
                    <a:p>
                      <a:pPr algn="l"/>
                      <a:r>
                        <a:rPr lang="it-IT" sz="2000" dirty="0" err="1">
                          <a:latin typeface="Century Schoolbook" panose="02040604050505020304" pitchFamily="18" charset="0"/>
                        </a:rPr>
                        <a:t>Phrygian</a:t>
                      </a:r>
                      <a:endParaRPr lang="it-IT" sz="2000" dirty="0">
                        <a:latin typeface="Century Schoolbook" panose="02040604050505020304" pitchFamily="18" charset="0"/>
                      </a:endParaRPr>
                    </a:p>
                  </a:txBody>
                  <a:tcPr marL="100762" marR="100762" marT="50381" marB="5038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dirty="0">
                          <a:latin typeface="Century Schoolbook" panose="02040604050505020304" pitchFamily="18" charset="0"/>
                        </a:rPr>
                        <a:t>C</a:t>
                      </a:r>
                    </a:p>
                  </a:txBody>
                  <a:tcPr marL="100762" marR="100762" marT="50381" marB="5038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dirty="0" err="1">
                          <a:latin typeface="Century Schoolbook" panose="02040604050505020304" pitchFamily="18" charset="0"/>
                        </a:rPr>
                        <a:t>Db</a:t>
                      </a:r>
                      <a:endParaRPr lang="it-IT" sz="2000" dirty="0">
                        <a:latin typeface="Century Schoolbook" panose="02040604050505020304" pitchFamily="18" charset="0"/>
                      </a:endParaRPr>
                    </a:p>
                  </a:txBody>
                  <a:tcPr marL="100762" marR="100762" marT="50381" marB="5038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7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dirty="0" err="1">
                          <a:latin typeface="Century Schoolbook" panose="02040604050505020304" pitchFamily="18" charset="0"/>
                        </a:rPr>
                        <a:t>Eb</a:t>
                      </a:r>
                      <a:endParaRPr lang="it-IT" sz="2000" dirty="0">
                        <a:latin typeface="Century Schoolbook" panose="02040604050505020304" pitchFamily="18" charset="0"/>
                      </a:endParaRPr>
                    </a:p>
                  </a:txBody>
                  <a:tcPr marL="100762" marR="100762" marT="50381" marB="5038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dirty="0" err="1">
                          <a:latin typeface="Century Schoolbook" panose="02040604050505020304" pitchFamily="18" charset="0"/>
                        </a:rPr>
                        <a:t>F</a:t>
                      </a:r>
                      <a:endParaRPr lang="it-IT" sz="2000" dirty="0">
                        <a:latin typeface="Century Schoolbook" panose="02040604050505020304" pitchFamily="18" charset="0"/>
                      </a:endParaRPr>
                    </a:p>
                  </a:txBody>
                  <a:tcPr marL="100762" marR="100762" marT="50381" marB="5038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dirty="0">
                          <a:latin typeface="Century Schoolbook" panose="02040604050505020304" pitchFamily="18" charset="0"/>
                        </a:rPr>
                        <a:t>G</a:t>
                      </a:r>
                    </a:p>
                  </a:txBody>
                  <a:tcPr marL="100762" marR="100762" marT="50381" marB="5038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dirty="0">
                          <a:latin typeface="Century Schoolbook" panose="02040604050505020304" pitchFamily="18" charset="0"/>
                        </a:rPr>
                        <a:t>Ab</a:t>
                      </a:r>
                    </a:p>
                  </a:txBody>
                  <a:tcPr marL="100762" marR="100762" marT="50381" marB="5038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dirty="0" err="1">
                          <a:latin typeface="Century Schoolbook" panose="02040604050505020304" pitchFamily="18" charset="0"/>
                        </a:rPr>
                        <a:t>Bb</a:t>
                      </a:r>
                      <a:endParaRPr lang="it-IT" sz="2000" dirty="0">
                        <a:latin typeface="Century Schoolbook" panose="02040604050505020304" pitchFamily="18" charset="0"/>
                      </a:endParaRPr>
                    </a:p>
                  </a:txBody>
                  <a:tcPr marL="100762" marR="100762" marT="50381" marB="5038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6513805"/>
                  </a:ext>
                </a:extLst>
              </a:tr>
              <a:tr h="451030">
                <a:tc>
                  <a:txBody>
                    <a:bodyPr/>
                    <a:lstStyle/>
                    <a:p>
                      <a:pPr algn="l"/>
                      <a:r>
                        <a:rPr lang="it-IT" sz="2000" dirty="0" err="1">
                          <a:latin typeface="Century Schoolbook" panose="02040604050505020304" pitchFamily="18" charset="0"/>
                        </a:rPr>
                        <a:t>Locrian</a:t>
                      </a:r>
                      <a:endParaRPr lang="it-IT" sz="2000" dirty="0">
                        <a:latin typeface="Century Schoolbook" panose="02040604050505020304" pitchFamily="18" charset="0"/>
                      </a:endParaRPr>
                    </a:p>
                  </a:txBody>
                  <a:tcPr marL="100762" marR="100762" marT="50381" marB="5038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dirty="0">
                          <a:latin typeface="Century Schoolbook" panose="02040604050505020304" pitchFamily="18" charset="0"/>
                        </a:rPr>
                        <a:t>C</a:t>
                      </a:r>
                    </a:p>
                  </a:txBody>
                  <a:tcPr marL="100762" marR="100762" marT="50381" marB="5038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dirty="0" err="1">
                          <a:latin typeface="Century Schoolbook" panose="02040604050505020304" pitchFamily="18" charset="0"/>
                        </a:rPr>
                        <a:t>Db</a:t>
                      </a:r>
                      <a:endParaRPr lang="it-IT" sz="2000" dirty="0">
                        <a:latin typeface="Century Schoolbook" panose="02040604050505020304" pitchFamily="18" charset="0"/>
                      </a:endParaRPr>
                    </a:p>
                  </a:txBody>
                  <a:tcPr marL="100762" marR="100762" marT="50381" marB="5038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dirty="0" err="1">
                          <a:latin typeface="Century Schoolbook" panose="02040604050505020304" pitchFamily="18" charset="0"/>
                        </a:rPr>
                        <a:t>Eb</a:t>
                      </a:r>
                      <a:endParaRPr lang="it-IT" sz="2000" dirty="0">
                        <a:latin typeface="Century Schoolbook" panose="02040604050505020304" pitchFamily="18" charset="0"/>
                      </a:endParaRPr>
                    </a:p>
                  </a:txBody>
                  <a:tcPr marL="100762" marR="100762" marT="50381" marB="5038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dirty="0" err="1">
                          <a:latin typeface="Century Schoolbook" panose="02040604050505020304" pitchFamily="18" charset="0"/>
                        </a:rPr>
                        <a:t>F</a:t>
                      </a:r>
                      <a:endParaRPr lang="it-IT" sz="2000" dirty="0">
                        <a:latin typeface="Century Schoolbook" panose="02040604050505020304" pitchFamily="18" charset="0"/>
                      </a:endParaRPr>
                    </a:p>
                  </a:txBody>
                  <a:tcPr marL="100762" marR="100762" marT="50381" marB="5038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dirty="0" err="1">
                          <a:latin typeface="Century Schoolbook" panose="02040604050505020304" pitchFamily="18" charset="0"/>
                        </a:rPr>
                        <a:t>Gb</a:t>
                      </a:r>
                      <a:endParaRPr lang="it-IT" sz="2000" dirty="0">
                        <a:latin typeface="Century Schoolbook" panose="02040604050505020304" pitchFamily="18" charset="0"/>
                      </a:endParaRPr>
                    </a:p>
                  </a:txBody>
                  <a:tcPr marL="100762" marR="100762" marT="50381" marB="5038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dirty="0">
                          <a:latin typeface="Century Schoolbook" panose="02040604050505020304" pitchFamily="18" charset="0"/>
                        </a:rPr>
                        <a:t>Ab</a:t>
                      </a:r>
                    </a:p>
                  </a:txBody>
                  <a:tcPr marL="100762" marR="100762" marT="50381" marB="5038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dirty="0" err="1">
                          <a:latin typeface="Century Schoolbook" panose="02040604050505020304" pitchFamily="18" charset="0"/>
                        </a:rPr>
                        <a:t>Bb</a:t>
                      </a:r>
                      <a:endParaRPr lang="it-IT" sz="2000" dirty="0">
                        <a:latin typeface="Century Schoolbook" panose="02040604050505020304" pitchFamily="18" charset="0"/>
                      </a:endParaRPr>
                    </a:p>
                  </a:txBody>
                  <a:tcPr marL="100762" marR="100762" marT="50381" marB="5038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827438717"/>
                  </a:ext>
                </a:extLst>
              </a:tr>
            </a:tbl>
          </a:graphicData>
        </a:graphic>
      </p:graphicFrame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B0A9716-7744-B649-8126-C6F3D9A162B3}"/>
              </a:ext>
            </a:extLst>
          </p:cNvPr>
          <p:cNvCxnSpPr/>
          <p:nvPr/>
        </p:nvCxnSpPr>
        <p:spPr>
          <a:xfrm flipV="1">
            <a:off x="866899" y="3289465"/>
            <a:ext cx="0" cy="2958934"/>
          </a:xfrm>
          <a:prstGeom prst="straightConnector1">
            <a:avLst/>
          </a:prstGeom>
          <a:ln>
            <a:headEnd type="none" w="med" len="med"/>
            <a:tailEnd type="arrow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A9CA801-42AF-D64A-BC5B-E191702996E0}"/>
              </a:ext>
            </a:extLst>
          </p:cNvPr>
          <p:cNvCxnSpPr>
            <a:cxnSpLocks/>
          </p:cNvCxnSpPr>
          <p:nvPr/>
        </p:nvCxnSpPr>
        <p:spPr>
          <a:xfrm>
            <a:off x="7995182" y="3254356"/>
            <a:ext cx="0" cy="2958934"/>
          </a:xfrm>
          <a:prstGeom prst="straightConnector1">
            <a:avLst/>
          </a:prstGeom>
          <a:ln>
            <a:headEnd type="none" w="med" len="med"/>
            <a:tailEnd type="arrow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83F62D1-ED37-BD46-B622-1FA94AA5795B}"/>
              </a:ext>
            </a:extLst>
          </p:cNvPr>
          <p:cNvSpPr txBox="1"/>
          <p:nvPr/>
        </p:nvSpPr>
        <p:spPr>
          <a:xfrm rot="16200000">
            <a:off x="243542" y="4465688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latin typeface="Century Schoolbook" panose="02040604050505020304" pitchFamily="18" charset="0"/>
              </a:rPr>
              <a:t>bright</a:t>
            </a:r>
            <a:endParaRPr lang="it-IT" dirty="0">
              <a:latin typeface="Century Schoolbook" panose="020406040505050203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309C775-56DC-E54F-AB46-B598179C6796}"/>
              </a:ext>
            </a:extLst>
          </p:cNvPr>
          <p:cNvSpPr txBox="1"/>
          <p:nvPr/>
        </p:nvSpPr>
        <p:spPr>
          <a:xfrm rot="5400000">
            <a:off x="7875600" y="4465688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Century Schoolbook" panose="02040604050505020304" pitchFamily="18" charset="0"/>
              </a:rPr>
              <a:t>dark</a:t>
            </a:r>
          </a:p>
        </p:txBody>
      </p:sp>
    </p:spTree>
    <p:extLst>
      <p:ext uri="{BB962C8B-B14F-4D97-AF65-F5344CB8AC3E}">
        <p14:creationId xmlns:p14="http://schemas.microsoft.com/office/powerpoint/2010/main" val="1890924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it-IT" sz="2800" dirty="0">
                <a:latin typeface="Century Schoolbook" panose="02040604050505020304" pitchFamily="18" charset="0"/>
              </a:rPr>
              <a:t>Workflow:</a:t>
            </a:r>
            <a:r>
              <a:rPr lang="it-IT" sz="3600" dirty="0">
                <a:latin typeface="Century Schoolbook" panose="02040604050505020304" pitchFamily="18" charset="0"/>
              </a:rPr>
              <a:t> settings</a:t>
            </a:r>
            <a:endParaRPr lang="en-GB" sz="3600" dirty="0">
              <a:latin typeface="Century Schoolbook" panose="020406040505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5D020CD-E180-8D4E-9651-FFD011D40E2B}"/>
              </a:ext>
            </a:extLst>
          </p:cNvPr>
          <p:cNvSpPr/>
          <p:nvPr/>
        </p:nvSpPr>
        <p:spPr>
          <a:xfrm>
            <a:off x="144780" y="6248399"/>
            <a:ext cx="3185160" cy="498397"/>
          </a:xfrm>
          <a:prstGeom prst="rect">
            <a:avLst/>
          </a:prstGeom>
          <a:solidFill>
            <a:srgbClr val="738FA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9" name="Content Placeholder 8" descr="A close up of a sign&#10;&#10;Description automatically generated">
            <a:extLst>
              <a:ext uri="{FF2B5EF4-FFF2-40B4-BE49-F238E27FC236}">
                <a16:creationId xmlns:a16="http://schemas.microsoft.com/office/drawing/2014/main" id="{334458B5-DA98-BD41-9EF8-5A362FB90D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" r="19949" b="7365"/>
          <a:stretch/>
        </p:blipFill>
        <p:spPr>
          <a:xfrm>
            <a:off x="144780" y="6298248"/>
            <a:ext cx="2265045" cy="369332"/>
          </a:xfr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F67A105-63F6-AD40-AD50-C5EFF29CF463}"/>
              </a:ext>
            </a:extLst>
          </p:cNvPr>
          <p:cNvSpPr/>
          <p:nvPr/>
        </p:nvSpPr>
        <p:spPr>
          <a:xfrm>
            <a:off x="5828143" y="6253755"/>
            <a:ext cx="3185160" cy="498397"/>
          </a:xfrm>
          <a:prstGeom prst="rect">
            <a:avLst/>
          </a:prstGeom>
          <a:solidFill>
            <a:srgbClr val="738FA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640F01B-D814-C542-AB35-131C1F5DCFA9}"/>
              </a:ext>
            </a:extLst>
          </p:cNvPr>
          <p:cNvSpPr/>
          <p:nvPr/>
        </p:nvSpPr>
        <p:spPr>
          <a:xfrm>
            <a:off x="0" y="6068442"/>
            <a:ext cx="9144000" cy="7895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07B7E21-013A-F34A-B128-D48E744D091C}"/>
              </a:ext>
            </a:extLst>
          </p:cNvPr>
          <p:cNvSpPr/>
          <p:nvPr/>
        </p:nvSpPr>
        <p:spPr>
          <a:xfrm>
            <a:off x="8250286" y="6312428"/>
            <a:ext cx="438446" cy="438446"/>
          </a:xfrm>
          <a:prstGeom prst="ellipse">
            <a:avLst/>
          </a:prstGeom>
          <a:solidFill>
            <a:srgbClr val="738FA4"/>
          </a:solidFill>
          <a:ln>
            <a:solidFill>
              <a:srgbClr val="738FA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2155905-62EE-9F40-BAEA-6A523CB61893}"/>
              </a:ext>
            </a:extLst>
          </p:cNvPr>
          <p:cNvSpPr txBox="1"/>
          <p:nvPr/>
        </p:nvSpPr>
        <p:spPr>
          <a:xfrm>
            <a:off x="8318945" y="635013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Arial"/>
                <a:cs typeface="Arial"/>
              </a:rPr>
              <a:t>4</a:t>
            </a:r>
            <a:endParaRPr lang="it-IT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:a16="http://schemas.microsoft.com/office/drawing/2014/main" id="{1C6959D9-7DF3-614A-BECA-8E70128EA3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7161" y="137888"/>
            <a:ext cx="840400" cy="840400"/>
          </a:xfrm>
          <a:prstGeom prst="rect">
            <a:avLst/>
          </a:prstGeom>
        </p:spPr>
      </p:pic>
      <p:pic>
        <p:nvPicPr>
          <p:cNvPr id="8" name="Picture 7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1FA9BE1C-77CA-2944-ABFC-8B9E238F87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800" y="1382796"/>
            <a:ext cx="8582400" cy="536400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6" name="Picture 15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22676661-334A-E949-AD43-E74D7E8094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0800" y="1382796"/>
            <a:ext cx="8582400" cy="536400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336579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it-IT" sz="2800" dirty="0">
                <a:latin typeface="Century Schoolbook" panose="02040604050505020304" pitchFamily="18" charset="0"/>
              </a:rPr>
              <a:t>Workflow:</a:t>
            </a:r>
            <a:r>
              <a:rPr lang="it-IT" sz="3600" dirty="0">
                <a:latin typeface="Century Schoolbook" panose="02040604050505020304" pitchFamily="18" charset="0"/>
              </a:rPr>
              <a:t> play</a:t>
            </a:r>
            <a:endParaRPr lang="en-GB" sz="3600" dirty="0">
              <a:latin typeface="Century Schoolbook" panose="020406040505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5D020CD-E180-8D4E-9651-FFD011D40E2B}"/>
              </a:ext>
            </a:extLst>
          </p:cNvPr>
          <p:cNvSpPr/>
          <p:nvPr/>
        </p:nvSpPr>
        <p:spPr>
          <a:xfrm>
            <a:off x="144780" y="6248399"/>
            <a:ext cx="3185160" cy="498397"/>
          </a:xfrm>
          <a:prstGeom prst="rect">
            <a:avLst/>
          </a:prstGeom>
          <a:solidFill>
            <a:srgbClr val="738FA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9" name="Content Placeholder 8" descr="A close up of a sign&#10;&#10;Description automatically generated">
            <a:extLst>
              <a:ext uri="{FF2B5EF4-FFF2-40B4-BE49-F238E27FC236}">
                <a16:creationId xmlns:a16="http://schemas.microsoft.com/office/drawing/2014/main" id="{334458B5-DA98-BD41-9EF8-5A362FB90D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" r="19949" b="7365"/>
          <a:stretch/>
        </p:blipFill>
        <p:spPr>
          <a:xfrm>
            <a:off x="144780" y="6298248"/>
            <a:ext cx="2265045" cy="369332"/>
          </a:xfr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F67A105-63F6-AD40-AD50-C5EFF29CF463}"/>
              </a:ext>
            </a:extLst>
          </p:cNvPr>
          <p:cNvSpPr/>
          <p:nvPr/>
        </p:nvSpPr>
        <p:spPr>
          <a:xfrm>
            <a:off x="5828143" y="6253755"/>
            <a:ext cx="3185160" cy="498397"/>
          </a:xfrm>
          <a:prstGeom prst="rect">
            <a:avLst/>
          </a:prstGeom>
          <a:solidFill>
            <a:srgbClr val="738FA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640F01B-D814-C542-AB35-131C1F5DCFA9}"/>
              </a:ext>
            </a:extLst>
          </p:cNvPr>
          <p:cNvSpPr/>
          <p:nvPr/>
        </p:nvSpPr>
        <p:spPr>
          <a:xfrm>
            <a:off x="0" y="6068442"/>
            <a:ext cx="9144000" cy="7895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:a16="http://schemas.microsoft.com/office/drawing/2014/main" id="{1C6959D9-7DF3-614A-BECA-8E70128EA3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7161" y="137888"/>
            <a:ext cx="840400" cy="8404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95B3977-91EC-F041-BC94-B963D9010A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920" y="1379196"/>
            <a:ext cx="8588160" cy="536760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FFCE48E-09A7-1242-8DAA-2D3BA0AFA7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7920" y="1379196"/>
            <a:ext cx="8588160" cy="536760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22" name="Picture 21" descr="A screenshot of a cell phone&#10;&#10;Description automatically generated">
            <a:extLst>
              <a:ext uri="{FF2B5EF4-FFF2-40B4-BE49-F238E27FC236}">
                <a16:creationId xmlns:a16="http://schemas.microsoft.com/office/drawing/2014/main" id="{6E12BB9B-0E62-044F-9111-19D90B06D85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7920" y="1379196"/>
            <a:ext cx="8588160" cy="536760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11" name="Titolo 1">
            <a:extLst>
              <a:ext uri="{FF2B5EF4-FFF2-40B4-BE49-F238E27FC236}">
                <a16:creationId xmlns:a16="http://schemas.microsoft.com/office/drawing/2014/main" id="{F4F2D8E6-9283-B34C-9430-2AC9F36DB17D}"/>
              </a:ext>
            </a:extLst>
          </p:cNvPr>
          <p:cNvSpPr txBox="1">
            <a:spLocks/>
          </p:cNvSpPr>
          <p:nvPr/>
        </p:nvSpPr>
        <p:spPr>
          <a:xfrm>
            <a:off x="3500461" y="192090"/>
            <a:ext cx="3083560" cy="8404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l" defTabSz="457200" rtl="0" eaLnBrk="1" latinLnBrk="0" hangingPunct="1">
              <a:spcBef>
                <a:spcPct val="0"/>
              </a:spcBef>
              <a:buNone/>
              <a:defRPr sz="2200" b="1" kern="120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it-IT" sz="2800" dirty="0">
                <a:latin typeface="Century Schoolbook" panose="02040604050505020304" pitchFamily="18" charset="0"/>
              </a:rPr>
              <a:t>- </a:t>
            </a:r>
            <a:r>
              <a:rPr lang="it-IT" sz="2800" dirty="0" err="1">
                <a:latin typeface="Century Schoolbook" panose="02040604050505020304" pitchFamily="18" charset="0"/>
              </a:rPr>
              <a:t>static</a:t>
            </a:r>
            <a:endParaRPr lang="en-GB" sz="2800" dirty="0">
              <a:latin typeface="Century Schoolbook" panose="02040604050505020304" pitchFamily="18" charset="0"/>
            </a:endParaRPr>
          </a:p>
        </p:txBody>
      </p:sp>
      <p:sp>
        <p:nvSpPr>
          <p:cNvPr id="12" name="Titolo 1">
            <a:extLst>
              <a:ext uri="{FF2B5EF4-FFF2-40B4-BE49-F238E27FC236}">
                <a16:creationId xmlns:a16="http://schemas.microsoft.com/office/drawing/2014/main" id="{77B0424F-7383-6947-8816-59B0CEB6A3FB}"/>
              </a:ext>
            </a:extLst>
          </p:cNvPr>
          <p:cNvSpPr txBox="1">
            <a:spLocks/>
          </p:cNvSpPr>
          <p:nvPr/>
        </p:nvSpPr>
        <p:spPr>
          <a:xfrm>
            <a:off x="3493858" y="192090"/>
            <a:ext cx="3083560" cy="8404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l" defTabSz="457200" rtl="0" eaLnBrk="1" latinLnBrk="0" hangingPunct="1">
              <a:spcBef>
                <a:spcPct val="0"/>
              </a:spcBef>
              <a:buNone/>
              <a:defRPr sz="2200" b="1" kern="120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it-IT" sz="2800" dirty="0">
                <a:latin typeface="Century Schoolbook" panose="02040604050505020304" pitchFamily="18" charset="0"/>
              </a:rPr>
              <a:t>- progressive</a:t>
            </a:r>
            <a:endParaRPr lang="en-GB" sz="2800" dirty="0">
              <a:latin typeface="Century Schoolbook" panose="02040604050505020304" pitchFamily="18" charset="0"/>
            </a:endParaRPr>
          </a:p>
        </p:txBody>
      </p:sp>
      <p:sp>
        <p:nvSpPr>
          <p:cNvPr id="14" name="Titolo 1">
            <a:extLst>
              <a:ext uri="{FF2B5EF4-FFF2-40B4-BE49-F238E27FC236}">
                <a16:creationId xmlns:a16="http://schemas.microsoft.com/office/drawing/2014/main" id="{3FF17724-EA39-944D-A71C-A9ED69EB7098}"/>
              </a:ext>
            </a:extLst>
          </p:cNvPr>
          <p:cNvSpPr txBox="1">
            <a:spLocks/>
          </p:cNvSpPr>
          <p:nvPr/>
        </p:nvSpPr>
        <p:spPr>
          <a:xfrm>
            <a:off x="3496133" y="197846"/>
            <a:ext cx="3083560" cy="8404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l" defTabSz="457200" rtl="0" eaLnBrk="1" latinLnBrk="0" hangingPunct="1">
              <a:spcBef>
                <a:spcPct val="0"/>
              </a:spcBef>
              <a:buNone/>
              <a:defRPr sz="2200" b="1" kern="120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it-IT" sz="2800" dirty="0">
                <a:latin typeface="Century Schoolbook" panose="02040604050505020304" pitchFamily="18" charset="0"/>
              </a:rPr>
              <a:t>- game over</a:t>
            </a:r>
            <a:endParaRPr lang="en-GB" sz="2800" dirty="0"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6827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2" grpId="1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it-IT" sz="2800" dirty="0" err="1">
                <a:latin typeface="Century Schoolbook" panose="02040604050505020304" pitchFamily="18" charset="0"/>
              </a:rPr>
              <a:t>Implementation</a:t>
            </a:r>
            <a:r>
              <a:rPr lang="it-IT" sz="2800" dirty="0">
                <a:latin typeface="Century Schoolbook" panose="02040604050505020304" pitchFamily="18" charset="0"/>
              </a:rPr>
              <a:t>:</a:t>
            </a:r>
            <a:r>
              <a:rPr lang="it-IT" sz="3600" dirty="0">
                <a:latin typeface="Century Schoolbook" panose="02040604050505020304" pitchFamily="18" charset="0"/>
              </a:rPr>
              <a:t> </a:t>
            </a:r>
            <a:r>
              <a:rPr lang="it-IT" sz="3600" dirty="0" err="1">
                <a:latin typeface="Century Schoolbook" panose="02040604050505020304" pitchFamily="18" charset="0"/>
              </a:rPr>
              <a:t>modules</a:t>
            </a:r>
            <a:endParaRPr lang="en-GB" sz="3600" dirty="0">
              <a:latin typeface="Century Schoolbook" panose="020406040505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5D020CD-E180-8D4E-9651-FFD011D40E2B}"/>
              </a:ext>
            </a:extLst>
          </p:cNvPr>
          <p:cNvSpPr/>
          <p:nvPr/>
        </p:nvSpPr>
        <p:spPr>
          <a:xfrm>
            <a:off x="144780" y="6248399"/>
            <a:ext cx="3185160" cy="498397"/>
          </a:xfrm>
          <a:prstGeom prst="rect">
            <a:avLst/>
          </a:prstGeom>
          <a:solidFill>
            <a:srgbClr val="738FA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9" name="Content Placeholder 8" descr="A close up of a sign&#10;&#10;Description automatically generated">
            <a:extLst>
              <a:ext uri="{FF2B5EF4-FFF2-40B4-BE49-F238E27FC236}">
                <a16:creationId xmlns:a16="http://schemas.microsoft.com/office/drawing/2014/main" id="{334458B5-DA98-BD41-9EF8-5A362FB90D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" r="19949" b="7365"/>
          <a:stretch/>
        </p:blipFill>
        <p:spPr>
          <a:xfrm>
            <a:off x="144780" y="6298248"/>
            <a:ext cx="2265045" cy="369332"/>
          </a:xfr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F67A105-63F6-AD40-AD50-C5EFF29CF463}"/>
              </a:ext>
            </a:extLst>
          </p:cNvPr>
          <p:cNvSpPr/>
          <p:nvPr/>
        </p:nvSpPr>
        <p:spPr>
          <a:xfrm>
            <a:off x="5828143" y="6253755"/>
            <a:ext cx="3185160" cy="498397"/>
          </a:xfrm>
          <a:prstGeom prst="rect">
            <a:avLst/>
          </a:prstGeom>
          <a:solidFill>
            <a:srgbClr val="738FA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640F01B-D814-C542-AB35-131C1F5DCFA9}"/>
              </a:ext>
            </a:extLst>
          </p:cNvPr>
          <p:cNvSpPr/>
          <p:nvPr/>
        </p:nvSpPr>
        <p:spPr>
          <a:xfrm>
            <a:off x="0" y="6068442"/>
            <a:ext cx="9144000" cy="7895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775DC2-BB80-E142-A106-3403302E5230}"/>
              </a:ext>
            </a:extLst>
          </p:cNvPr>
          <p:cNvSpPr txBox="1"/>
          <p:nvPr/>
        </p:nvSpPr>
        <p:spPr>
          <a:xfrm>
            <a:off x="8646626" y="6481506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solidFill>
                  <a:srgbClr val="748FA3"/>
                </a:solidFill>
                <a:latin typeface="Arial"/>
                <a:cs typeface="Arial"/>
              </a:rPr>
              <a:t>/10</a:t>
            </a:r>
            <a:endParaRPr lang="it-IT" dirty="0">
              <a:solidFill>
                <a:srgbClr val="748FA3"/>
              </a:solidFill>
              <a:latin typeface="Arial"/>
              <a:cs typeface="Arial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07B7E21-013A-F34A-B128-D48E744D091C}"/>
              </a:ext>
            </a:extLst>
          </p:cNvPr>
          <p:cNvSpPr/>
          <p:nvPr/>
        </p:nvSpPr>
        <p:spPr>
          <a:xfrm>
            <a:off x="8250286" y="6312428"/>
            <a:ext cx="438446" cy="438446"/>
          </a:xfrm>
          <a:prstGeom prst="ellipse">
            <a:avLst/>
          </a:prstGeom>
          <a:solidFill>
            <a:srgbClr val="738FA4"/>
          </a:solidFill>
          <a:ln>
            <a:solidFill>
              <a:srgbClr val="738FA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2155905-62EE-9F40-BAEA-6A523CB61893}"/>
              </a:ext>
            </a:extLst>
          </p:cNvPr>
          <p:cNvSpPr txBox="1"/>
          <p:nvPr/>
        </p:nvSpPr>
        <p:spPr>
          <a:xfrm>
            <a:off x="8330820" y="635013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Arial"/>
                <a:cs typeface="Arial"/>
              </a:rPr>
              <a:t>7</a:t>
            </a:r>
            <a:endParaRPr lang="it-IT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:a16="http://schemas.microsoft.com/office/drawing/2014/main" id="{BA1DBF59-8671-F649-832E-7A251C4D63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7161" y="137888"/>
            <a:ext cx="840400" cy="8404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4817E88-98AA-6E45-B093-E97EF151456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243" t="9871" r="24080" b="59999"/>
          <a:stretch/>
        </p:blipFill>
        <p:spPr>
          <a:xfrm>
            <a:off x="526909" y="1555938"/>
            <a:ext cx="7875666" cy="5357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329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it-IT" sz="2800" dirty="0" err="1">
                <a:latin typeface="Century Schoolbook" panose="02040604050505020304" pitchFamily="18" charset="0"/>
              </a:rPr>
              <a:t>Implementation</a:t>
            </a:r>
            <a:r>
              <a:rPr lang="it-IT" sz="2800" dirty="0">
                <a:latin typeface="Century Schoolbook" panose="02040604050505020304" pitchFamily="18" charset="0"/>
              </a:rPr>
              <a:t>: </a:t>
            </a:r>
            <a:r>
              <a:rPr lang="it-IT" sz="3600" dirty="0">
                <a:latin typeface="Century Schoolbook" panose="02040604050505020304" pitchFamily="18" charset="0"/>
              </a:rPr>
              <a:t>libraries</a:t>
            </a:r>
            <a:endParaRPr lang="en-GB" sz="3600" dirty="0">
              <a:latin typeface="Century Schoolbook" panose="020406040505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5D020CD-E180-8D4E-9651-FFD011D40E2B}"/>
              </a:ext>
            </a:extLst>
          </p:cNvPr>
          <p:cNvSpPr/>
          <p:nvPr/>
        </p:nvSpPr>
        <p:spPr>
          <a:xfrm>
            <a:off x="144780" y="6248399"/>
            <a:ext cx="3185160" cy="498397"/>
          </a:xfrm>
          <a:prstGeom prst="rect">
            <a:avLst/>
          </a:prstGeom>
          <a:solidFill>
            <a:srgbClr val="738FA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9" name="Content Placeholder 8" descr="A close up of a sign&#10;&#10;Description automatically generated">
            <a:extLst>
              <a:ext uri="{FF2B5EF4-FFF2-40B4-BE49-F238E27FC236}">
                <a16:creationId xmlns:a16="http://schemas.microsoft.com/office/drawing/2014/main" id="{334458B5-DA98-BD41-9EF8-5A362FB90D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" r="19949" b="7365"/>
          <a:stretch/>
        </p:blipFill>
        <p:spPr>
          <a:xfrm>
            <a:off x="144780" y="6298248"/>
            <a:ext cx="2265045" cy="369332"/>
          </a:xfr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F67A105-63F6-AD40-AD50-C5EFF29CF463}"/>
              </a:ext>
            </a:extLst>
          </p:cNvPr>
          <p:cNvSpPr/>
          <p:nvPr/>
        </p:nvSpPr>
        <p:spPr>
          <a:xfrm>
            <a:off x="5828143" y="6253755"/>
            <a:ext cx="3185160" cy="498397"/>
          </a:xfrm>
          <a:prstGeom prst="rect">
            <a:avLst/>
          </a:prstGeom>
          <a:solidFill>
            <a:srgbClr val="738FA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640F01B-D814-C542-AB35-131C1F5DCFA9}"/>
              </a:ext>
            </a:extLst>
          </p:cNvPr>
          <p:cNvSpPr/>
          <p:nvPr/>
        </p:nvSpPr>
        <p:spPr>
          <a:xfrm>
            <a:off x="0" y="6068442"/>
            <a:ext cx="9144000" cy="7895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775DC2-BB80-E142-A106-3403302E5230}"/>
              </a:ext>
            </a:extLst>
          </p:cNvPr>
          <p:cNvSpPr txBox="1"/>
          <p:nvPr/>
        </p:nvSpPr>
        <p:spPr>
          <a:xfrm>
            <a:off x="8646626" y="6481506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solidFill>
                  <a:srgbClr val="748FA3"/>
                </a:solidFill>
                <a:latin typeface="Arial"/>
                <a:cs typeface="Arial"/>
              </a:rPr>
              <a:t>/10</a:t>
            </a:r>
            <a:endParaRPr lang="it-IT" dirty="0">
              <a:solidFill>
                <a:srgbClr val="748FA3"/>
              </a:solidFill>
              <a:latin typeface="Arial"/>
              <a:cs typeface="Arial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07B7E21-013A-F34A-B128-D48E744D091C}"/>
              </a:ext>
            </a:extLst>
          </p:cNvPr>
          <p:cNvSpPr/>
          <p:nvPr/>
        </p:nvSpPr>
        <p:spPr>
          <a:xfrm>
            <a:off x="8250286" y="6312428"/>
            <a:ext cx="438446" cy="438446"/>
          </a:xfrm>
          <a:prstGeom prst="ellipse">
            <a:avLst/>
          </a:prstGeom>
          <a:solidFill>
            <a:srgbClr val="738FA4"/>
          </a:solidFill>
          <a:ln>
            <a:solidFill>
              <a:srgbClr val="738FA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2155905-62EE-9F40-BAEA-6A523CB61893}"/>
              </a:ext>
            </a:extLst>
          </p:cNvPr>
          <p:cNvSpPr txBox="1"/>
          <p:nvPr/>
        </p:nvSpPr>
        <p:spPr>
          <a:xfrm>
            <a:off x="8330820" y="635013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Arial"/>
                <a:cs typeface="Arial"/>
              </a:rPr>
              <a:t>8</a:t>
            </a:r>
            <a:endParaRPr lang="it-IT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:a16="http://schemas.microsoft.com/office/drawing/2014/main" id="{C4318A9D-C23E-BF49-AF63-24E1687244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7161" y="137888"/>
            <a:ext cx="840400" cy="840400"/>
          </a:xfrm>
          <a:prstGeom prst="rect">
            <a:avLst/>
          </a:prstGeom>
        </p:spPr>
      </p:pic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0B4BF8C8-7026-D047-8B20-94D2C698D4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5307474"/>
              </p:ext>
            </p:extLst>
          </p:nvPr>
        </p:nvGraphicFramePr>
        <p:xfrm>
          <a:off x="437841" y="1924206"/>
          <a:ext cx="8282401" cy="332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3393">
                  <a:extLst>
                    <a:ext uri="{9D8B030D-6E8A-4147-A177-3AD203B41FA5}">
                      <a16:colId xmlns:a16="http://schemas.microsoft.com/office/drawing/2014/main" val="3542591440"/>
                    </a:ext>
                  </a:extLst>
                </a:gridCol>
                <a:gridCol w="2363399">
                  <a:extLst>
                    <a:ext uri="{9D8B030D-6E8A-4147-A177-3AD203B41FA5}">
                      <a16:colId xmlns:a16="http://schemas.microsoft.com/office/drawing/2014/main" val="1200809420"/>
                    </a:ext>
                  </a:extLst>
                </a:gridCol>
                <a:gridCol w="2089381">
                  <a:extLst>
                    <a:ext uri="{9D8B030D-6E8A-4147-A177-3AD203B41FA5}">
                      <a16:colId xmlns:a16="http://schemas.microsoft.com/office/drawing/2014/main" val="3864845586"/>
                    </a:ext>
                  </a:extLst>
                </a:gridCol>
                <a:gridCol w="1926228">
                  <a:extLst>
                    <a:ext uri="{9D8B030D-6E8A-4147-A177-3AD203B41FA5}">
                      <a16:colId xmlns:a16="http://schemas.microsoft.com/office/drawing/2014/main" val="1064784907"/>
                    </a:ext>
                  </a:extLst>
                </a:gridCol>
              </a:tblGrid>
              <a:tr h="831120">
                <a:tc>
                  <a:txBody>
                    <a:bodyPr/>
                    <a:lstStyle/>
                    <a:p>
                      <a:pPr algn="ctr"/>
                      <a:r>
                        <a:rPr lang="it-IT" sz="2000" dirty="0">
                          <a:latin typeface="Century Schoolbook" panose="02040604050505020304" pitchFamily="18" charset="0"/>
                        </a:rPr>
                        <a:t>Library</a:t>
                      </a:r>
                    </a:p>
                  </a:txBody>
                  <a:tcPr marL="103270" marR="103270" marT="51635" marB="5163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dirty="0">
                          <a:latin typeface="Century Schoolbook" panose="02040604050505020304" pitchFamily="18" charset="0"/>
                        </a:rPr>
                        <a:t>Author</a:t>
                      </a:r>
                    </a:p>
                  </a:txBody>
                  <a:tcPr marL="103270" marR="103270" marT="51635" marB="5163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dirty="0" err="1">
                          <a:latin typeface="Century Schoolbook" panose="02040604050505020304" pitchFamily="18" charset="0"/>
                        </a:rPr>
                        <a:t>Our</a:t>
                      </a:r>
                      <a:r>
                        <a:rPr lang="it-IT" sz="2000" dirty="0">
                          <a:latin typeface="Century Schoolbook" panose="02040604050505020304" pitchFamily="18" charset="0"/>
                        </a:rPr>
                        <a:t> </a:t>
                      </a:r>
                      <a:r>
                        <a:rPr lang="it-IT" sz="2000" dirty="0" err="1">
                          <a:latin typeface="Century Schoolbook" panose="02040604050505020304" pitchFamily="18" charset="0"/>
                        </a:rPr>
                        <a:t>usage</a:t>
                      </a:r>
                      <a:endParaRPr lang="it-IT" sz="2000" dirty="0">
                        <a:latin typeface="Century Schoolbook" panose="02040604050505020304" pitchFamily="18" charset="0"/>
                      </a:endParaRPr>
                    </a:p>
                  </a:txBody>
                  <a:tcPr marL="103270" marR="103270" marT="51635" marB="5163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dirty="0">
                          <a:latin typeface="Century Schoolbook" panose="02040604050505020304" pitchFamily="18" charset="0"/>
                        </a:rPr>
                        <a:t>License</a:t>
                      </a:r>
                    </a:p>
                  </a:txBody>
                  <a:tcPr marL="103270" marR="103270" marT="51635" marB="51635" anchor="ctr"/>
                </a:tc>
                <a:extLst>
                  <a:ext uri="{0D108BD9-81ED-4DB2-BD59-A6C34878D82A}">
                    <a16:rowId xmlns:a16="http://schemas.microsoft.com/office/drawing/2014/main" val="2909984160"/>
                  </a:ext>
                </a:extLst>
              </a:tr>
              <a:tr h="831120">
                <a:tc>
                  <a:txBody>
                    <a:bodyPr/>
                    <a:lstStyle/>
                    <a:p>
                      <a:r>
                        <a:rPr lang="it-IT" sz="2000" dirty="0">
                          <a:latin typeface="Century Schoolbook" panose="02040604050505020304" pitchFamily="18" charset="0"/>
                        </a:rPr>
                        <a:t>Phaser3</a:t>
                      </a:r>
                    </a:p>
                  </a:txBody>
                  <a:tcPr marL="103270" marR="103270" marT="51635" marB="51635" anchor="ctr"/>
                </a:tc>
                <a:tc>
                  <a:txBody>
                    <a:bodyPr/>
                    <a:lstStyle/>
                    <a:p>
                      <a:r>
                        <a:rPr lang="it-IT" sz="2000" dirty="0">
                          <a:latin typeface="Century Schoolbook" panose="02040604050505020304" pitchFamily="18" charset="0"/>
                        </a:rPr>
                        <a:t>Open community</a:t>
                      </a:r>
                    </a:p>
                  </a:txBody>
                  <a:tcPr marL="103270" marR="103270" marT="51635" marB="51635" anchor="ctr"/>
                </a:tc>
                <a:tc>
                  <a:txBody>
                    <a:bodyPr/>
                    <a:lstStyle/>
                    <a:p>
                      <a:r>
                        <a:rPr lang="it-IT" sz="2000" dirty="0">
                          <a:latin typeface="Century Schoolbook" panose="02040604050505020304" pitchFamily="18" charset="0"/>
                        </a:rPr>
                        <a:t>Graphics</a:t>
                      </a:r>
                    </a:p>
                  </a:txBody>
                  <a:tcPr marL="103270" marR="103270" marT="51635" marB="51635" anchor="ctr"/>
                </a:tc>
                <a:tc>
                  <a:txBody>
                    <a:bodyPr/>
                    <a:lstStyle/>
                    <a:p>
                      <a:r>
                        <a:rPr lang="it-IT" sz="2000" dirty="0">
                          <a:latin typeface="Century Schoolbook" panose="02040604050505020304" pitchFamily="18" charset="0"/>
                        </a:rPr>
                        <a:t>MIT License</a:t>
                      </a:r>
                    </a:p>
                  </a:txBody>
                  <a:tcPr marL="103270" marR="103270" marT="51635" marB="51635" anchor="ctr"/>
                </a:tc>
                <a:extLst>
                  <a:ext uri="{0D108BD9-81ED-4DB2-BD59-A6C34878D82A}">
                    <a16:rowId xmlns:a16="http://schemas.microsoft.com/office/drawing/2014/main" val="2219477671"/>
                  </a:ext>
                </a:extLst>
              </a:tr>
              <a:tr h="831120">
                <a:tc>
                  <a:txBody>
                    <a:bodyPr/>
                    <a:lstStyle/>
                    <a:p>
                      <a:r>
                        <a:rPr lang="it-IT" sz="2000" dirty="0" err="1">
                          <a:latin typeface="Century Schoolbook" panose="02040604050505020304" pitchFamily="18" charset="0"/>
                        </a:rPr>
                        <a:t>AubioJS</a:t>
                      </a:r>
                      <a:endParaRPr lang="it-IT" sz="2000" dirty="0">
                        <a:latin typeface="Century Schoolbook" panose="02040604050505020304" pitchFamily="18" charset="0"/>
                      </a:endParaRPr>
                    </a:p>
                  </a:txBody>
                  <a:tcPr marL="103270" marR="103270" marT="51635" marB="51635" anchor="ctr"/>
                </a:tc>
                <a:tc>
                  <a:txBody>
                    <a:bodyPr/>
                    <a:lstStyle/>
                    <a:p>
                      <a:r>
                        <a:rPr lang="it-IT" sz="2000" dirty="0" err="1">
                          <a:latin typeface="Century Schoolbook" panose="02040604050505020304" pitchFamily="18" charset="0"/>
                        </a:rPr>
                        <a:t>GitHub</a:t>
                      </a:r>
                      <a:r>
                        <a:rPr lang="it-IT" sz="2000" dirty="0">
                          <a:latin typeface="Century Schoolbook" panose="02040604050505020304" pitchFamily="18" charset="0"/>
                        </a:rPr>
                        <a:t> </a:t>
                      </a:r>
                      <a:r>
                        <a:rPr lang="it-IT" sz="2000" dirty="0" err="1">
                          <a:latin typeface="Century Schoolbook" panose="02040604050505020304" pitchFamily="18" charset="0"/>
                        </a:rPr>
                        <a:t>project</a:t>
                      </a:r>
                      <a:endParaRPr lang="it-IT" sz="2000" dirty="0">
                        <a:latin typeface="Century Schoolbook" panose="02040604050505020304" pitchFamily="18" charset="0"/>
                      </a:endParaRPr>
                    </a:p>
                    <a:p>
                      <a:r>
                        <a:rPr lang="it-IT" sz="1600" dirty="0">
                          <a:latin typeface="Century Schoolbook" panose="02040604050505020304" pitchFamily="18" charset="0"/>
                        </a:rPr>
                        <a:t>(</a:t>
                      </a:r>
                      <a:r>
                        <a:rPr lang="it-IT" sz="16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Century Schoolbook" panose="02040604050505020304" pitchFamily="18" charset="0"/>
                          <a:ea typeface="+mn-ea"/>
                          <a:cs typeface="+mn-cs"/>
                        </a:rPr>
                        <a:t>Qiu</a:t>
                      </a:r>
                      <a:r>
                        <a:rPr lang="it-IT" sz="16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Century Schoolbook" panose="02040604050505020304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it-IT" sz="16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Century Schoolbook" panose="02040604050505020304" pitchFamily="18" charset="0"/>
                          <a:ea typeface="+mn-ea"/>
                          <a:cs typeface="+mn-cs"/>
                        </a:rPr>
                        <a:t>Xiang</a:t>
                      </a:r>
                      <a:r>
                        <a:rPr lang="it-IT" sz="1600" dirty="0">
                          <a:latin typeface="Century Schoolbook" panose="02040604050505020304" pitchFamily="18" charset="0"/>
                        </a:rPr>
                        <a:t>)</a:t>
                      </a:r>
                      <a:endParaRPr lang="it-IT" sz="2000" dirty="0">
                        <a:latin typeface="Century Schoolbook" panose="02040604050505020304" pitchFamily="18" charset="0"/>
                      </a:endParaRPr>
                    </a:p>
                  </a:txBody>
                  <a:tcPr marL="103270" marR="103270" marT="51635" marB="51635" anchor="ctr"/>
                </a:tc>
                <a:tc>
                  <a:txBody>
                    <a:bodyPr/>
                    <a:lstStyle/>
                    <a:p>
                      <a:r>
                        <a:rPr lang="it-IT" sz="2000" dirty="0" err="1">
                          <a:latin typeface="Century Schoolbook" panose="02040604050505020304" pitchFamily="18" charset="0"/>
                        </a:rPr>
                        <a:t>PitchDetector</a:t>
                      </a:r>
                      <a:endParaRPr lang="it-IT" sz="2000" dirty="0">
                        <a:latin typeface="Century Schoolbook" panose="02040604050505020304" pitchFamily="18" charset="0"/>
                      </a:endParaRPr>
                    </a:p>
                  </a:txBody>
                  <a:tcPr marL="103270" marR="103270" marT="51635" marB="51635" anchor="ctr"/>
                </a:tc>
                <a:tc>
                  <a:txBody>
                    <a:bodyPr/>
                    <a:lstStyle/>
                    <a:p>
                      <a:r>
                        <a:rPr lang="it-IT" sz="2000" dirty="0">
                          <a:latin typeface="Century Schoolbook" panose="02040604050505020304" pitchFamily="18" charset="0"/>
                        </a:rPr>
                        <a:t>MIT License</a:t>
                      </a:r>
                    </a:p>
                  </a:txBody>
                  <a:tcPr marL="103270" marR="103270" marT="51635" marB="51635" anchor="ctr"/>
                </a:tc>
                <a:extLst>
                  <a:ext uri="{0D108BD9-81ED-4DB2-BD59-A6C34878D82A}">
                    <a16:rowId xmlns:a16="http://schemas.microsoft.com/office/drawing/2014/main" val="156278878"/>
                  </a:ext>
                </a:extLst>
              </a:tr>
              <a:tr h="831120">
                <a:tc>
                  <a:txBody>
                    <a:bodyPr/>
                    <a:lstStyle/>
                    <a:p>
                      <a:r>
                        <a:rPr lang="it-IT" sz="2000" dirty="0" err="1">
                          <a:latin typeface="Century Schoolbook" panose="02040604050505020304" pitchFamily="18" charset="0"/>
                        </a:rPr>
                        <a:t>Audiosynth</a:t>
                      </a:r>
                      <a:endParaRPr lang="it-IT" sz="2000" dirty="0">
                        <a:latin typeface="Century Schoolbook" panose="02040604050505020304" pitchFamily="18" charset="0"/>
                      </a:endParaRPr>
                    </a:p>
                  </a:txBody>
                  <a:tcPr marL="103270" marR="103270" marT="51635" marB="51635" anchor="ctr"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it-IT" sz="2000" kern="1200" dirty="0" err="1">
                          <a:solidFill>
                            <a:schemeClr val="dk1"/>
                          </a:solidFill>
                          <a:latin typeface="Century Schoolbook" panose="02040604050505020304" pitchFamily="18" charset="0"/>
                          <a:ea typeface="+mn-ea"/>
                          <a:cs typeface="+mn-cs"/>
                        </a:rPr>
                        <a:t>GitHub</a:t>
                      </a:r>
                      <a:r>
                        <a:rPr lang="it-IT" sz="2000" kern="1200" dirty="0">
                          <a:solidFill>
                            <a:schemeClr val="dk1"/>
                          </a:solidFill>
                          <a:latin typeface="Century Schoolbook" panose="02040604050505020304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it-IT" sz="2000" kern="1200" dirty="0" err="1">
                          <a:solidFill>
                            <a:schemeClr val="dk1"/>
                          </a:solidFill>
                          <a:latin typeface="Century Schoolbook" panose="02040604050505020304" pitchFamily="18" charset="0"/>
                          <a:ea typeface="+mn-ea"/>
                          <a:cs typeface="+mn-cs"/>
                        </a:rPr>
                        <a:t>project</a:t>
                      </a:r>
                      <a:endParaRPr lang="it-IT" sz="2000" kern="1200" dirty="0">
                        <a:solidFill>
                          <a:schemeClr val="dk1"/>
                        </a:solidFill>
                        <a:latin typeface="Century Schoolbook" panose="02040604050505020304" pitchFamily="18" charset="0"/>
                        <a:ea typeface="+mn-ea"/>
                        <a:cs typeface="+mn-cs"/>
                      </a:endParaRPr>
                    </a:p>
                    <a:p>
                      <a:pPr marL="0" algn="l" defTabSz="457200" rtl="0" eaLnBrk="1" latinLnBrk="0" hangingPunct="1"/>
                      <a:r>
                        <a:rPr lang="it-IT" sz="1600" kern="1200" dirty="0">
                          <a:solidFill>
                            <a:schemeClr val="dk1"/>
                          </a:solidFill>
                          <a:latin typeface="Century Schoolbook" panose="02040604050505020304" pitchFamily="18" charset="0"/>
                          <a:ea typeface="+mn-ea"/>
                          <a:cs typeface="+mn-cs"/>
                        </a:rPr>
                        <a:t>(Keith </a:t>
                      </a:r>
                      <a:r>
                        <a:rPr lang="it-IT" sz="1600" kern="1200" dirty="0" err="1">
                          <a:solidFill>
                            <a:schemeClr val="dk1"/>
                          </a:solidFill>
                          <a:latin typeface="Century Schoolbook" panose="02040604050505020304" pitchFamily="18" charset="0"/>
                          <a:ea typeface="+mn-ea"/>
                          <a:cs typeface="+mn-cs"/>
                        </a:rPr>
                        <a:t>Horwood</a:t>
                      </a:r>
                      <a:r>
                        <a:rPr lang="it-IT" sz="1600" kern="1200" dirty="0">
                          <a:solidFill>
                            <a:schemeClr val="dk1"/>
                          </a:solidFill>
                          <a:latin typeface="Century Schoolbook" panose="02040604050505020304" pitchFamily="18" charset="0"/>
                          <a:ea typeface="+mn-ea"/>
                          <a:cs typeface="+mn-cs"/>
                        </a:rPr>
                        <a:t>)</a:t>
                      </a:r>
                      <a:endParaRPr lang="it-IT" sz="2000" kern="1200" dirty="0">
                        <a:solidFill>
                          <a:schemeClr val="dk1"/>
                        </a:solidFill>
                        <a:latin typeface="Century Schoolbook" panose="02040604050505020304" pitchFamily="18" charset="0"/>
                        <a:ea typeface="+mn-ea"/>
                        <a:cs typeface="+mn-cs"/>
                      </a:endParaRPr>
                    </a:p>
                  </a:txBody>
                  <a:tcPr marL="103270" marR="103270" marT="51635" marB="51635" anchor="ctr"/>
                </a:tc>
                <a:tc>
                  <a:txBody>
                    <a:bodyPr/>
                    <a:lstStyle/>
                    <a:p>
                      <a:r>
                        <a:rPr lang="it-IT" sz="2000" dirty="0">
                          <a:latin typeface="Century Schoolbook" panose="02040604050505020304" pitchFamily="18" charset="0"/>
                        </a:rPr>
                        <a:t>Playing musical notes</a:t>
                      </a:r>
                    </a:p>
                  </a:txBody>
                  <a:tcPr marL="103270" marR="103270" marT="51635" marB="51635" anchor="ctr"/>
                </a:tc>
                <a:tc>
                  <a:txBody>
                    <a:bodyPr/>
                    <a:lstStyle/>
                    <a:p>
                      <a:r>
                        <a:rPr lang="it-IT" sz="2000" dirty="0">
                          <a:latin typeface="Century Schoolbook" panose="02040604050505020304" pitchFamily="18" charset="0"/>
                        </a:rPr>
                        <a:t>MIT License</a:t>
                      </a:r>
                    </a:p>
                  </a:txBody>
                  <a:tcPr marL="103270" marR="103270" marT="51635" marB="51635" anchor="ctr"/>
                </a:tc>
                <a:extLst>
                  <a:ext uri="{0D108BD9-81ED-4DB2-BD59-A6C34878D82A}">
                    <a16:rowId xmlns:a16="http://schemas.microsoft.com/office/drawing/2014/main" val="37033293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6222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it-IT" sz="2800" dirty="0" err="1">
                <a:latin typeface="Century Schoolbook" panose="02040604050505020304" pitchFamily="18" charset="0"/>
              </a:rPr>
              <a:t>Implementation</a:t>
            </a:r>
            <a:r>
              <a:rPr lang="it-IT" sz="2800" dirty="0">
                <a:latin typeface="Century Schoolbook" panose="02040604050505020304" pitchFamily="18" charset="0"/>
              </a:rPr>
              <a:t>: </a:t>
            </a:r>
            <a:r>
              <a:rPr lang="it-IT" sz="3600" dirty="0" err="1">
                <a:latin typeface="Century Schoolbook" panose="02040604050505020304" pitchFamily="18" charset="0"/>
              </a:rPr>
              <a:t>issues</a:t>
            </a:r>
            <a:endParaRPr lang="en-GB" sz="3600" dirty="0">
              <a:latin typeface="Century Schoolbook" panose="020406040505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5D020CD-E180-8D4E-9651-FFD011D40E2B}"/>
              </a:ext>
            </a:extLst>
          </p:cNvPr>
          <p:cNvSpPr/>
          <p:nvPr/>
        </p:nvSpPr>
        <p:spPr>
          <a:xfrm>
            <a:off x="144780" y="6248399"/>
            <a:ext cx="3185160" cy="498397"/>
          </a:xfrm>
          <a:prstGeom prst="rect">
            <a:avLst/>
          </a:prstGeom>
          <a:solidFill>
            <a:srgbClr val="738FA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9" name="Content Placeholder 8" descr="A close up of a sign&#10;&#10;Description automatically generated">
            <a:extLst>
              <a:ext uri="{FF2B5EF4-FFF2-40B4-BE49-F238E27FC236}">
                <a16:creationId xmlns:a16="http://schemas.microsoft.com/office/drawing/2014/main" id="{334458B5-DA98-BD41-9EF8-5A362FB90D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" r="19949" b="7365"/>
          <a:stretch/>
        </p:blipFill>
        <p:spPr>
          <a:xfrm>
            <a:off x="144780" y="6298248"/>
            <a:ext cx="2265045" cy="369332"/>
          </a:xfr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F67A105-63F6-AD40-AD50-C5EFF29CF463}"/>
              </a:ext>
            </a:extLst>
          </p:cNvPr>
          <p:cNvSpPr/>
          <p:nvPr/>
        </p:nvSpPr>
        <p:spPr>
          <a:xfrm>
            <a:off x="5828143" y="6253755"/>
            <a:ext cx="3185160" cy="498397"/>
          </a:xfrm>
          <a:prstGeom prst="rect">
            <a:avLst/>
          </a:prstGeom>
          <a:solidFill>
            <a:srgbClr val="738FA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640F01B-D814-C542-AB35-131C1F5DCFA9}"/>
              </a:ext>
            </a:extLst>
          </p:cNvPr>
          <p:cNvSpPr/>
          <p:nvPr/>
        </p:nvSpPr>
        <p:spPr>
          <a:xfrm>
            <a:off x="0" y="6068442"/>
            <a:ext cx="9144000" cy="7895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775DC2-BB80-E142-A106-3403302E5230}"/>
              </a:ext>
            </a:extLst>
          </p:cNvPr>
          <p:cNvSpPr txBox="1"/>
          <p:nvPr/>
        </p:nvSpPr>
        <p:spPr>
          <a:xfrm>
            <a:off x="8646626" y="6481506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solidFill>
                  <a:srgbClr val="748FA3"/>
                </a:solidFill>
                <a:latin typeface="Arial"/>
                <a:cs typeface="Arial"/>
              </a:rPr>
              <a:t>/10</a:t>
            </a:r>
            <a:endParaRPr lang="it-IT" dirty="0">
              <a:solidFill>
                <a:srgbClr val="748FA3"/>
              </a:solidFill>
              <a:latin typeface="Arial"/>
              <a:cs typeface="Arial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07B7E21-013A-F34A-B128-D48E744D091C}"/>
              </a:ext>
            </a:extLst>
          </p:cNvPr>
          <p:cNvSpPr/>
          <p:nvPr/>
        </p:nvSpPr>
        <p:spPr>
          <a:xfrm>
            <a:off x="8250286" y="6312428"/>
            <a:ext cx="438446" cy="438446"/>
          </a:xfrm>
          <a:prstGeom prst="ellipse">
            <a:avLst/>
          </a:prstGeom>
          <a:solidFill>
            <a:srgbClr val="738FA4"/>
          </a:solidFill>
          <a:ln>
            <a:solidFill>
              <a:srgbClr val="738FA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2155905-62EE-9F40-BAEA-6A523CB61893}"/>
              </a:ext>
            </a:extLst>
          </p:cNvPr>
          <p:cNvSpPr txBox="1"/>
          <p:nvPr/>
        </p:nvSpPr>
        <p:spPr>
          <a:xfrm>
            <a:off x="8330820" y="635013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Arial"/>
                <a:cs typeface="Arial"/>
              </a:rPr>
              <a:t>9</a:t>
            </a:r>
            <a:endParaRPr lang="it-IT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83986E14-1550-0F40-936E-D0FD90C646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7161" y="137888"/>
            <a:ext cx="840400" cy="840400"/>
          </a:xfrm>
          <a:prstGeom prst="rect">
            <a:avLst/>
          </a:prstGeom>
        </p:spPr>
      </p:pic>
      <p:sp>
        <p:nvSpPr>
          <p:cNvPr id="15" name="Sottotitolo 2">
            <a:extLst>
              <a:ext uri="{FF2B5EF4-FFF2-40B4-BE49-F238E27FC236}">
                <a16:creationId xmlns:a16="http://schemas.microsoft.com/office/drawing/2014/main" id="{644542A4-5806-C24F-8B95-FDCA09AE9F52}"/>
              </a:ext>
            </a:extLst>
          </p:cNvPr>
          <p:cNvSpPr txBox="1">
            <a:spLocks/>
          </p:cNvSpPr>
          <p:nvPr/>
        </p:nvSpPr>
        <p:spPr>
          <a:xfrm>
            <a:off x="288521" y="2058072"/>
            <a:ext cx="8710699" cy="46607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Wingdings" charset="2"/>
              <a:buNone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3700" dirty="0" err="1">
                <a:latin typeface="Century Schoolbook" panose="02040604050505020304" pitchFamily="18" charset="0"/>
              </a:rPr>
              <a:t>Understand</a:t>
            </a:r>
            <a:r>
              <a:rPr lang="it-IT" sz="3200" dirty="0">
                <a:latin typeface="Century Schoolbook" panose="02040604050505020304" pitchFamily="18" charset="0"/>
              </a:rPr>
              <a:t> how </a:t>
            </a:r>
            <a:r>
              <a:rPr lang="it-IT" sz="3200" dirty="0" err="1">
                <a:latin typeface="Century Schoolbook" panose="02040604050505020304" pitchFamily="18" charset="0"/>
              </a:rPr>
              <a:t>external</a:t>
            </a:r>
            <a:r>
              <a:rPr lang="it-IT" sz="3200" dirty="0">
                <a:latin typeface="Century Schoolbook" panose="02040604050505020304" pitchFamily="18" charset="0"/>
              </a:rPr>
              <a:t> libraries work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3600" dirty="0">
              <a:latin typeface="Century Schoolbook" panose="020406040505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dirty="0">
                <a:latin typeface="Century Schoolbook" panose="02040604050505020304" pitchFamily="18" charset="0"/>
              </a:rPr>
              <a:t>Use and </a:t>
            </a:r>
            <a:r>
              <a:rPr lang="it-IT" sz="3000" dirty="0" err="1">
                <a:latin typeface="Century Schoolbook" panose="02040604050505020304" pitchFamily="18" charset="0"/>
              </a:rPr>
              <a:t>modify</a:t>
            </a:r>
            <a:r>
              <a:rPr lang="it-IT" sz="2800" dirty="0">
                <a:latin typeface="Century Schoolbook" panose="02040604050505020304" pitchFamily="18" charset="0"/>
              </a:rPr>
              <a:t> libraries for </a:t>
            </a:r>
            <a:r>
              <a:rPr lang="it-IT" sz="2800" dirty="0" err="1">
                <a:latin typeface="Century Schoolbook" panose="02040604050505020304" pitchFamily="18" charset="0"/>
              </a:rPr>
              <a:t>JumpApp</a:t>
            </a:r>
            <a:r>
              <a:rPr lang="it-IT" sz="2800" dirty="0">
                <a:latin typeface="Century Schoolbook" panose="02040604050505020304" pitchFamily="18" charset="0"/>
              </a:rPr>
              <a:t> </a:t>
            </a:r>
            <a:r>
              <a:rPr lang="it-IT" sz="2800" dirty="0" err="1">
                <a:latin typeface="Century Schoolbook" panose="02040604050505020304" pitchFamily="18" charset="0"/>
              </a:rPr>
              <a:t>purposes</a:t>
            </a:r>
            <a:br>
              <a:rPr lang="it-IT" sz="2800" dirty="0">
                <a:latin typeface="Century Schoolbook" panose="02040604050505020304" pitchFamily="18" charset="0"/>
              </a:rPr>
            </a:br>
            <a:endParaRPr lang="it-IT" sz="4000" dirty="0">
              <a:latin typeface="Century Schoolbook" panose="020406040505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500" dirty="0" err="1">
                <a:latin typeface="Century Schoolbook" panose="02040604050505020304" pitchFamily="18" charset="0"/>
              </a:rPr>
              <a:t>Manage</a:t>
            </a:r>
            <a:r>
              <a:rPr lang="it-IT" sz="2500" dirty="0">
                <a:latin typeface="Century Schoolbook" panose="02040604050505020304" pitchFamily="18" charset="0"/>
              </a:rPr>
              <a:t> the information flow </a:t>
            </a:r>
            <a:r>
              <a:rPr lang="it-IT" sz="2500" dirty="0" err="1">
                <a:latin typeface="Century Schoolbook" panose="02040604050505020304" pitchFamily="18" charset="0"/>
              </a:rPr>
              <a:t>between</a:t>
            </a:r>
            <a:r>
              <a:rPr lang="it-IT" sz="2500" dirty="0">
                <a:latin typeface="Century Schoolbook" panose="02040604050505020304" pitchFamily="18" charset="0"/>
              </a:rPr>
              <a:t> </a:t>
            </a:r>
            <a:r>
              <a:rPr lang="it-IT" sz="2500" dirty="0" err="1">
                <a:latin typeface="Century Schoolbook" panose="02040604050505020304" pitchFamily="18" charset="0"/>
              </a:rPr>
              <a:t>modules</a:t>
            </a:r>
            <a:endParaRPr lang="it-IT" sz="2500" dirty="0">
              <a:latin typeface="Century Schoolbook" panose="02040604050505020304" pitchFamily="18" charset="0"/>
            </a:endParaRPr>
          </a:p>
          <a:p>
            <a:endParaRPr lang="it-IT" sz="2000" dirty="0">
              <a:latin typeface="Century Schoolbook" panose="020406040505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4400" dirty="0"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6859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POLI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POLI</Template>
  <TotalTime>996</TotalTime>
  <Words>225</Words>
  <Application>Microsoft Macintosh PowerPoint</Application>
  <PresentationFormat>On-screen Show (4:3)</PresentationFormat>
  <Paragraphs>129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Cambria Math</vt:lpstr>
      <vt:lpstr>Century Schoolbook</vt:lpstr>
      <vt:lpstr>Wingdings</vt:lpstr>
      <vt:lpstr>POLI</vt:lpstr>
      <vt:lpstr>JumpApp</vt:lpstr>
      <vt:lpstr>JumpApp: what is it?</vt:lpstr>
      <vt:lpstr>Goals</vt:lpstr>
      <vt:lpstr>Music overview: modal scales</vt:lpstr>
      <vt:lpstr>Workflow: settings</vt:lpstr>
      <vt:lpstr>Workflow: play</vt:lpstr>
      <vt:lpstr>Implementation: modules</vt:lpstr>
      <vt:lpstr>Implementation: libraries</vt:lpstr>
      <vt:lpstr>Implementation: issues</vt:lpstr>
      <vt:lpstr>Future improvements</vt:lpstr>
      <vt:lpstr>PowerPoint Presentation</vt:lpstr>
    </vt:vector>
  </TitlesOfParts>
  <Company>Area Servizi ICT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Alessandro Colleoni</dc:creator>
  <cp:lastModifiedBy>Marco Olivieri</cp:lastModifiedBy>
  <cp:revision>125</cp:revision>
  <dcterms:created xsi:type="dcterms:W3CDTF">2015-05-26T12:27:57Z</dcterms:created>
  <dcterms:modified xsi:type="dcterms:W3CDTF">2019-02-05T10:04:28Z</dcterms:modified>
</cp:coreProperties>
</file>