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DA0FD8-EFAF-8448-A001-17381FAEB0ED}" v="47" dt="2024-02-25T11:35:00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487"/>
  </p:normalViewPr>
  <p:slideViewPr>
    <p:cSldViewPr snapToGrid="0">
      <p:cViewPr varScale="1">
        <p:scale>
          <a:sx n="80" d="100"/>
          <a:sy n="80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8648E-4D23-530A-6FB1-8C998B0E6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94389-A030-810B-4ABD-D63B83424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75FAD-9D77-1799-52A6-9165DACC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92AF-FEF0-184E-AA0F-502117FC8978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BB8F0-13F1-0F57-5701-59448DC8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EE7B7-B84D-5877-03EF-289731CD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5499-1F5D-3E42-86D8-94771728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8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936F-8D63-8D81-DE71-ADBF2E68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D94AB-1B11-4B23-9973-1BF92E3D5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5B388-1C77-7BF9-E3EE-DAF8AEB9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92AF-FEF0-184E-AA0F-502117FC8978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77B89-C11D-17BE-D8CE-367B52F0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27D1E-EDFF-085A-70FA-F8055953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5499-1F5D-3E42-86D8-94771728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4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9EADA-9F61-3D20-76BB-4EA330D2E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4FD42-70DB-1EF4-D1D8-003C39F1F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9E34B-24D6-8419-3775-D75A776D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92AF-FEF0-184E-AA0F-502117FC8978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1F6B0-0DD2-79E4-6494-82E61EE3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CE47E-A22D-4E16-20F8-36141F8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5499-1F5D-3E42-86D8-94771728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7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10D5-4692-68F8-BF78-51C686A4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E345-CA3C-78EB-1F9F-2F34B4AEC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CCA6A-05A1-B5D4-9195-D140A858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92AF-FEF0-184E-AA0F-502117FC8978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73BFC-4D81-8701-3D61-97F87F75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F7A9F-8D8F-B499-7507-46A4FC07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5499-1F5D-3E42-86D8-94771728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1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4477-698D-616B-DA88-DA93F4EA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00E69-3134-F5FB-B03B-DA35B1DD2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9FA9-ED27-E367-C73D-7FEDFBBC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92AF-FEF0-184E-AA0F-502117FC8978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A0E6D-8B0D-96BE-184E-122BEE3B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FF45E-0F88-6BA2-72A6-38E52DC9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5499-1F5D-3E42-86D8-94771728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6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EC18-61CD-8249-0670-15528A378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44035-445D-7D74-946E-2AFDAD5D6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3F05E-969D-A837-3F77-AA8445F6F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2949B-36FB-05E4-8E5B-BBCA25E0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92AF-FEF0-184E-AA0F-502117FC8978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99BE3-1D9F-2591-8FEF-7D4957C1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EAA09-EA98-7A69-6D9A-D789D800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5499-1F5D-3E42-86D8-94771728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1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8F82-1C44-24E4-EE1F-38C8372D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91CFF-69B2-9A7F-AAB5-AB710B567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4383B-34D7-51C1-4B58-75002BB2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CEA60E-48BB-77E1-AD4E-24D40A730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17CD3-A4A6-315D-44FC-4A85C9FE8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AA5B0-2051-7B05-2C5D-1B172518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92AF-FEF0-184E-AA0F-502117FC8978}" type="datetimeFigureOut">
              <a:rPr lang="en-US" smtClean="0"/>
              <a:t>2/25/24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ED11D0-009F-209E-F17D-A7333641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46048-483E-B262-BE43-2DAF2121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5499-1F5D-3E42-86D8-94771728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B4CD-D6FB-CBDE-31EA-9E18BEE2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3A0114-CB58-8636-6294-B01F0ABC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92AF-FEF0-184E-AA0F-502117FC8978}" type="datetimeFigureOut">
              <a:rPr lang="en-US" smtClean="0"/>
              <a:t>2/25/24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D0547-E1B2-1211-2839-59741660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5CF39-BB8D-FE53-2DE7-F58E2E74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5499-1F5D-3E42-86D8-94771728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5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F6CDCF-CAB2-50BC-E8D8-3C1C265F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92AF-FEF0-184E-AA0F-502117FC8978}" type="datetimeFigureOut">
              <a:rPr lang="en-US" smtClean="0"/>
              <a:t>2/25/24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384062-49B8-555C-A068-5200B980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5B1A8-D209-B39C-32E4-9D31EB79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5499-1F5D-3E42-86D8-94771728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4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418D-B459-6239-5806-0F1218DC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FDC54-4303-B7F5-FE1B-B51B2CD1A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193EF-2773-399A-8DFB-0176F31EC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3ABAE-CC89-E0E3-2C89-27C4AEA2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92AF-FEF0-184E-AA0F-502117FC8978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8EB7-1E45-98A1-2F61-D98F4AEF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1AB03-3239-197F-3295-026407BC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5499-1F5D-3E42-86D8-94771728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4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C196-229A-CB5B-7DA8-3D291AE0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D5427-7B83-24A4-58EF-94A6263BD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7B7B7-0874-325F-4561-C5EAC5402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D45EA-997F-07FA-617E-ECB27873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92AF-FEF0-184E-AA0F-502117FC8978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43AD4-AF14-FF7E-A6E3-4EB405A0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FA931-4A39-BBBF-4AE1-D0ACB117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5499-1F5D-3E42-86D8-94771728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4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E2F2B1-D8FD-2AA1-CADE-BE9ECE07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A6D62-DF82-0318-DEC7-7B4FB9CEA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9719B-54F6-F8C1-A428-2744B0E70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E92AF-FEF0-184E-AA0F-502117FC8978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45E42-3114-AA9E-C82F-A86A80292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B4D36-3C67-20C3-D413-67DA9E44B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65499-1F5D-3E42-86D8-94771728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opython.org/DIST/docs/tutorial/Tutorial.html" TargetMode="External"/><Relationship Id="rId2" Type="http://schemas.openxmlformats.org/officeDocument/2006/relationships/hyperlink" Target="https://en.wikipedia.org/wiki/Biopyth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opython.org/wiki/Download" TargetMode="External"/><Relationship Id="rId2" Type="http://schemas.openxmlformats.org/officeDocument/2006/relationships/hyperlink" Target="https://jupyter.org/instal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33289DA-76BB-51BF-3529-33554624C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500396"/>
            <a:ext cx="9144000" cy="1655762"/>
          </a:xfrm>
        </p:spPr>
        <p:txBody>
          <a:bodyPr/>
          <a:lstStyle/>
          <a:p>
            <a:r>
              <a:rPr lang="en-US" dirty="0"/>
              <a:t>An introduction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AF4080-145A-7D35-EEA1-36A0A0ED2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765" y="825418"/>
            <a:ext cx="5512467" cy="367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95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7D2C-F0AC-2440-841D-D676DFE7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05FA2-BC0F-97BF-8C85-19977EFAB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familiar with </a:t>
            </a:r>
            <a:r>
              <a:rPr lang="en-US" dirty="0" err="1"/>
              <a:t>Biopython</a:t>
            </a:r>
            <a:endParaRPr lang="en-US" dirty="0"/>
          </a:p>
          <a:p>
            <a:r>
              <a:rPr lang="en-US" dirty="0"/>
              <a:t>Understand python Class</a:t>
            </a:r>
          </a:p>
          <a:p>
            <a:r>
              <a:rPr lang="en-US" dirty="0"/>
              <a:t>Parse and write </a:t>
            </a:r>
            <a:r>
              <a:rPr lang="en-US" dirty="0" err="1"/>
              <a:t>fasta</a:t>
            </a:r>
            <a:r>
              <a:rPr lang="en-US" dirty="0"/>
              <a:t> files</a:t>
            </a:r>
          </a:p>
          <a:p>
            <a:r>
              <a:rPr lang="en-US" dirty="0"/>
              <a:t>Parse and write </a:t>
            </a:r>
            <a:r>
              <a:rPr lang="en-US" dirty="0" err="1"/>
              <a:t>genbank</a:t>
            </a:r>
            <a:r>
              <a:rPr lang="en-US" dirty="0"/>
              <a:t> files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Supplementary </a:t>
            </a:r>
            <a:r>
              <a:rPr lang="en-US" dirty="0" err="1"/>
              <a:t>ressources</a:t>
            </a:r>
            <a:r>
              <a:rPr lang="en-US" dirty="0"/>
              <a:t>:</a:t>
            </a:r>
          </a:p>
          <a:p>
            <a:r>
              <a:rPr lang="en-US" dirty="0">
                <a:hlinkClick r:id="rId2"/>
              </a:rPr>
              <a:t>https://en.wikipedia.org/wiki/Biopython</a:t>
            </a:r>
            <a:endParaRPr lang="en-US" dirty="0"/>
          </a:p>
          <a:p>
            <a:r>
              <a:rPr lang="en-US" b="1" dirty="0">
                <a:hlinkClick r:id="rId3"/>
              </a:rPr>
              <a:t>https://biopython.org/DIST/docs/tutorial/Tutorial.html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50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D4EB-6359-3CC7-8CC3-A9684171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Biopython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70E1F-416E-D740-A29A-F11C47CE3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Born in 2002</a:t>
            </a:r>
          </a:p>
          <a:p>
            <a:r>
              <a:rPr lang="en-US" dirty="0"/>
              <a:t>Collection of tools for bioinformatics</a:t>
            </a:r>
          </a:p>
          <a:p>
            <a:pPr lvl="1"/>
            <a:r>
              <a:rPr lang="en-US" dirty="0"/>
              <a:t>Manipulate sequences</a:t>
            </a:r>
          </a:p>
          <a:p>
            <a:pPr lvl="1"/>
            <a:r>
              <a:rPr lang="en-US" dirty="0"/>
              <a:t>Manipulate annotations</a:t>
            </a:r>
          </a:p>
          <a:p>
            <a:pPr lvl="1"/>
            <a:r>
              <a:rPr lang="en-US" dirty="0"/>
              <a:t>Access databases</a:t>
            </a:r>
          </a:p>
          <a:p>
            <a:pPr lvl="1"/>
            <a:r>
              <a:rPr lang="en-US" dirty="0"/>
              <a:t>Construct and manipulate trees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Special object </a:t>
            </a:r>
            <a:r>
              <a:rPr lang="en-US" b="1" dirty="0"/>
              <a:t>classes (</a:t>
            </a:r>
            <a:r>
              <a:rPr lang="en-US" dirty="0"/>
              <a:t>Seq, </a:t>
            </a:r>
            <a:r>
              <a:rPr lang="en-US" dirty="0" err="1"/>
              <a:t>SeqRecord</a:t>
            </a:r>
            <a:r>
              <a:rPr lang="en-US" dirty="0"/>
              <a:t>, </a:t>
            </a:r>
            <a:r>
              <a:rPr lang="en-US" dirty="0" err="1"/>
              <a:t>Phylo</a:t>
            </a:r>
            <a:r>
              <a:rPr lang="en-US" dirty="0"/>
              <a:t> etc.)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BBDC13-7CCF-A5C4-5676-AAB71DC22769}"/>
              </a:ext>
            </a:extLst>
          </p:cNvPr>
          <p:cNvSpPr txBox="1"/>
          <p:nvPr/>
        </p:nvSpPr>
        <p:spPr>
          <a:xfrm>
            <a:off x="6689558" y="2858324"/>
            <a:ext cx="48344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Population genetic analyses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 BLAST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Work with protein crystal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0963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379F-B823-4519-DE62-39FAE705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python </a:t>
            </a:r>
            <a:r>
              <a:rPr lang="en-US" b="1" dirty="0"/>
              <a:t>Class</a:t>
            </a:r>
            <a:r>
              <a:rPr lang="en-US" dirty="0"/>
              <a:t>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3072B-559F-3F34-F6FB-F4DC28973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01996"/>
          </a:xfrm>
        </p:spPr>
        <p:txBody>
          <a:bodyPr/>
          <a:lstStyle/>
          <a:p>
            <a:r>
              <a:rPr lang="en-CA" b="0" i="0" dirty="0">
                <a:solidFill>
                  <a:srgbClr val="273239"/>
                </a:solidFill>
                <a:effectLst/>
              </a:rPr>
              <a:t>Like R, python works with “Objects”</a:t>
            </a:r>
          </a:p>
          <a:p>
            <a:endParaRPr lang="en-CA" b="0" i="0" dirty="0">
              <a:solidFill>
                <a:srgbClr val="273239"/>
              </a:solidFill>
              <a:effectLst/>
            </a:endParaRPr>
          </a:p>
          <a:p>
            <a:endParaRPr lang="en-CA" b="0" i="0" dirty="0">
              <a:solidFill>
                <a:srgbClr val="273239"/>
              </a:solidFill>
              <a:effectLst/>
            </a:endParaRPr>
          </a:p>
          <a:p>
            <a:endParaRPr lang="en-CA" dirty="0">
              <a:solidFill>
                <a:srgbClr val="273239"/>
              </a:solidFill>
            </a:endParaRPr>
          </a:p>
          <a:p>
            <a:r>
              <a:rPr lang="en-CA" b="0" i="0" dirty="0">
                <a:solidFill>
                  <a:srgbClr val="273239"/>
                </a:solidFill>
                <a:effectLst/>
              </a:rPr>
              <a:t>A class is a special blueprint from which objects are created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D35DE-AD12-665B-D28E-A3451DFFE669}"/>
              </a:ext>
            </a:extLst>
          </p:cNvPr>
          <p:cNvSpPr txBox="1"/>
          <p:nvPr/>
        </p:nvSpPr>
        <p:spPr>
          <a:xfrm>
            <a:off x="962526" y="2454441"/>
            <a:ext cx="8550444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dirty="0" err="1"/>
              <a:t>best_candy_flavors</a:t>
            </a:r>
            <a:r>
              <a:rPr lang="en-US" dirty="0"/>
              <a:t> &lt;- c(‘cherry’, ‘apple’, ‘strawberry’, ‘lemon’) # a list object in R</a:t>
            </a:r>
          </a:p>
          <a:p>
            <a:endParaRPr lang="en-US" dirty="0"/>
          </a:p>
          <a:p>
            <a:r>
              <a:rPr lang="en-US" dirty="0" err="1"/>
              <a:t>best_candy_flavors</a:t>
            </a:r>
            <a:r>
              <a:rPr lang="en-US" dirty="0"/>
              <a:t> = [‘cherry’, ‘apple’, ‘strawberry’, ‘lemon’] # a list object in python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A221BB-5343-EAB1-4B34-0408CB2576CA}"/>
              </a:ext>
            </a:extLst>
          </p:cNvPr>
          <p:cNvSpPr/>
          <p:nvPr/>
        </p:nvSpPr>
        <p:spPr>
          <a:xfrm>
            <a:off x="1331494" y="4668253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86F4DE-DCA1-0BED-F220-B6FD3C5DF3B2}"/>
              </a:ext>
            </a:extLst>
          </p:cNvPr>
          <p:cNvSpPr/>
          <p:nvPr/>
        </p:nvSpPr>
        <p:spPr>
          <a:xfrm>
            <a:off x="3336757" y="4796588"/>
            <a:ext cx="72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CB5A8A-28DE-673C-2AC9-7C01BADD2D13}"/>
              </a:ext>
            </a:extLst>
          </p:cNvPr>
          <p:cNvSpPr/>
          <p:nvPr/>
        </p:nvSpPr>
        <p:spPr>
          <a:xfrm>
            <a:off x="1507958" y="5694947"/>
            <a:ext cx="72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C264C9-8957-8BE2-D353-187535F32CE9}"/>
              </a:ext>
            </a:extLst>
          </p:cNvPr>
          <p:cNvSpPr txBox="1"/>
          <p:nvPr/>
        </p:nvSpPr>
        <p:spPr>
          <a:xfrm>
            <a:off x="4958908" y="4839556"/>
            <a:ext cx="4874903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dirty="0"/>
              <a:t># Class “Rectangle” initialized with width, height</a:t>
            </a:r>
            <a:r>
              <a:rPr lang="en-US" dirty="0">
                <a:sym typeface="Wingdings" pitchFamily="2" charset="2"/>
              </a:rPr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Blue = Rectangle(4, 2)</a:t>
            </a:r>
          </a:p>
          <a:p>
            <a:r>
              <a:rPr lang="en-US" dirty="0"/>
              <a:t>Yellow = Rectangle (2 ,2)</a:t>
            </a:r>
          </a:p>
          <a:p>
            <a:r>
              <a:rPr lang="en-US" dirty="0"/>
              <a:t>Orange = Rectangle (2, 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5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2319-B28C-1BF8-F1AF-F93053ED8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workshop continues on the </a:t>
            </a:r>
            <a:r>
              <a:rPr lang="en-US" dirty="0" err="1"/>
              <a:t>jupyter</a:t>
            </a:r>
            <a:r>
              <a:rPr lang="en-US" dirty="0"/>
              <a:t> notebook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C0A22-A73D-BA50-CD4C-19F405077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To install </a:t>
            </a:r>
            <a:r>
              <a:rPr lang="en-US" b="1" dirty="0" err="1"/>
              <a:t>biopython</a:t>
            </a:r>
            <a:r>
              <a:rPr lang="en-US" b="1" dirty="0"/>
              <a:t> and </a:t>
            </a:r>
            <a:r>
              <a:rPr lang="en-US" b="1" dirty="0" err="1"/>
              <a:t>jupyter</a:t>
            </a:r>
            <a:r>
              <a:rPr lang="en-US" b="1" dirty="0"/>
              <a:t> on your own machine…</a:t>
            </a:r>
          </a:p>
          <a:p>
            <a:pPr lvl="1"/>
            <a:r>
              <a:rPr lang="en-US" dirty="0">
                <a:hlinkClick r:id="rId2"/>
              </a:rPr>
              <a:t>https://jupyter.org/install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https://biopython.org/wiki/Download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To work it on the server: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85A4B-A6FF-A539-BCAC-7DB9A90C635F}"/>
              </a:ext>
            </a:extLst>
          </p:cNvPr>
          <p:cNvSpPr txBox="1"/>
          <p:nvPr/>
        </p:nvSpPr>
        <p:spPr>
          <a:xfrm>
            <a:off x="7688179" y="5073224"/>
            <a:ext cx="3926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 /</a:t>
            </a:r>
            <a:r>
              <a:rPr lang="en-US" dirty="0" err="1"/>
              <a:t>path_to_workshop_folder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 err="1"/>
              <a:t>conda</a:t>
            </a:r>
            <a:r>
              <a:rPr lang="en-US" dirty="0"/>
              <a:t> activate </a:t>
            </a:r>
            <a:r>
              <a:rPr lang="en-US" dirty="0" err="1"/>
              <a:t>jupyter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-lab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F80E1-B4CD-C372-35A4-BE2A8F096985}"/>
              </a:ext>
            </a:extLst>
          </p:cNvPr>
          <p:cNvSpPr txBox="1"/>
          <p:nvPr/>
        </p:nvSpPr>
        <p:spPr>
          <a:xfrm>
            <a:off x="705852" y="5101389"/>
            <a:ext cx="74595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sshuttle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--</a:t>
            </a:r>
            <a:r>
              <a:rPr lang="en-CA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dns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-Nr qiu@158.182.16.127</a:t>
            </a:r>
          </a:p>
          <a:p>
            <a:endParaRPr lang="en-CA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#add this line to your .</a:t>
            </a:r>
            <a:r>
              <a:rPr lang="en-CA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bash_profile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or .</a:t>
            </a:r>
            <a:r>
              <a:rPr lang="en-CA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bashrc</a:t>
            </a:r>
            <a:endParaRPr lang="en-CA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CA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alias </a:t>
            </a:r>
            <a:r>
              <a:rPr lang="en-CA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sshuttle_QiuLab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="</a:t>
            </a:r>
            <a:r>
              <a:rPr lang="en-CA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sshuttle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--</a:t>
            </a:r>
            <a:r>
              <a:rPr lang="en-CA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dns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-Nr qiu@158.182.16.127"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A57F4-B899-9422-78F0-9657D70AB28D}"/>
              </a:ext>
            </a:extLst>
          </p:cNvPr>
          <p:cNvSpPr txBox="1"/>
          <p:nvPr/>
        </p:nvSpPr>
        <p:spPr>
          <a:xfrm>
            <a:off x="577516" y="4618456"/>
            <a:ext cx="399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1) Create a tunnel on you own machine: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EB2B5-F350-CE51-A499-AE29EBDFB424}"/>
              </a:ext>
            </a:extLst>
          </p:cNvPr>
          <p:cNvSpPr txBox="1"/>
          <p:nvPr/>
        </p:nvSpPr>
        <p:spPr>
          <a:xfrm>
            <a:off x="7615506" y="4647092"/>
            <a:ext cx="302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2) Start a kernel on the server</a:t>
            </a:r>
          </a:p>
        </p:txBody>
      </p:sp>
    </p:spTree>
    <p:extLst>
      <p:ext uri="{BB962C8B-B14F-4D97-AF65-F5344CB8AC3E}">
        <p14:creationId xmlns:p14="http://schemas.microsoft.com/office/powerpoint/2010/main" val="1984788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313</Words>
  <Application>Microsoft Macintosh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Menlo</vt:lpstr>
      <vt:lpstr>Office Theme</vt:lpstr>
      <vt:lpstr>PowerPoint Presentation</vt:lpstr>
      <vt:lpstr>Learning outcomes</vt:lpstr>
      <vt:lpstr>What is Biopython?</vt:lpstr>
      <vt:lpstr>What is a python Class?</vt:lpstr>
      <vt:lpstr>The workshop continues on the jupyter notebook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Maeva Perez</dc:creator>
  <cp:lastModifiedBy>Maeva Perez</cp:lastModifiedBy>
  <cp:revision>1</cp:revision>
  <dcterms:created xsi:type="dcterms:W3CDTF">2024-02-25T04:35:29Z</dcterms:created>
  <dcterms:modified xsi:type="dcterms:W3CDTF">2024-02-25T11:35:03Z</dcterms:modified>
</cp:coreProperties>
</file>