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421" r:id="rId5"/>
    <p:sldId id="422" r:id="rId6"/>
    <p:sldId id="423" r:id="rId7"/>
    <p:sldId id="424" r:id="rId8"/>
    <p:sldId id="425" r:id="rId9"/>
    <p:sldId id="417" r:id="rId10"/>
    <p:sldId id="420" r:id="rId11"/>
    <p:sldId id="258" r:id="rId12"/>
    <p:sldId id="362" r:id="rId13"/>
    <p:sldId id="426" r:id="rId14"/>
    <p:sldId id="427" r:id="rId15"/>
    <p:sldId id="42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3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3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47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34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62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1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1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0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0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8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03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8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92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3556695" y="2256882"/>
            <a:ext cx="5078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spc="600" dirty="0" err="1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텍스트마이닝</a:t>
            </a: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II</a:t>
            </a:r>
            <a:endParaRPr kumimoji="0" lang="zh-CN" altLang="en-US" sz="54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268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807311" y="5235849"/>
            <a:ext cx="257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Present by DW</a:t>
            </a:r>
            <a:r>
              <a:rPr kumimoji="0" lang="en-US" altLang="zh-CN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 Kim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050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6" grpId="1" animBg="1"/>
      <p:bldP spid="24" grpId="0"/>
      <p:bldP spid="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3810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</a:t>
            </a:r>
            <a:r>
              <a:rPr lang="en-US" altLang="zh-CN" sz="7200" dirty="0" smtClean="0">
                <a:solidFill>
                  <a:prstClr val="black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Two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spc="300" dirty="0" smtClean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사전훈련모델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9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259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Pre-trained Word</a:t>
            </a:r>
            <a:r>
              <a:rPr kumimoji="0" lang="en-US" altLang="zh-CN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 Embedding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지도학습에서 </a:t>
            </a: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training dataset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이 적을 경우 </a:t>
            </a: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_________ 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발생 가능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이를 해결하기 위해 사전에 훈련되어 있는 </a:t>
            </a:r>
            <a:r>
              <a:rPr lang="en-US" altLang="ko-KR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model</a:t>
            </a:r>
            <a:r>
              <a:rPr lang="ko-KR" altLang="en-US" sz="24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을 가져와 사용</a:t>
            </a:r>
            <a:endParaRPr lang="en-US" altLang="ko-KR" sz="2400" noProof="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4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CBOW, </a:t>
            </a:r>
            <a:r>
              <a:rPr kumimoji="0" lang="en-US" altLang="zh-CN" sz="2400" b="0" i="0" u="none" strike="noStrike" kern="120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GloVe</a:t>
            </a:r>
            <a:r>
              <a:rPr kumimoji="0" lang="en-US" altLang="zh-CN" sz="24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, </a:t>
            </a:r>
            <a:r>
              <a:rPr kumimoji="0" lang="en-US" altLang="zh-CN" sz="2400" b="0" i="0" u="none" strike="noStrike" kern="120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FastText</a:t>
            </a:r>
            <a:r>
              <a:rPr kumimoji="0" lang="en-US" altLang="zh-CN" sz="2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kumimoji="0" lang="ko-KR" altLang="en-US" sz="2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등으로 훈련된 사전 모델들이 존재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196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723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Pre-trained Word</a:t>
            </a:r>
            <a:r>
              <a:rPr kumimoji="0" lang="en-US" altLang="zh-CN" sz="3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 Embedding: Procedure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[1] </a:t>
            </a:r>
            <a:r>
              <a:rPr lang="ko-KR" altLang="en-US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사전훈련된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Word2Vec </a:t>
            </a:r>
            <a:r>
              <a:rPr lang="ko-KR" altLang="en-US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데이터셋을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불러온다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[2]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데이터셋의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 특성과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자료형을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 파악한다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(</a:t>
            </a: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visualization 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등</a:t>
            </a: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)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[3] 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원하는 </a:t>
            </a: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Task 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수행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26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6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6290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PCA: Principal Component Analysis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1125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Word2Vec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의 시각화를 위한 분석 방법</a:t>
            </a:r>
            <a:endParaRPr lang="en-US" altLang="ko-KR" sz="2400" dirty="0">
              <a:solidFill>
                <a:srgbClr val="FF0000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3D-world 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에서 이해하기</a:t>
            </a: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73610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89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PCA for Visualization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2192196"/>
                <a:ext cx="10045555" cy="584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Word2Vec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임베딩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(100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차원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lang="en-US" altLang="ko-KR" sz="2400" dirty="0" smtClean="0">
                    <a:solidFill>
                      <a:srgbClr val="FF0000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 2</a:t>
                </a:r>
                <a:r>
                  <a:rPr lang="ko-KR" altLang="en-US" sz="2400" dirty="0" smtClean="0">
                    <a:solidFill>
                      <a:srgbClr val="FF0000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차원으로 줄이기 </a:t>
                </a:r>
                <a:r>
                  <a:rPr lang="en-US" altLang="ko-KR" sz="2400" dirty="0" smtClean="0">
                    <a:solidFill>
                      <a:srgbClr val="FF0000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(</a:t>
                </a:r>
                <a:r>
                  <a:rPr lang="ko-KR" altLang="en-US" sz="2400" dirty="0" smtClean="0">
                    <a:solidFill>
                      <a:srgbClr val="FF0000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평면 시각화</a:t>
                </a:r>
                <a:r>
                  <a:rPr lang="en-US" altLang="ko-KR" sz="2400" dirty="0" smtClean="0">
                    <a:solidFill>
                      <a:srgbClr val="FF0000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)</a:t>
                </a:r>
                <a:endParaRPr lang="en-US" altLang="ko-KR" sz="2400" dirty="0">
                  <a:solidFill>
                    <a:srgbClr val="FF0000"/>
                  </a:solidFill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</mc:Choice>
        <mc:Fallback xmlns=""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192196"/>
                <a:ext cx="10045555" cy="584006"/>
              </a:xfrm>
              <a:prstGeom prst="rect">
                <a:avLst/>
              </a:prstGeom>
              <a:blipFill>
                <a:blip r:embed="rId3"/>
                <a:stretch>
                  <a:fillRect l="-971" b="-2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735" y="3207331"/>
            <a:ext cx="56388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1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2 형태 1"/>
          <p:cNvSpPr/>
          <p:nvPr/>
        </p:nvSpPr>
        <p:spPr>
          <a:xfrm>
            <a:off x="-603552" y="377372"/>
            <a:ext cx="2979460" cy="297946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2 형태 2"/>
          <p:cNvSpPr/>
          <p:nvPr/>
        </p:nvSpPr>
        <p:spPr>
          <a:xfrm>
            <a:off x="1562915" y="3196668"/>
            <a:ext cx="4982187" cy="498218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2 형태 3"/>
          <p:cNvSpPr/>
          <p:nvPr/>
        </p:nvSpPr>
        <p:spPr>
          <a:xfrm>
            <a:off x="891822" y="0"/>
            <a:ext cx="349956" cy="15578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슬라이드 2 형태 4"/>
          <p:cNvSpPr txBox="1"/>
          <p:nvPr/>
        </p:nvSpPr>
        <p:spPr>
          <a:xfrm>
            <a:off x="1430658" y="816112"/>
            <a:ext cx="3150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Contents</a:t>
            </a:r>
            <a:endParaRPr kumimoji="0" lang="zh-CN" altLang="en-US" sz="40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4" name="슬라이드 2 형태 5"/>
          <p:cNvSpPr/>
          <p:nvPr/>
        </p:nvSpPr>
        <p:spPr>
          <a:xfrm>
            <a:off x="891822" y="944277"/>
            <a:ext cx="349956" cy="451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슬라이드 2 형태 6"/>
          <p:cNvSpPr/>
          <p:nvPr/>
        </p:nvSpPr>
        <p:spPr>
          <a:xfrm>
            <a:off x="1708532" y="3196668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1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9" name="슬라이드 2 형태 8"/>
          <p:cNvSpPr/>
          <p:nvPr/>
        </p:nvSpPr>
        <p:spPr>
          <a:xfrm>
            <a:off x="6985000" y="3196668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2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11" name="슬라이드 2 형태 10"/>
          <p:cNvSpPr/>
          <p:nvPr/>
        </p:nvSpPr>
        <p:spPr>
          <a:xfrm>
            <a:off x="2588328" y="3196668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FastText</a:t>
            </a:r>
            <a:endParaRPr lang="en-US" altLang="ko-KR" sz="3000" dirty="0" smtClean="0">
              <a:solidFill>
                <a:prstClr val="black">
                  <a:lumMod val="85000"/>
                  <a:lumOff val="15000"/>
                </a:prstClr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슬라이드 2 형태 11"/>
          <p:cNvSpPr/>
          <p:nvPr/>
        </p:nvSpPr>
        <p:spPr>
          <a:xfrm>
            <a:off x="7864796" y="3196668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noProof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사전훈련모델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5" name="슬라이드 2 형태 14"/>
          <p:cNvSpPr/>
          <p:nvPr/>
        </p:nvSpPr>
        <p:spPr>
          <a:xfrm>
            <a:off x="10137020" y="-856342"/>
            <a:ext cx="2979460" cy="297946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15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3" grpId="0"/>
      <p:bldP spid="4" grpId="0" animBg="1"/>
      <p:bldP spid="7" grpId="0" animBg="1"/>
      <p:bldP spid="9" grpId="0" animBg="1"/>
      <p:bldP spid="11" grpId="0" animBg="1"/>
      <p:bldP spid="12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3919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</a:t>
            </a:r>
            <a:r>
              <a:rPr lang="en-US" altLang="zh-CN" sz="7200" noProof="0" dirty="0" smtClean="0">
                <a:solidFill>
                  <a:prstClr val="black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One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spc="300" noProof="0" dirty="0" err="1" smtClean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FastText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5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722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FastText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 (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패스트텍스트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FaceBook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에서 개발한 </a:t>
            </a: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Word2Vec 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알고리즘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단어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 단위에서 더 </a:t>
            </a:r>
            <a:r>
              <a:rPr kumimoji="0" lang="ko-KR" alt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쪼깬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“</a:t>
            </a:r>
            <a:r>
              <a:rPr kumimoji="0" lang="en-US" altLang="ko-KR" sz="24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subword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”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의 개념을 도입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baseline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글자 단위의 </a:t>
            </a:r>
            <a:r>
              <a:rPr lang="en-US" altLang="ko-KR" sz="2400" baseline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n-gram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mouse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의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3-gram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표현은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 = &lt;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mo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mou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ous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, use, se&gt;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Then, mouse = &lt;</a:t>
            </a:r>
            <a:r>
              <a:rPr lang="en-US" altLang="zh-CN" sz="2400" noProof="0" dirty="0" err="1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mo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+ </a:t>
            </a:r>
            <a:r>
              <a:rPr lang="en-US" altLang="zh-CN" sz="2400" noProof="0" dirty="0" err="1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mou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+ </a:t>
            </a:r>
            <a:r>
              <a:rPr lang="en-US" altLang="zh-CN" sz="2400" noProof="0" dirty="0" err="1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ous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+ use + se&gt;</a:t>
            </a: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zh-CN" sz="2400" noProof="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Why..?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lvl="1" latinLnBrk="0">
              <a:lnSpc>
                <a:spcPct val="150000"/>
              </a:lnSpc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716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48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OOV (Out-of-Vocabulary)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데이터셋으로 학습하는 단어의 수</a:t>
            </a: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: 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많아봐야 수만 </a:t>
            </a: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~ </a:t>
            </a: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수십만 개</a:t>
            </a:r>
            <a:endParaRPr lang="en-US" altLang="ko-KR" sz="2400" dirty="0">
              <a:solidFill>
                <a:srgbClr val="FF0000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한 언어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의 모든 단어 학습이 불가능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모르는 단어 </a:t>
            </a:r>
            <a:r>
              <a:rPr lang="en-US" altLang="ko-KR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(Out-of-Vocabulary, OOV)</a:t>
            </a: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가 등장할 경우 대처</a:t>
            </a:r>
            <a:r>
              <a:rPr lang="en-US" altLang="ko-KR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?</a:t>
            </a: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Word2Vec,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GloVe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에서는 처리 불가능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처리 불가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error)</a:t>
            </a:r>
            <a:endParaRPr lang="en-US" altLang="ko-KR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5" name="슬라이드 17 형태 7"/>
          <p:cNvSpPr txBox="1"/>
          <p:nvPr/>
        </p:nvSpPr>
        <p:spPr>
          <a:xfrm>
            <a:off x="2641907" y="4645833"/>
            <a:ext cx="2313918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backdrop</a:t>
            </a:r>
            <a:endParaRPr lang="en-US" altLang="ko-KR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2641907" y="5362777"/>
            <a:ext cx="2313918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breakthrough</a:t>
            </a:r>
            <a:endParaRPr lang="en-US" altLang="ko-KR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6843204" y="4645833"/>
            <a:ext cx="2313918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check-in</a:t>
            </a:r>
            <a:endParaRPr lang="en-US" altLang="ko-KR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8" name="슬라이드 17 형태 7"/>
          <p:cNvSpPr txBox="1"/>
          <p:nvPr/>
        </p:nvSpPr>
        <p:spPr>
          <a:xfrm>
            <a:off x="6843204" y="5362777"/>
            <a:ext cx="2313918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downside</a:t>
            </a:r>
            <a:endParaRPr lang="en-US" altLang="ko-KR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322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5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2160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Rare words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빈도 수가 적은 단어들은 전처리 과정에서 제외하기도 함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이들은 </a:t>
            </a:r>
            <a:r>
              <a:rPr lang="en-US" altLang="ko-KR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Word2Vec </a:t>
            </a:r>
            <a:r>
              <a:rPr lang="ko-KR" altLang="en-US" sz="2400" dirty="0" err="1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임베딩</a:t>
            </a: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 결과도 좋지 않음</a:t>
            </a:r>
            <a:endParaRPr lang="en-US" altLang="ko-KR" sz="2400" dirty="0" smtClean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endParaRPr lang="en-US" altLang="ko-KR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err="1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FastText</a:t>
            </a: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는 </a:t>
            </a:r>
            <a:r>
              <a:rPr lang="en-US" altLang="ko-KR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Typo (</a:t>
            </a: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오타</a:t>
            </a:r>
            <a:r>
              <a:rPr lang="en-US" altLang="ko-KR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)</a:t>
            </a:r>
            <a:r>
              <a:rPr lang="ko-KR" altLang="en-US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에 대해서도 강인함</a:t>
            </a:r>
            <a:endParaRPr lang="en-US" altLang="ko-KR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51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2867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FastText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特粗" panose="020B0800000000000000" pitchFamily="34" charset="-122"/>
                <a:ea typeface="苹方 特粗" panose="020B0800000000000000" pitchFamily="34" charset="-122"/>
                <a:cs typeface="+mn-cs"/>
              </a:rPr>
              <a:t>: Typo?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56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없는 단어에 대한 유사도</a:t>
            </a: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?</a:t>
            </a:r>
            <a:endParaRPr lang="en-US" altLang="ko-KR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14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슬라이드 20 형태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r="34769"/>
          <a:stretch>
            <a:fillRect/>
          </a:stretch>
        </p:blipFill>
        <p:spPr/>
      </p:pic>
      <p:sp>
        <p:nvSpPr>
          <p:cNvPr id="4" name="슬라이드 20 형태 2"/>
          <p:cNvSpPr txBox="1"/>
          <p:nvPr/>
        </p:nvSpPr>
        <p:spPr>
          <a:xfrm>
            <a:off x="3838223" y="726771"/>
            <a:ext cx="690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Word2Vec Algorithms: Recap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5" name="슬라이드 17 형태 7"/>
          <p:cNvSpPr txBox="1"/>
          <p:nvPr/>
        </p:nvSpPr>
        <p:spPr>
          <a:xfrm>
            <a:off x="3838222" y="1500217"/>
            <a:ext cx="73322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CBOW, </a:t>
            </a:r>
            <a:r>
              <a:rPr lang="en-US" altLang="ko-KR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SkipGram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SGNS: </a:t>
            </a:r>
            <a:r>
              <a:rPr lang="en-US" altLang="ko-KR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SkipGram</a:t>
            </a: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 with Negative Sampling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GloVe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err="1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FastText</a:t>
            </a:r>
            <a:endParaRPr lang="en-US" altLang="ko-KR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421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838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Contextualized Word Embedding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sz="2400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bear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admit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Taxi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sz="2400" dirty="0"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Will come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</a:rPr>
              <a:t> back later as ‘ELMO’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704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3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275</Words>
  <Application>Microsoft Office PowerPoint</Application>
  <PresentationFormat>와이드스크린</PresentationFormat>
  <Paragraphs>61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9" baseType="lpstr">
      <vt:lpstr>等线</vt:lpstr>
      <vt:lpstr>等线 Light</vt:lpstr>
      <vt:lpstr>나눔스퀘어 ExtraBold</vt:lpstr>
      <vt:lpstr>맑은 고딕</vt:lpstr>
      <vt:lpstr>思源黑体 CN Heavy</vt:lpstr>
      <vt:lpstr>思源黑体 CN Light</vt:lpstr>
      <vt:lpstr>苹方 细体</vt:lpstr>
      <vt:lpstr>苹方 粗体</vt:lpstr>
      <vt:lpstr>苹方 中等</vt:lpstr>
      <vt:lpstr>苹方 特粗</vt:lpstr>
      <vt:lpstr>Arial</vt:lpstr>
      <vt:lpstr>Cambria Math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Owner</cp:lastModifiedBy>
  <cp:revision>329</cp:revision>
  <dcterms:created xsi:type="dcterms:W3CDTF">2019-08-20T09:53:04Z</dcterms:created>
  <dcterms:modified xsi:type="dcterms:W3CDTF">2021-06-14T11:57:04Z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