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4" r:id="rId17"/>
    <p:sldId id="435" r:id="rId18"/>
    <p:sldId id="433" r:id="rId19"/>
    <p:sldId id="436" r:id="rId20"/>
    <p:sldId id="437" r:id="rId21"/>
    <p:sldId id="438" r:id="rId22"/>
    <p:sldId id="439" r:id="rId23"/>
    <p:sldId id="417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5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6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73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69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46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97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6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2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5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14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8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84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8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22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41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08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07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34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2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14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56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55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99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20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01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51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0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0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1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3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6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5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830539" y="2256882"/>
            <a:ext cx="653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spc="600" noProof="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 신경망 </a:t>
            </a:r>
            <a:r>
              <a:rPr lang="en-US" altLang="ko-KR" sz="5400" spc="600" noProof="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(RNN)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한국인공지능교육원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Day 15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807311" y="5235849"/>
            <a:ext cx="257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DW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 Kim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State-Space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어떤 시스템을 해석하기 위한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요소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_____, _____, _____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-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그림으로 표현하면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</a:t>
                </a: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blipFill>
                <a:blip r:embed="rId3"/>
                <a:stretch>
                  <a:fillRect l="-971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26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State-Space Model as 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앞에서 그린 모형을 시간에 따라 풀어서 다시 그려보면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628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State-Space Model as 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가 의미하는 것은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앞의 그림에서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는 이전까지의 상태와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이전까지의 입력을 </a:t>
                </a:r>
                <a:r>
                  <a:rPr lang="ko-KR" altLang="en-US" sz="2400" b="1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대표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할 수 있는 </a:t>
                </a:r>
                <a:r>
                  <a:rPr lang="ko-KR" altLang="en-US" sz="2400" b="1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압축본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이라고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할 수 있다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는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시계열로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들어오는 입력들을 최대한 상세히 표현할 수 있어야 한다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blipFill>
                <a:blip r:embed="rId3"/>
                <a:stretch>
                  <a:fillRect l="-850" r="-486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25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State-Space Model as 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원래 풀고 싶었던 문제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342900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대신해서 풀 문제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KoPub돋움체 Medium" panose="00000600000000000000" pitchFamily="2" charset="-127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342900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First-order Markov Model</a:t>
                </a: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blipFill>
                <a:blip r:embed="rId3"/>
                <a:stretch>
                  <a:fillRect l="-850" b="-2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79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State-Space Model as 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State-Space Model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에서 근사하는 함수는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-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우리는 함수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𝑓</m:t>
                    </m:r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h</m:t>
                    </m:r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를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근사하기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위해서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뉴럴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네트워크를 사용합니다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blipFill>
                <a:blip r:embed="rId3"/>
                <a:stretch>
                  <a:fillRect l="-971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8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State-Space Model as 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State-Space Model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에서 근사하는 함수는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뉴럴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네트워크에서 비선형 함수를 표현하는 방법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⊤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17 형태 7"/>
          <p:cNvSpPr txBox="1"/>
          <p:nvPr/>
        </p:nvSpPr>
        <p:spPr>
          <a:xfrm>
            <a:off x="6146173" y="5032539"/>
            <a:ext cx="134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선형 모델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4469233" y="5054518"/>
            <a:ext cx="1346407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비선형성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부여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286703" y="4929352"/>
            <a:ext cx="283780" cy="27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6146173" y="4929352"/>
            <a:ext cx="464834" cy="27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22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State-Space Model as 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405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State-Space Model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에서 근사하는 함수는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뉴럴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네트워크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셋팅으로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함수 근사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𝑦𝑥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-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사용하는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parameter matrix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는 총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___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4053738"/>
              </a:xfrm>
              <a:prstGeom prst="rect">
                <a:avLst/>
              </a:prstGeom>
              <a:blipFill>
                <a:blip r:embed="rId3"/>
                <a:stretch>
                  <a:fillRect l="-971" b="-1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558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Basic Structure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7" y="2360362"/>
                <a:ext cx="27829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Rewrite:</a:t>
                </a: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360362"/>
                <a:ext cx="2782906" cy="2308324"/>
              </a:xfrm>
              <a:prstGeom prst="rect">
                <a:avLst/>
              </a:prstGeom>
              <a:blipFill>
                <a:blip r:embed="rId3"/>
                <a:stretch>
                  <a:fillRect l="-3509" b="-2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4566952" y="2743200"/>
            <a:ext cx="1597572" cy="56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05049" y="2743200"/>
            <a:ext cx="1597572" cy="56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43146" y="2743200"/>
            <a:ext cx="1597572" cy="56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>
            <a:off x="6164524" y="3026979"/>
            <a:ext cx="10405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3"/>
            <a:endCxn id="11" idx="1"/>
          </p:cNvCxnSpPr>
          <p:nvPr/>
        </p:nvCxnSpPr>
        <p:spPr>
          <a:xfrm>
            <a:off x="8802621" y="3026979"/>
            <a:ext cx="10405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8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Training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ANN, CNN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에서처럼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back-propagation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이용한다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Back-propagation through time (BPTT)</a:t>
            </a:r>
          </a:p>
        </p:txBody>
      </p:sp>
    </p:spTree>
    <p:extLst>
      <p:ext uri="{BB962C8B-B14F-4D97-AF65-F5344CB8AC3E}">
        <p14:creationId xmlns:p14="http://schemas.microsoft.com/office/powerpoint/2010/main" val="2530425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Training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55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2 형태 1"/>
          <p:cNvSpPr/>
          <p:nvPr/>
        </p:nvSpPr>
        <p:spPr>
          <a:xfrm>
            <a:off x="-603552" y="37737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2 형태 2"/>
          <p:cNvSpPr/>
          <p:nvPr/>
        </p:nvSpPr>
        <p:spPr>
          <a:xfrm>
            <a:off x="1562915" y="3196668"/>
            <a:ext cx="4982187" cy="498218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2 형태 3"/>
          <p:cNvSpPr/>
          <p:nvPr/>
        </p:nvSpPr>
        <p:spPr>
          <a:xfrm>
            <a:off x="891822" y="0"/>
            <a:ext cx="349956" cy="15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슬라이드 2 형태 4"/>
          <p:cNvSpPr txBox="1"/>
          <p:nvPr/>
        </p:nvSpPr>
        <p:spPr>
          <a:xfrm>
            <a:off x="1430658" y="816112"/>
            <a:ext cx="315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Contents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" name="슬라이드 2 형태 5"/>
          <p:cNvSpPr/>
          <p:nvPr/>
        </p:nvSpPr>
        <p:spPr>
          <a:xfrm>
            <a:off x="891822" y="944277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슬라이드 2 형태 6"/>
          <p:cNvSpPr/>
          <p:nvPr/>
        </p:nvSpPr>
        <p:spPr>
          <a:xfrm>
            <a:off x="1708532" y="3196668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9" name="슬라이드 2 형태 8"/>
          <p:cNvSpPr/>
          <p:nvPr/>
        </p:nvSpPr>
        <p:spPr>
          <a:xfrm>
            <a:off x="6985000" y="3196668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1" name="슬라이드 2 형태 10"/>
          <p:cNvSpPr/>
          <p:nvPr/>
        </p:nvSpPr>
        <p:spPr>
          <a:xfrm>
            <a:off x="2588328" y="3196668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RNN</a:t>
            </a:r>
          </a:p>
        </p:txBody>
      </p:sp>
      <p:sp>
        <p:nvSpPr>
          <p:cNvPr id="12" name="슬라이드 2 형태 11"/>
          <p:cNvSpPr/>
          <p:nvPr/>
        </p:nvSpPr>
        <p:spPr>
          <a:xfrm>
            <a:off x="7864796" y="3196668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GRU / LSTM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5" name="슬라이드 2 형태 14"/>
          <p:cNvSpPr/>
          <p:nvPr/>
        </p:nvSpPr>
        <p:spPr>
          <a:xfrm>
            <a:off x="10137020" y="-85634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5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/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7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Problem Types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Many-to-many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Many-to-one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One-to-many</a:t>
            </a:r>
          </a:p>
        </p:txBody>
      </p:sp>
    </p:spTree>
    <p:extLst>
      <p:ext uri="{BB962C8B-B14F-4D97-AF65-F5344CB8AC3E}">
        <p14:creationId xmlns:p14="http://schemas.microsoft.com/office/powerpoint/2010/main" val="258574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7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Problem Types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Sequence-to-sequence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(seq2seq) = many-to-one + one-to-many</a:t>
            </a:r>
          </a:p>
        </p:txBody>
      </p:sp>
    </p:spTree>
    <p:extLst>
      <p:ext uri="{BB962C8B-B14F-4D97-AF65-F5344CB8AC3E}">
        <p14:creationId xmlns:p14="http://schemas.microsoft.com/office/powerpoint/2010/main" val="1962152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42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810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Two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GRU / LSTM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6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Any problems?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슬라이드 17 형태 7"/>
              <p:cNvSpPr txBox="1"/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RNN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 갖고 있는 한계점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________ gradient</a:t>
                </a:r>
              </a:p>
              <a:p>
                <a:pPr marL="342900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RNN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구조에서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에는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_____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가 계속 곱해지게 된다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곱해지는 값이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보다 크다면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곱해지는 값이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보다 작다면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</a:t>
                </a:r>
              </a:p>
            </p:txBody>
          </p:sp>
        </mc:Choice>
        <mc:Fallback>
          <p:sp>
            <p:nvSpPr>
              <p:cNvPr id="1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blipFill>
                <a:blip r:embed="rId3"/>
                <a:stretch>
                  <a:fillRect l="-850" b="-2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043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Any problems?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슬라이드 17 형태 7"/>
              <p:cNvSpPr txBox="1"/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RNN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 갖고 있는 한계점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_________/________ gradient</a:t>
                </a:r>
              </a:p>
              <a:p>
                <a:pPr marL="342900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RNN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구조에서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에는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_____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가 계속 곱해지게 된다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곱해지는 값이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보다 크다면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곱해지는 값이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보다 작다면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</a:t>
                </a:r>
              </a:p>
            </p:txBody>
          </p:sp>
        </mc:Choice>
        <mc:Fallback>
          <p:sp>
            <p:nvSpPr>
              <p:cNvPr id="1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blipFill>
                <a:blip r:embed="rId3"/>
                <a:stretch>
                  <a:fillRect l="-850" b="-2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99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Exploding Gradient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 도중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loss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</a:t>
            </a:r>
            <a:r>
              <a:rPr lang="en-US" altLang="ko-KR" sz="2400" b="1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뜰 경우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학습이 더 이상 진행이 불가능하다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해결책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Gradient clipping</a:t>
            </a:r>
          </a:p>
        </p:txBody>
      </p:sp>
    </p:spTree>
    <p:extLst>
      <p:ext uri="{BB962C8B-B14F-4D97-AF65-F5344CB8AC3E}">
        <p14:creationId xmlns:p14="http://schemas.microsoft.com/office/powerpoint/2010/main" val="2258352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61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Vanishing Gradient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 도중 파악이 어렵다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초기화를 간결하게 해주는 방법이 존재하지만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다른 네트워크 구조를 제안하는 것이 훨씬 편하다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Gated RNNs: LSTM / GRU</a:t>
            </a:r>
          </a:p>
        </p:txBody>
      </p:sp>
    </p:spTree>
    <p:extLst>
      <p:ext uri="{BB962C8B-B14F-4D97-AF65-F5344CB8AC3E}">
        <p14:creationId xmlns:p14="http://schemas.microsoft.com/office/powerpoint/2010/main" val="133439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644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LSTM: Long short-term memory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Gradient flow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제어할 수 있는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밸브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”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역할을 한다고 생각하면 쉬움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State space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입력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상태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출력 구조는 동일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Gate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구조의 추가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MLP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3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 vs LSTM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1885245"/>
            <a:ext cx="10336626" cy="49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83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91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One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RNN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4" y="3372459"/>
            <a:ext cx="7245226" cy="3485541"/>
          </a:xfrm>
          <a:prstGeom prst="rect">
            <a:avLst/>
          </a:prstGeom>
        </p:spPr>
      </p:pic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LSTM: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Four Regulations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Step 1: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새로운 입력과 이전 상태를 참조해서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정보를 얼마의 비율로 사용할 것인지를 결정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또는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얼마나 잊어버릴 것인가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073462" y="5623034"/>
            <a:ext cx="3920359" cy="788276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12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4" y="3372459"/>
            <a:ext cx="7245226" cy="3485541"/>
          </a:xfrm>
          <a:prstGeom prst="rect">
            <a:avLst/>
          </a:prstGeom>
        </p:spPr>
      </p:pic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LSTM: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Four Regulations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Step 2: </a:t>
            </a:r>
            <a:r>
              <a:rPr lang="ko-KR" altLang="en-US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새로운 입력과 이전 상태를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참조해서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정보들을 얼마나 활용할 것인가를 결정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(+)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어떤 정보를 활용할 것인가도 결정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56636" y="3867806"/>
            <a:ext cx="1891862" cy="1439918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98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4" y="3372459"/>
            <a:ext cx="7245226" cy="3485541"/>
          </a:xfrm>
          <a:prstGeom prst="rect">
            <a:avLst/>
          </a:prstGeom>
        </p:spPr>
      </p:pic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LSTM: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Four Regulations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Step 3</a:t>
            </a:r>
          </a:p>
          <a:p>
            <a:pPr marL="342900" lvl="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Step 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에서는 얼마나 </a:t>
            </a:r>
            <a:r>
              <a:rPr lang="ko-KR" altLang="en-US" sz="2400" b="1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잊어버릴까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pPr marL="342900" lvl="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Step 2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에서는 얼마나 </a:t>
            </a:r>
            <a:r>
              <a:rPr lang="ko-KR" altLang="en-US" sz="2400" b="1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이용할까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  <a:p>
            <a:pPr marL="342900" lvl="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둘을 적절히 섞는다</a:t>
            </a: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06760" y="4682302"/>
            <a:ext cx="1450426" cy="1077367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916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4" y="3372459"/>
            <a:ext cx="7245226" cy="3485541"/>
          </a:xfrm>
          <a:prstGeom prst="rect">
            <a:avLst/>
          </a:prstGeom>
        </p:spPr>
      </p:pic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LSTM: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Four Regulations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Step 4: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일련의 정보들을 모두 종합해서 다음 상태를 결정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42485" y="3961836"/>
            <a:ext cx="1082563" cy="1293336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29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6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GRU: Simplification of LSTM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948266" y="2192196"/>
            <a:ext cx="1004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방금까지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본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LSTM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너무 복잡함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GRU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LSTM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간소화 버전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Cell state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없음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74" y="3372459"/>
            <a:ext cx="7245226" cy="348554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637989" y="4572788"/>
            <a:ext cx="1103583" cy="129333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17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6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GRU: Simplification of LSTM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슬라이드 17 형태 7"/>
              <p:cNvSpPr txBox="1"/>
              <p:nvPr/>
            </p:nvSpPr>
            <p:spPr>
              <a:xfrm>
                <a:off x="948266" y="2192196"/>
                <a:ext cx="1004555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LSTM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보다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파라미터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수가 적으므로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training time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 절약된다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342900" lvl="0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LSTM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보다 성능이 좋은가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Task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 따라 천차만별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BUT LSTM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과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GRU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가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RNN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보다는 확실한 성능을 보장한다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13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1754326"/>
              </a:xfrm>
              <a:prstGeom prst="rect">
                <a:avLst/>
              </a:prstGeom>
              <a:blipFill>
                <a:blip r:embed="rId3"/>
                <a:stretch>
                  <a:fillRect l="-850" b="-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640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80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데이터를 처리하기에 좋은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뉴럴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네트워크 구조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예시들</a:t>
            </a:r>
            <a:endParaRPr lang="en-US" altLang="ko-KR" sz="2400" noProof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음성인식 </a:t>
            </a:r>
            <a:r>
              <a:rPr lang="en-US" altLang="ko-KR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(speech recognition)</a:t>
            </a: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음악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생성기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(music generation)</a:t>
            </a: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DNA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염기서열 분석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번역기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(machine translation)</a:t>
            </a: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감정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분석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(sentiment classification)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1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CNN</a:t>
            </a: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이미지 구역별로 같은 </a:t>
            </a:r>
            <a:r>
              <a:rPr lang="en-US" altLang="ko-KR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</a:t>
            </a: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공유한다면</a:t>
            </a:r>
            <a:r>
              <a:rPr lang="en-US" altLang="ko-KR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RNN</a:t>
            </a:r>
            <a:r>
              <a:rPr kumimoji="0" lang="ko-KR" altLang="en-US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은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 별로 같은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공유한다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과거와 현재는 같은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공유한다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9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First Order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System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현재 시간의 상태가 이전 시간의 상태와 관련이 있다고 가정</a:t>
                </a:r>
                <a:r>
                  <a:rPr kumimoji="0" lang="en-US" altLang="ko-KR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First-order system</a:t>
                </a:r>
                <a:endParaRPr lang="en-US" altLang="ko-KR" sz="2400" dirty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1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그림으로 표현하면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?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 시스템은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_________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없이 자기 혼자서 돌아간다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1257300" lvl="2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_____________ system</a:t>
                </a: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3416320"/>
              </a:xfrm>
              <a:prstGeom prst="rect">
                <a:avLst/>
              </a:prstGeom>
              <a:blipFill>
                <a:blip r:embed="rId3"/>
                <a:stretch>
                  <a:fillRect l="-850"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595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First Order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System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현재 시간의 상태가 </a:t>
                </a:r>
                <a:r>
                  <a:rPr lang="ko-KR" altLang="en-US" sz="2400" b="1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이전 시간의 상태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와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</a:t>
                </a:r>
                <a:r>
                  <a:rPr lang="ko-KR" altLang="en-US" sz="2400" b="1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현재의 입력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 관계가 있는 경우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상태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𝑥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입력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𝑢</m:t>
                    </m:r>
                  </m:oMath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식으로 표현하면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lvl="1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335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State-Space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차원 시스템의 모형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Q)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모든 시간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𝑡</m:t>
                    </m:r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에서 모든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가 </a:t>
                </a:r>
                <a:r>
                  <a:rPr lang="ko-KR" altLang="en-US" sz="2400" b="1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관측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가능한가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(observable)?</a:t>
                </a: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날씨 예측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800100" lvl="1" indent="-342900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주가 예측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862322"/>
              </a:xfrm>
              <a:prstGeom prst="rect">
                <a:avLst/>
              </a:prstGeom>
              <a:blipFill>
                <a:blip r:embed="rId3"/>
                <a:stretch>
                  <a:fillRect l="-850" b="-2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36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State-Space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차원 시스템의 모형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각 시간에서 관측 가능한 상태의 모음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KoPub돋움체 Medium" panose="000006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2308324"/>
              </a:xfrm>
              <a:prstGeom prst="rect">
                <a:avLst/>
              </a:prstGeom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005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535</Words>
  <Application>Microsoft Office PowerPoint</Application>
  <PresentationFormat>와이드스크린</PresentationFormat>
  <Paragraphs>156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2" baseType="lpstr">
      <vt:lpstr>等线</vt:lpstr>
      <vt:lpstr>等线 Light</vt:lpstr>
      <vt:lpstr>KoPub돋움체 Medium</vt:lpstr>
      <vt:lpstr>나눔스퀘어 ExtraBold</vt:lpstr>
      <vt:lpstr>맑은 고딕</vt:lpstr>
      <vt:lpstr>思源黑体 CN Heavy</vt:lpstr>
      <vt:lpstr>思源黑体 CN Light</vt:lpstr>
      <vt:lpstr>苹方 细体</vt:lpstr>
      <vt:lpstr>苹方 粗体</vt:lpstr>
      <vt:lpstr>苹方 中等</vt:lpstr>
      <vt:lpstr>苹方 特粗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Owner</cp:lastModifiedBy>
  <cp:revision>363</cp:revision>
  <dcterms:created xsi:type="dcterms:W3CDTF">2019-08-20T09:53:04Z</dcterms:created>
  <dcterms:modified xsi:type="dcterms:W3CDTF">2021-05-12T16:58:57Z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