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479" r:id="rId4"/>
    <p:sldId id="480" r:id="rId5"/>
    <p:sldId id="422" r:id="rId6"/>
    <p:sldId id="475" r:id="rId7"/>
    <p:sldId id="476" r:id="rId8"/>
    <p:sldId id="477" r:id="rId9"/>
    <p:sldId id="495" r:id="rId10"/>
    <p:sldId id="478" r:id="rId11"/>
    <p:sldId id="516" r:id="rId12"/>
    <p:sldId id="517" r:id="rId13"/>
    <p:sldId id="474" r:id="rId14"/>
    <p:sldId id="481" r:id="rId15"/>
    <p:sldId id="518" r:id="rId16"/>
    <p:sldId id="519" r:id="rId17"/>
    <p:sldId id="520" r:id="rId18"/>
    <p:sldId id="482" r:id="rId19"/>
    <p:sldId id="513" r:id="rId20"/>
    <p:sldId id="514" r:id="rId21"/>
    <p:sldId id="485" r:id="rId22"/>
    <p:sldId id="483" r:id="rId23"/>
    <p:sldId id="484" r:id="rId24"/>
    <p:sldId id="486" r:id="rId25"/>
    <p:sldId id="490" r:id="rId26"/>
    <p:sldId id="515" r:id="rId27"/>
    <p:sldId id="487" r:id="rId28"/>
    <p:sldId id="488" r:id="rId29"/>
    <p:sldId id="489" r:id="rId30"/>
    <p:sldId id="491" r:id="rId31"/>
    <p:sldId id="492" r:id="rId32"/>
    <p:sldId id="493" r:id="rId33"/>
    <p:sldId id="494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1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6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1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5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2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4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4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0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28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35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8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82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77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81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22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5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44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61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01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5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5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2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8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36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3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46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09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84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3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34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008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01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69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58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17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39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3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23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98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457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4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0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3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3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0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1234987" y="2256882"/>
            <a:ext cx="972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Attention &amp; Transformer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Attention in Seq2Seq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6" name="슬라이드 17 형태 7"/>
          <p:cNvSpPr txBox="1"/>
          <p:nvPr/>
        </p:nvSpPr>
        <p:spPr>
          <a:xfrm>
            <a:off x="1332089" y="2097603"/>
            <a:ext cx="9272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Score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구하는 유사도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Dot product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Scaled Dot product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Weighted Dot product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52" y="554895"/>
            <a:ext cx="3105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8159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9300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6728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9290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3111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4252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1680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4242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88159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99300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6728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29290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8159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99300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06728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29290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03111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14252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21680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44242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03111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14252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21680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44242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590380" y="4421808"/>
            <a:ext cx="1145627" cy="40990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88159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99300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06728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14156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88158" y="1684421"/>
            <a:ext cx="2335117" cy="372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Softmax</a:t>
            </a:r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4323275" y="1870730"/>
            <a:ext cx="4375881" cy="325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038122" y="2384932"/>
            <a:ext cx="493986" cy="25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338228" y="3686087"/>
            <a:ext cx="687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223971" y="2949948"/>
            <a:ext cx="493986" cy="1411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536966" y="3686087"/>
            <a:ext cx="68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2" idx="3"/>
          </p:cNvCxnSpPr>
          <p:nvPr/>
        </p:nvCxnSpPr>
        <p:spPr>
          <a:xfrm>
            <a:off x="4323276" y="3686087"/>
            <a:ext cx="5789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902200" y="1905802"/>
            <a:ext cx="0" cy="178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9" idx="0"/>
          </p:cNvCxnSpPr>
          <p:nvPr/>
        </p:nvCxnSpPr>
        <p:spPr>
          <a:xfrm flipH="1" flipV="1">
            <a:off x="2233141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2814076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3442227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070378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9" idx="0"/>
          </p:cNvCxnSpPr>
          <p:nvPr/>
        </p:nvCxnSpPr>
        <p:spPr>
          <a:xfrm flipH="1" flipV="1">
            <a:off x="4038297" y="2949232"/>
            <a:ext cx="3430376" cy="489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9" idx="0"/>
          </p:cNvCxnSpPr>
          <p:nvPr/>
        </p:nvCxnSpPr>
        <p:spPr>
          <a:xfrm flipH="1" flipV="1">
            <a:off x="3425217" y="2986124"/>
            <a:ext cx="4043456" cy="45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0"/>
          </p:cNvCxnSpPr>
          <p:nvPr/>
        </p:nvCxnSpPr>
        <p:spPr>
          <a:xfrm flipH="1" flipV="1">
            <a:off x="2828977" y="3100468"/>
            <a:ext cx="4639696" cy="338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0"/>
          </p:cNvCxnSpPr>
          <p:nvPr/>
        </p:nvCxnSpPr>
        <p:spPr>
          <a:xfrm flipH="1" flipV="1">
            <a:off x="2234919" y="3212608"/>
            <a:ext cx="5233754" cy="22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슬라이드 17 형태 1"/>
          <p:cNvSpPr/>
          <p:nvPr/>
        </p:nvSpPr>
        <p:spPr>
          <a:xfrm>
            <a:off x="948266" y="1"/>
            <a:ext cx="386547" cy="8805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3" name="슬라이드 17 형태 2"/>
          <p:cNvSpPr txBox="1"/>
          <p:nvPr/>
        </p:nvSpPr>
        <p:spPr>
          <a:xfrm>
            <a:off x="1556682" y="234202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Bahdanau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슬라이드 17 형태 7"/>
              <p:cNvSpPr txBox="1"/>
              <p:nvPr/>
            </p:nvSpPr>
            <p:spPr>
              <a:xfrm>
                <a:off x="1855587" y="5898504"/>
                <a:ext cx="6843569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Attention Score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⊤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tanh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5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587" y="5898504"/>
                <a:ext cx="6843569" cy="677430"/>
              </a:xfrm>
              <a:prstGeom prst="rect">
                <a:avLst/>
              </a:prstGeom>
              <a:blipFill>
                <a:blip r:embed="rId3"/>
                <a:stretch>
                  <a:fillRect l="-1336" b="-17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/>
          <p:nvPr/>
        </p:nvCxnSpPr>
        <p:spPr>
          <a:xfrm flipV="1">
            <a:off x="8699156" y="1903282"/>
            <a:ext cx="0" cy="36696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338228" y="5572897"/>
            <a:ext cx="3609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5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Transformer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6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369147"/>
            <a:ext cx="109918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77" y="822007"/>
            <a:ext cx="8848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33362"/>
            <a:ext cx="45720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Transformer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5275836" y="2026452"/>
            <a:ext cx="5386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RNN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구조적인 한계를 극복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만으로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Translation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</a:t>
            </a: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Decoder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23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Transformer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5275836" y="2026452"/>
            <a:ext cx="5386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Decoder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개를 중첩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숫자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특별 의미는 없음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</a:t>
            </a: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 / Decoder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구조는 동일하지만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weight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공유하지 않음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" y="2231167"/>
            <a:ext cx="4884278" cy="33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Transformer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5275836" y="2026452"/>
            <a:ext cx="5386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Unmasked Attention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Decoder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Masked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Attention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Why?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1562915" y="3196668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2486387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2486387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2486387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Attention</a:t>
            </a: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2486387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Transformer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슬라이드 2 형태 8"/>
          <p:cNvSpPr/>
          <p:nvPr/>
        </p:nvSpPr>
        <p:spPr>
          <a:xfrm>
            <a:off x="1708532" y="4556436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4" name="슬라이드 2 형태 11"/>
          <p:cNvSpPr/>
          <p:nvPr/>
        </p:nvSpPr>
        <p:spPr>
          <a:xfrm>
            <a:off x="2588328" y="4556436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BERT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6" name="슬라이드 2 형태 8"/>
          <p:cNvSpPr/>
          <p:nvPr/>
        </p:nvSpPr>
        <p:spPr>
          <a:xfrm>
            <a:off x="6985000" y="4556436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7" name="슬라이드 2 형태 11"/>
          <p:cNvSpPr/>
          <p:nvPr/>
        </p:nvSpPr>
        <p:spPr>
          <a:xfrm>
            <a:off x="7864796" y="4556436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GPT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0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58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Positional Encoding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4577325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7751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96348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54945" y="4810301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13542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43554" y="4810301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02151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0748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19345" y="4810301"/>
            <a:ext cx="262213" cy="2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9356" y="4810301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07953" y="4810301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866550" y="481030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25147" y="4810301"/>
            <a:ext cx="262213" cy="2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37751" y="4446218"/>
            <a:ext cx="262213" cy="262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96348" y="4446218"/>
            <a:ext cx="262213" cy="2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54945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13542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3554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02151" y="4446218"/>
            <a:ext cx="262213" cy="2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60748" y="4446218"/>
            <a:ext cx="262213" cy="2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19345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49356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07953" y="4446218"/>
            <a:ext cx="262213" cy="2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66550" y="4446218"/>
            <a:ext cx="262213" cy="2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25147" y="4446218"/>
            <a:ext cx="262213" cy="262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37751" y="3250867"/>
            <a:ext cx="262213" cy="2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96348" y="3250867"/>
            <a:ext cx="262213" cy="2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54945" y="3250867"/>
            <a:ext cx="262213" cy="2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13542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43554" y="3250867"/>
            <a:ext cx="262213" cy="2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02151" y="3250867"/>
            <a:ext cx="262213" cy="2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60748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19345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49356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7953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66550" y="3250867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25147" y="3250867"/>
            <a:ext cx="262213" cy="2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441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 Self-Attention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2" name="슬라이드 17 형태 7"/>
          <p:cNvSpPr txBox="1"/>
          <p:nvPr/>
        </p:nvSpPr>
        <p:spPr>
          <a:xfrm>
            <a:off x="5275836" y="2026452"/>
            <a:ext cx="5386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Query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Key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Value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Seq2seq?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Query – Decoder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 - Encoder</a:t>
            </a:r>
          </a:p>
        </p:txBody>
      </p:sp>
    </p:spTree>
    <p:extLst>
      <p:ext uri="{BB962C8B-B14F-4D97-AF65-F5344CB8AC3E}">
        <p14:creationId xmlns:p14="http://schemas.microsoft.com/office/powerpoint/2010/main" val="305208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 Self-Attention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2" name="슬라이드 17 형태 7"/>
          <p:cNvSpPr txBox="1"/>
          <p:nvPr/>
        </p:nvSpPr>
        <p:spPr>
          <a:xfrm>
            <a:off x="5275836" y="2026452"/>
            <a:ext cx="5386345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자기 자신을 대상으로 하는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Self-Attention</a:t>
            </a:r>
          </a:p>
        </p:txBody>
      </p:sp>
      <p:sp>
        <p:nvSpPr>
          <p:cNvPr id="7" name="슬라이드 17 형태 7"/>
          <p:cNvSpPr txBox="1"/>
          <p:nvPr/>
        </p:nvSpPr>
        <p:spPr>
          <a:xfrm>
            <a:off x="5028190" y="4355766"/>
            <a:ext cx="675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그는 오늘 기말고사를 치른 자신에게 수고했다는 의미로 늦게까지 잠을 잤습니다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4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 Self-Attention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0930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69527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8124" y="2144103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721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360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9957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8554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7151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61360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957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8554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7151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10930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69527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28124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6721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10930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69527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8124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86721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361111" y="3102328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19708" y="3102328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78305" y="3102328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902" y="3102328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361111" y="3477713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19708" y="3477713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78305" y="3477713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902" y="3477713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슬라이드 17 형태 7"/>
          <p:cNvSpPr txBox="1"/>
          <p:nvPr/>
        </p:nvSpPr>
        <p:spPr>
          <a:xfrm>
            <a:off x="5714366" y="3802871"/>
            <a:ext cx="10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슬라이드 17 형태 7"/>
          <p:cNvSpPr txBox="1"/>
          <p:nvPr/>
        </p:nvSpPr>
        <p:spPr>
          <a:xfrm>
            <a:off x="7789237" y="3802871"/>
            <a:ext cx="1002200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9839418" y="3802871"/>
            <a:ext cx="1002200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오른쪽 중괄호 3"/>
          <p:cNvSpPr/>
          <p:nvPr/>
        </p:nvSpPr>
        <p:spPr>
          <a:xfrm rot="5400000">
            <a:off x="6816295" y="4265032"/>
            <a:ext cx="292936" cy="20358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05220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63817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69527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124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19708" y="4615410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78305" y="4615410"/>
            <a:ext cx="262213" cy="2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7" name="슬라이드 17 형태 7"/>
          <p:cNvSpPr txBox="1"/>
          <p:nvPr/>
        </p:nvSpPr>
        <p:spPr>
          <a:xfrm>
            <a:off x="6203197" y="5549874"/>
            <a:ext cx="1470273" cy="59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오른쪽 중괄호 47"/>
          <p:cNvSpPr/>
          <p:nvPr/>
        </p:nvSpPr>
        <p:spPr>
          <a:xfrm rot="3600000">
            <a:off x="8836432" y="4658542"/>
            <a:ext cx="292936" cy="20358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133620" y="5916139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92217" y="5916139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1" name="슬라이드 17 형태 7"/>
          <p:cNvSpPr txBox="1"/>
          <p:nvPr/>
        </p:nvSpPr>
        <p:spPr>
          <a:xfrm>
            <a:off x="8335408" y="6141639"/>
            <a:ext cx="2408792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Value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01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8" grpId="0"/>
      <p:bldP spid="39" grpId="0"/>
      <p:bldP spid="40" grpId="0"/>
      <p:bldP spid="47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546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 Self-Attention: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Matrix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0930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69527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8124" y="2144103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721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360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9957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8554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7151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61360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957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8554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7151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10930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69527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28124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6721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10930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69527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8124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86721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슬라이드 17 형태 7"/>
          <p:cNvSpPr txBox="1"/>
          <p:nvPr/>
        </p:nvSpPr>
        <p:spPr>
          <a:xfrm>
            <a:off x="5714366" y="3802871"/>
            <a:ext cx="10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슬라이드 17 형태 7"/>
          <p:cNvSpPr txBox="1"/>
          <p:nvPr/>
        </p:nvSpPr>
        <p:spPr>
          <a:xfrm>
            <a:off x="7789237" y="3802871"/>
            <a:ext cx="1002200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오른쪽 중괄호 3"/>
          <p:cNvSpPr/>
          <p:nvPr/>
        </p:nvSpPr>
        <p:spPr>
          <a:xfrm rot="5400000">
            <a:off x="6816295" y="4265032"/>
            <a:ext cx="292936" cy="20358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05220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63817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69527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124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슬라이드 17 형태 7"/>
              <p:cNvSpPr txBox="1"/>
              <p:nvPr/>
            </p:nvSpPr>
            <p:spPr>
              <a:xfrm>
                <a:off x="6203197" y="5549874"/>
                <a:ext cx="3834182" cy="5887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Attention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softmax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4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97" y="5549874"/>
                <a:ext cx="3834182" cy="588751"/>
              </a:xfrm>
              <a:prstGeom prst="rect">
                <a:avLst/>
              </a:prstGeom>
              <a:blipFill>
                <a:blip r:embed="rId4"/>
                <a:stretch>
                  <a:fillRect l="-792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3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8" grpId="0"/>
      <p:bldP spid="39" grpId="0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546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 Self-Attention: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Matrix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0930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69527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8124" y="2144103"/>
            <a:ext cx="262213" cy="2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6721" y="2144103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360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9957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8554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7151" y="3102328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61360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957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78554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7151" y="3477713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10930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69527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28124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6721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10930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69527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8124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86721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슬라이드 17 형태 7"/>
          <p:cNvSpPr txBox="1"/>
          <p:nvPr/>
        </p:nvSpPr>
        <p:spPr>
          <a:xfrm>
            <a:off x="5714366" y="3802871"/>
            <a:ext cx="10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슬라이드 17 형태 7"/>
          <p:cNvSpPr txBox="1"/>
          <p:nvPr/>
        </p:nvSpPr>
        <p:spPr>
          <a:xfrm>
            <a:off x="7789237" y="3802871"/>
            <a:ext cx="1002200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오른쪽 중괄호 3"/>
          <p:cNvSpPr/>
          <p:nvPr/>
        </p:nvSpPr>
        <p:spPr>
          <a:xfrm rot="5400000">
            <a:off x="6816295" y="4265032"/>
            <a:ext cx="292936" cy="20358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05220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63817" y="4615410"/>
            <a:ext cx="262213" cy="2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69527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124" y="4615410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슬라이드 17 형태 7"/>
              <p:cNvSpPr txBox="1"/>
              <p:nvPr/>
            </p:nvSpPr>
            <p:spPr>
              <a:xfrm>
                <a:off x="6203197" y="5549874"/>
                <a:ext cx="3834182" cy="5887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Attention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softmax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4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97" y="5549874"/>
                <a:ext cx="3834182" cy="588751"/>
              </a:xfrm>
              <a:prstGeom prst="rect">
                <a:avLst/>
              </a:prstGeom>
              <a:blipFill>
                <a:blip r:embed="rId4"/>
                <a:stretch>
                  <a:fillRect l="-792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237" y="2305255"/>
            <a:ext cx="1628775" cy="266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827" y="284715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8" grpId="0"/>
      <p:bldP spid="39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Multi-Head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96" y="1982843"/>
            <a:ext cx="35909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05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Feedforward 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629" y="2313506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56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26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0084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5275836" y="2026452"/>
            <a:ext cx="6348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Self-Attention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주의점은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 단어의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score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미래 단어도 영향을 미친다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Decoder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 Train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때만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_____________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의해 미래 단어 사용 가능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따라서 미래 단어를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Masking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해준다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73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26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0084" y="3364541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4" name="그룹 3"/>
          <p:cNvGrpSpPr/>
          <p:nvPr/>
        </p:nvGrpSpPr>
        <p:grpSpPr>
          <a:xfrm rot="5400000">
            <a:off x="5261360" y="3102328"/>
            <a:ext cx="1338004" cy="637598"/>
            <a:chOff x="5261360" y="3102328"/>
            <a:chExt cx="1338004" cy="637598"/>
          </a:xfrm>
        </p:grpSpPr>
        <p:sp>
          <p:nvSpPr>
            <p:cNvPr id="8" name="직사각형 7"/>
            <p:cNvSpPr/>
            <p:nvPr/>
          </p:nvSpPr>
          <p:spPr>
            <a:xfrm>
              <a:off x="5261360" y="3102328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19957" y="3102328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78554" y="3102328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37151" y="3102328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61360" y="3477713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19957" y="3477713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78554" y="3477713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37151" y="3477713"/>
              <a:ext cx="262213" cy="262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742632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01229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59826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8423" y="3102328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2632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01229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59826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18423" y="3477713"/>
            <a:ext cx="262213" cy="2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슬라이드 17 형태 7"/>
              <p:cNvSpPr txBox="1"/>
              <p:nvPr/>
            </p:nvSpPr>
            <p:spPr>
              <a:xfrm>
                <a:off x="5407326" y="4090129"/>
                <a:ext cx="1002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baseline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𝑄</m:t>
                      </m:r>
                    </m:oMath>
                  </m:oMathPara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26" y="4090129"/>
                <a:ext cx="1002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슬라이드 17 형태 7"/>
              <p:cNvSpPr txBox="1"/>
              <p:nvPr/>
            </p:nvSpPr>
            <p:spPr>
              <a:xfrm>
                <a:off x="7004845" y="4117411"/>
                <a:ext cx="1002200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24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845" y="4117411"/>
                <a:ext cx="1002200" cy="667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슬라이드 17 형태 7"/>
              <p:cNvSpPr txBox="1"/>
              <p:nvPr/>
            </p:nvSpPr>
            <p:spPr>
              <a:xfrm>
                <a:off x="8852631" y="4117411"/>
                <a:ext cx="1002200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baseline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𝐴𝑡𝑡𝑒𝑛𝑡𝑖𝑜𝑛</m:t>
                      </m:r>
                    </m:oMath>
                  </m:oMathPara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31" y="4117411"/>
                <a:ext cx="1002200" cy="667042"/>
              </a:xfrm>
              <a:prstGeom prst="rect">
                <a:avLst/>
              </a:prstGeom>
              <a:blipFill>
                <a:blip r:embed="rId6"/>
                <a:stretch>
                  <a:fillRect r="-4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8903345" y="345253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61942" y="345253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20539" y="345253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79136" y="3452531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03345" y="3827916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61942" y="3827916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620539" y="3827916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79136" y="3827916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03345" y="2712226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61942" y="2712226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620539" y="2712226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79136" y="2712226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03345" y="308761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61942" y="3087611"/>
            <a:ext cx="262213" cy="2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20539" y="3087611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79136" y="3087611"/>
            <a:ext cx="262213" cy="2622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4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91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Attention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9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476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Encoder-Decoder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50084" y="2265163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6" name="슬라이드 17 형태 7"/>
          <p:cNvSpPr txBox="1"/>
          <p:nvPr/>
        </p:nvSpPr>
        <p:spPr>
          <a:xfrm>
            <a:off x="5275836" y="2026452"/>
            <a:ext cx="6348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 Model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보던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Query: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Decoder Feature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Key: Encoder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Feature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Value: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Encoder Feature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6" y="87964"/>
            <a:ext cx="4389568" cy="6185301"/>
          </a:xfrm>
          <a:prstGeom prst="rect">
            <a:avLst/>
          </a:prstGeom>
        </p:spPr>
      </p:pic>
      <p:sp>
        <p:nvSpPr>
          <p:cNvPr id="16" name="슬라이드 17 형태 1"/>
          <p:cNvSpPr/>
          <p:nvPr/>
        </p:nvSpPr>
        <p:spPr>
          <a:xfrm>
            <a:off x="4644368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17 형태 2"/>
          <p:cNvSpPr txBox="1"/>
          <p:nvPr/>
        </p:nvSpPr>
        <p:spPr>
          <a:xfrm>
            <a:off x="5252783" y="1238914"/>
            <a:ext cx="3053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Feedforward 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1585" y="1342914"/>
            <a:ext cx="2358190" cy="1084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707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711" y="336349"/>
            <a:ext cx="4389568" cy="61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4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493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BERT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724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err="1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ELMo</a:t>
            </a: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: Deep Contextual Word Embedding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43502" y="422899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4643" y="422899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62071" y="422899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4633" y="422899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58454" y="422899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9595" y="422899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7023" y="422899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99585" y="422899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3502" y="299928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4643" y="299928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62071" y="299928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84633" y="299928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3502" y="234764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4643" y="234764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2071" y="234764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84633" y="234764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8454" y="299928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9595" y="299928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77023" y="299928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9585" y="299928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8454" y="234764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69595" y="234764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77023" y="234764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99585" y="234764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슬라이드 17 형태 7"/>
          <p:cNvSpPr txBox="1"/>
          <p:nvPr/>
        </p:nvSpPr>
        <p:spPr>
          <a:xfrm>
            <a:off x="1132164" y="5096068"/>
            <a:ext cx="2528112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순방향 언어 모델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슬라이드 17 형태 7"/>
          <p:cNvSpPr txBox="1"/>
          <p:nvPr/>
        </p:nvSpPr>
        <p:spPr>
          <a:xfrm>
            <a:off x="5212967" y="5096068"/>
            <a:ext cx="2528112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역방향 언어 모델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143102" y="3336325"/>
            <a:ext cx="877330" cy="50662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942632" y="31569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36618" y="3156942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슬라이드 17 형태 7"/>
          <p:cNvSpPr txBox="1"/>
          <p:nvPr/>
        </p:nvSpPr>
        <p:spPr>
          <a:xfrm>
            <a:off x="9172562" y="5096068"/>
            <a:ext cx="2528112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임베딩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벡터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5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4" grpId="0"/>
      <p:bldP spid="35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Bidirectional Encoder Representations from Transformers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Transformer 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기반의 양방향 언어 모델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단방향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양방향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Bidirectional LSTM?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Transformer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 인코더 구조를 가진 사전 훈련 모델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Multi-head Self-Attention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156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Word Embedding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방법들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Word2Vec, </a:t>
            </a:r>
            <a:r>
              <a:rPr lang="en-US" altLang="ko-KR" sz="2400" baseline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GloVe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FastText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…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BERT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이들과 같은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Word Embedding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한 방법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장점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BERT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구성된 언어 모델에는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LSTM, CNN, Attention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 없이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이어서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Task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수행하여도 성능이 잘 나온다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46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5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BERT: Input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225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 Embedding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 단위의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임베딩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Embedding = </a:t>
            </a:r>
            <a:r>
              <a:rPr lang="en-US" altLang="ko-KR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em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+ bed + ding 3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개로 분리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68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3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BERT: Pre-Training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앞뒤 문맥을 파악하는 양방향 언어 구조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Masked Language Model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Why?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Next Sentence Prediction</a:t>
            </a: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08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53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입력 단어의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15%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Masking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Masking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 단어를 예측하도록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인공신경망에게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요구한다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love ___ for always 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정답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you)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It’s so ____ today 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정답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cold)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5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98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Machine Translation: Recap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8571" y="3058510"/>
            <a:ext cx="1636906" cy="14819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2237323" y="5502955"/>
            <a:ext cx="48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3594538" y="4749599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아래쪽 화살표 7"/>
          <p:cNvSpPr/>
          <p:nvPr/>
        </p:nvSpPr>
        <p:spPr>
          <a:xfrm rot="10800000">
            <a:off x="7189076" y="2092635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659471" y="1437901"/>
            <a:ext cx="42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un 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0956" y="3058510"/>
            <a:ext cx="1636906" cy="14819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3563007" y="3476323"/>
            <a:ext cx="1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</a:t>
            </a:r>
          </a:p>
        </p:txBody>
      </p:sp>
      <p:sp>
        <p:nvSpPr>
          <p:cNvPr id="13" name="슬라이드 17 형태 7"/>
          <p:cNvSpPr txBox="1"/>
          <p:nvPr/>
        </p:nvSpPr>
        <p:spPr>
          <a:xfrm>
            <a:off x="6475539" y="3476323"/>
            <a:ext cx="1387739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Decoder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255735" y="3610009"/>
            <a:ext cx="894963" cy="37895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슬라이드 17 형태 7"/>
          <p:cNvSpPr txBox="1"/>
          <p:nvPr/>
        </p:nvSpPr>
        <p:spPr>
          <a:xfrm>
            <a:off x="5009347" y="3979040"/>
            <a:ext cx="1387739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Context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Vector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1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0" grpId="0"/>
      <p:bldP spid="12" grpId="0"/>
      <p:bldP spid="13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53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 </a:t>
            </a:r>
            <a:r>
              <a:rPr lang="ko-KR" altLang="en-US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재미있게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3037321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240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MASK)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5275314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240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MASK)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213654" y="3731741"/>
            <a:ext cx="963827" cy="108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213654" y="4300151"/>
            <a:ext cx="96382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13654" y="4819135"/>
            <a:ext cx="106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213654" y="4819135"/>
            <a:ext cx="1061660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9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Next Sentence Prediction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두 개의 문장이 주어졌을 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두 문장이 서로 이어지는 문장인가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A: I studied hard today.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B: It is hard to predict stock market.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Label: 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85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4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BERT: Fine-tuning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How to USE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BERT?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사전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학습이 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BERT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우리의 목표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task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데이터를 추가로 학습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45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5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BERT: Fine-Tuning Examples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(1)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Text Classification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4734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5875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3303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75865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4734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5875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53303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75865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4734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875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53303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75865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34734" y="282231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FC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0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5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BERT: Fine-Tuning Examples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(2)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Text Pair Regression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8226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9367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6795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49357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8226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9367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6795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49357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8226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9367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6795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49357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8226" y="282231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FC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71919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83060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0488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13050" y="5332146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71919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83060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E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90488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13050" y="4102442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</a:t>
            </a:r>
            <a:endParaRPr lang="ko-KR" altLang="en-US" b="1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71919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3060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90488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13050" y="3450800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6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01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Four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GPT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GPT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Generative Pre-Trained Transformer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BERT vs GPT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love ___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very much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BERT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GPT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다른 해석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GPT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Transformer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_________ 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구조만 사용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즉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_________ self-attention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구조를 사용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194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GPT –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Self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 </a:t>
            </a:r>
            <a:r>
              <a:rPr lang="ko-KR" altLang="en-US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재미있게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3037321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재미있게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5275314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재미있게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40659" y="3731741"/>
            <a:ext cx="1136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5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194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GPT –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Masked Self Attention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 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재미있게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3037321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재미있게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5275314" y="3375142"/>
            <a:ext cx="1386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어제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정말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aseline="0" dirty="0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재미있게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schemeClr val="bg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놀았어</a:t>
            </a:r>
            <a:endParaRPr lang="en-US" altLang="ko-KR" sz="2400" baseline="0" dirty="0" smtClean="0">
              <a:solidFill>
                <a:schemeClr val="bg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040659" y="3731741"/>
            <a:ext cx="1136822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040659" y="4324865"/>
            <a:ext cx="1136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6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BERT vs GPT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40" name="슬라이드 17 형태 7"/>
          <p:cNvSpPr txBox="1"/>
          <p:nvPr/>
        </p:nvSpPr>
        <p:spPr>
          <a:xfrm>
            <a:off x="1332089" y="2097603"/>
            <a:ext cx="9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BERT: 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양방향성을 지닌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Pre-train 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GPT: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순차적으로 계산하는 단방향성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Pre-train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baseline="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문장 생성과 관련된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task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</a:t>
            </a:r>
            <a:r>
              <a:rPr lang="ko-KR" altLang="en-US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문장 의미 및 감정 분석 추출과 관련된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8465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Any Problems?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6" name="슬라이드 17 형태 7"/>
          <p:cNvSpPr txBox="1"/>
          <p:nvPr/>
        </p:nvSpPr>
        <p:spPr>
          <a:xfrm>
            <a:off x="1332089" y="2097603"/>
            <a:ext cx="927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[1] Context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Vector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모든 정보가 함축되어 있다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 손실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[2] Vanishing / Exploding Gradient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aseline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[3]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단어를 생성할 때마다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Context Vector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모두 사용한다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비효율적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0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2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Machine Translation: Inside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5675" y="488730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6816" y="488730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244" y="488730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6806" y="488730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0627" y="4887303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1768" y="4887303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9196" y="4887303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21758" y="4887303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65675" y="3657599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76816" y="3657599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4244" y="3657599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06806" y="3657599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5675" y="3005957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76816" y="3005957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4244" y="3005957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06806" y="3005957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80627" y="3657599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91768" y="3657599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9196" y="3657599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21758" y="3657599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80627" y="3005957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91768" y="3005957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99196" y="3005957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21758" y="3005957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167896" y="3988671"/>
            <a:ext cx="1145627" cy="40990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6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6" y="1"/>
            <a:ext cx="386547" cy="8805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234202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Attention Score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8159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99300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6728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9290" y="5320440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03111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14252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21680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44242" y="5320440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8159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99300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06728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29290" y="4090736"/>
            <a:ext cx="493986" cy="107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88159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99300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06728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29290" y="3439094"/>
            <a:ext cx="493986" cy="4939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03111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4252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21680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44242" y="4090736"/>
            <a:ext cx="493986" cy="107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03111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14252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21680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44242" y="3439094"/>
            <a:ext cx="493986" cy="4939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590380" y="4421808"/>
            <a:ext cx="1145627" cy="40990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88159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9300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06728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14156" y="2204184"/>
            <a:ext cx="493986" cy="618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88158" y="1684421"/>
            <a:ext cx="2335117" cy="372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Softmax</a:t>
            </a:r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36" name="직선 화살표 연결선 35"/>
          <p:cNvCxnSpPr>
            <a:stCxn id="35" idx="3"/>
          </p:cNvCxnSpPr>
          <p:nvPr/>
        </p:nvCxnSpPr>
        <p:spPr>
          <a:xfrm>
            <a:off x="4323275" y="1870730"/>
            <a:ext cx="4714847" cy="3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038122" y="1463040"/>
            <a:ext cx="493986" cy="25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338228" y="3686087"/>
            <a:ext cx="68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223971" y="2028056"/>
            <a:ext cx="493986" cy="1411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9536966" y="2764195"/>
            <a:ext cx="68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1" idx="3"/>
          </p:cNvCxnSpPr>
          <p:nvPr/>
        </p:nvCxnSpPr>
        <p:spPr>
          <a:xfrm>
            <a:off x="4323276" y="3686087"/>
            <a:ext cx="5789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902200" y="1905802"/>
            <a:ext cx="0" cy="1780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0"/>
          </p:cNvCxnSpPr>
          <p:nvPr/>
        </p:nvCxnSpPr>
        <p:spPr>
          <a:xfrm flipH="1" flipV="1">
            <a:off x="2233141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2814076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3442227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4070378" y="2822336"/>
            <a:ext cx="2011" cy="61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0"/>
          </p:cNvCxnSpPr>
          <p:nvPr/>
        </p:nvCxnSpPr>
        <p:spPr>
          <a:xfrm flipH="1" flipV="1">
            <a:off x="4038296" y="2949231"/>
            <a:ext cx="4052939" cy="48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0"/>
          </p:cNvCxnSpPr>
          <p:nvPr/>
        </p:nvCxnSpPr>
        <p:spPr>
          <a:xfrm flipH="1" flipV="1">
            <a:off x="3425217" y="2986123"/>
            <a:ext cx="4666018" cy="452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9" idx="0"/>
          </p:cNvCxnSpPr>
          <p:nvPr/>
        </p:nvCxnSpPr>
        <p:spPr>
          <a:xfrm flipH="1" flipV="1">
            <a:off x="2828976" y="3100467"/>
            <a:ext cx="5262259" cy="33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9" idx="0"/>
          </p:cNvCxnSpPr>
          <p:nvPr/>
        </p:nvCxnSpPr>
        <p:spPr>
          <a:xfrm flipH="1" flipV="1">
            <a:off x="2234918" y="3212608"/>
            <a:ext cx="5856317" cy="22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6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Attention Mechanism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89" y="3358515"/>
            <a:ext cx="7181850" cy="3067050"/>
          </a:xfrm>
          <a:prstGeom prst="rect">
            <a:avLst/>
          </a:prstGeom>
        </p:spPr>
      </p:pic>
      <p:sp>
        <p:nvSpPr>
          <p:cNvPr id="6" name="슬라이드 17 형태 7"/>
          <p:cNvSpPr txBox="1"/>
          <p:nvPr/>
        </p:nvSpPr>
        <p:spPr>
          <a:xfrm>
            <a:off x="1556682" y="2021715"/>
            <a:ext cx="900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메커니즘은 현재 시점 예측에서 입력의 특정 부분에 보다 집중할 수 있도록 설계되었다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400" baseline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56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6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Attention Mechanism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89" y="3358515"/>
            <a:ext cx="718185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슬라이드 17 형태 7"/>
              <p:cNvSpPr txBox="1"/>
              <p:nvPr/>
            </p:nvSpPr>
            <p:spPr>
              <a:xfrm>
                <a:off x="381746" y="5394804"/>
                <a:ext cx="1516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" y="5394804"/>
                <a:ext cx="1516863" cy="646331"/>
              </a:xfrm>
              <a:prstGeom prst="rect">
                <a:avLst/>
              </a:prstGeom>
              <a:blipFill>
                <a:blip r:embed="rId4"/>
                <a:stretch>
                  <a:fillRect l="-6452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슬라이드 17 형태 7"/>
              <p:cNvSpPr txBox="1"/>
              <p:nvPr/>
            </p:nvSpPr>
            <p:spPr>
              <a:xfrm>
                <a:off x="7227389" y="4596959"/>
                <a:ext cx="1516863" cy="59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디코더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baseline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596959"/>
                <a:ext cx="1516863" cy="590162"/>
              </a:xfrm>
              <a:prstGeom prst="rect">
                <a:avLst/>
              </a:prstGeom>
              <a:blipFill>
                <a:blip r:embed="rId5"/>
                <a:stretch>
                  <a:fillRect l="-6452" b="-23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2037552" y="1892621"/>
                <a:ext cx="4758664" cy="66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Attention Score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baseline="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552" y="1892621"/>
                <a:ext cx="4758664" cy="667170"/>
              </a:xfrm>
              <a:prstGeom prst="rect">
                <a:avLst/>
              </a:prstGeom>
              <a:blipFill>
                <a:blip r:embed="rId6"/>
                <a:stretch>
                  <a:fillRect l="-1921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슬라이드 17 형태 7"/>
              <p:cNvSpPr txBox="1"/>
              <p:nvPr/>
            </p:nvSpPr>
            <p:spPr>
              <a:xfrm>
                <a:off x="2037551" y="2625568"/>
                <a:ext cx="8885821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Attention Score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의 모음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[</m:t>
                    </m:r>
                    <m:sSubSup>
                      <m:sSubSup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baseline="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baseline="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…]</a:t>
                </a:r>
              </a:p>
            </p:txBody>
          </p:sp>
        </mc:Choice>
        <mc:Fallback xmlns="">
          <p:sp>
            <p:nvSpPr>
              <p:cNvPr id="10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551" y="2625568"/>
                <a:ext cx="8885821" cy="611962"/>
              </a:xfrm>
              <a:prstGeom prst="rect">
                <a:avLst/>
              </a:prstGeom>
              <a:blipFill>
                <a:blip r:embed="rId7"/>
                <a:stretch>
                  <a:fillRect l="-1029" b="-2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691</Words>
  <Application>Microsoft Office PowerPoint</Application>
  <PresentationFormat>와이드스크린</PresentationFormat>
  <Paragraphs>209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5" baseType="lpstr">
      <vt:lpstr>等线</vt:lpstr>
      <vt:lpstr>等线 Light</vt:lpstr>
      <vt:lpstr>KoPub돋움체 Medium</vt:lpstr>
      <vt:lpstr>나눔스퀘어 ExtraBold</vt:lpstr>
      <vt:lpstr>맑은 고딕</vt:lpstr>
      <vt:lpstr>思源黑体 CN Heavy</vt:lpstr>
      <vt:lpstr>思源黑体 CN Light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513</cp:revision>
  <dcterms:created xsi:type="dcterms:W3CDTF">2019-08-20T09:53:04Z</dcterms:created>
  <dcterms:modified xsi:type="dcterms:W3CDTF">2021-07-11T13:34:24Z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