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3"/>
  </p:notesMasterIdLst>
  <p:sldIdLst>
    <p:sldId id="256" r:id="rId3"/>
    <p:sldId id="257" r:id="rId4"/>
    <p:sldId id="258" r:id="rId5"/>
    <p:sldId id="297" r:id="rId6"/>
    <p:sldId id="298" r:id="rId7"/>
    <p:sldId id="380" r:id="rId8"/>
    <p:sldId id="381" r:id="rId9"/>
    <p:sldId id="382" r:id="rId10"/>
    <p:sldId id="299" r:id="rId11"/>
    <p:sldId id="301" r:id="rId12"/>
    <p:sldId id="383" r:id="rId13"/>
    <p:sldId id="302" r:id="rId14"/>
    <p:sldId id="308" r:id="rId15"/>
    <p:sldId id="362" r:id="rId16"/>
    <p:sldId id="363" r:id="rId17"/>
    <p:sldId id="364" r:id="rId18"/>
    <p:sldId id="365" r:id="rId19"/>
    <p:sldId id="366" r:id="rId20"/>
    <p:sldId id="303" r:id="rId21"/>
    <p:sldId id="307" r:id="rId22"/>
    <p:sldId id="309" r:id="rId23"/>
    <p:sldId id="310" r:id="rId24"/>
    <p:sldId id="311" r:id="rId25"/>
    <p:sldId id="367" r:id="rId26"/>
    <p:sldId id="315" r:id="rId27"/>
    <p:sldId id="316" r:id="rId28"/>
    <p:sldId id="317" r:id="rId29"/>
    <p:sldId id="318" r:id="rId30"/>
    <p:sldId id="320" r:id="rId31"/>
    <p:sldId id="321" r:id="rId32"/>
    <p:sldId id="322" r:id="rId33"/>
    <p:sldId id="325" r:id="rId34"/>
    <p:sldId id="326" r:id="rId35"/>
    <p:sldId id="327" r:id="rId36"/>
    <p:sldId id="368" r:id="rId37"/>
    <p:sldId id="328" r:id="rId38"/>
    <p:sldId id="333" r:id="rId39"/>
    <p:sldId id="324" r:id="rId40"/>
    <p:sldId id="369" r:id="rId41"/>
    <p:sldId id="329" r:id="rId42"/>
    <p:sldId id="330" r:id="rId43"/>
    <p:sldId id="370" r:id="rId44"/>
    <p:sldId id="331" r:id="rId45"/>
    <p:sldId id="332" r:id="rId46"/>
    <p:sldId id="334" r:id="rId47"/>
    <p:sldId id="371" r:id="rId48"/>
    <p:sldId id="372" r:id="rId49"/>
    <p:sldId id="373" r:id="rId50"/>
    <p:sldId id="336" r:id="rId51"/>
    <p:sldId id="335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52" r:id="rId63"/>
    <p:sldId id="354" r:id="rId64"/>
    <p:sldId id="356" r:id="rId65"/>
    <p:sldId id="355" r:id="rId66"/>
    <p:sldId id="358" r:id="rId67"/>
    <p:sldId id="375" r:id="rId68"/>
    <p:sldId id="378" r:id="rId69"/>
    <p:sldId id="379" r:id="rId70"/>
    <p:sldId id="359" r:id="rId71"/>
    <p:sldId id="360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20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15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8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47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19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47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73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53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94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5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28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54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58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68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17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96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993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075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06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4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39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34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78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52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39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07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4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54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569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0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06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88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90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52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8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018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640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465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13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45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5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495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860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734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002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09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607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02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012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707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5331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9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326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216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089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887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82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254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468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826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439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070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1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671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24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40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7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2021/7/18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211489" y="2256882"/>
            <a:ext cx="3769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6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NLP Intro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9 형태 2"/>
          <p:cNvSpPr txBox="1"/>
          <p:nvPr/>
        </p:nvSpPr>
        <p:spPr>
          <a:xfrm>
            <a:off x="269373" y="998187"/>
            <a:ext cx="274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Translator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슬라이드 19 형태 4"/>
          <p:cNvSpPr/>
          <p:nvPr/>
        </p:nvSpPr>
        <p:spPr>
          <a:xfrm>
            <a:off x="6604000" y="2431750"/>
            <a:ext cx="51138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Encoding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유사도 기반 자연어의 특징 추출</a:t>
            </a:r>
            <a:endParaRPr lang="en-US" altLang="zh-CN" sz="1600" baseline="0" dirty="0" smtClean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Time Series Modeling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문장을 시간에 따른 데이터로 처리</a:t>
            </a:r>
            <a:endParaRPr lang="en-US" altLang="ko-KR" sz="1600" dirty="0" smtClean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Attention Mechanism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번역에 필요한 부분에만 집중하기</a:t>
            </a:r>
            <a:endParaRPr lang="en-US" altLang="zh-CN" sz="1600" baseline="0" dirty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Self-Attention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문장 사이의 상관관계를 분석하기</a:t>
            </a:r>
            <a:endParaRPr lang="en-US" altLang="ko-KR" sz="1600" baseline="0" dirty="0" smtClean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Transformer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Attention </a:t>
            </a:r>
            <a:r>
              <a:rPr lang="ko-KR" altLang="en-US" sz="160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구조를 이용한 번역 원리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12206"/>
            <a:ext cx="5234152" cy="455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56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5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tural Language Processing Market Size, Share &amp;amp; Forecast 20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5" y="801576"/>
            <a:ext cx="10044802" cy="50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19 형태 4"/>
          <p:cNvSpPr/>
          <p:nvPr/>
        </p:nvSpPr>
        <p:spPr>
          <a:xfrm>
            <a:off x="470885" y="5994757"/>
            <a:ext cx="511386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* </a:t>
            </a:r>
            <a:r>
              <a:rPr lang="en-US" altLang="zh-CN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KBV Research, NLP Forecast 2025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634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81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텍스트 전처리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슬라이드 5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14" name="슬라이드 5 형태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2" name="슬라이드 5 형태 3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3" name="슬라이드 5 형태 4"/>
          <p:cNvSpPr txBox="1"/>
          <p:nvPr/>
        </p:nvSpPr>
        <p:spPr>
          <a:xfrm>
            <a:off x="947082" y="309128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텍스트 전처리 과정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grpSp>
        <p:nvGrpSpPr>
          <p:cNvPr id="13" name="슬라이드 5 형태 5"/>
          <p:cNvGrpSpPr/>
          <p:nvPr/>
        </p:nvGrpSpPr>
        <p:grpSpPr>
          <a:xfrm>
            <a:off x="947082" y="2370667"/>
            <a:ext cx="3441700" cy="3441700"/>
            <a:chOff x="947082" y="2370667"/>
            <a:chExt cx="3441700" cy="3441700"/>
          </a:xfrm>
        </p:grpSpPr>
        <p:sp>
          <p:nvSpPr>
            <p:cNvPr id="4" name="슬라이드 5 형태 5 그룹 1"/>
            <p:cNvSpPr/>
            <p:nvPr/>
          </p:nvSpPr>
          <p:spPr>
            <a:xfrm>
              <a:off x="947082" y="2370667"/>
              <a:ext cx="3441700" cy="3441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glow rad="63500">
                <a:schemeClr val="bg1">
                  <a:lumMod val="6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7" name="슬라이드 5 형태 5 그룹 2"/>
            <p:cNvSpPr txBox="1"/>
            <p:nvPr/>
          </p:nvSpPr>
          <p:spPr>
            <a:xfrm>
              <a:off x="2190881" y="425591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토큰화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8" name="슬라이드 5 형태 5 그룹 3"/>
            <p:cNvSpPr/>
            <p:nvPr/>
          </p:nvSpPr>
          <p:spPr>
            <a:xfrm>
              <a:off x="982693" y="4661020"/>
              <a:ext cx="3370475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noProof="0" dirty="0" smtClean="0">
                  <a:latin typeface="等线" panose="020F0502020204030204"/>
                  <a:ea typeface="等线" panose="02010600030101010101" pitchFamily="2" charset="-122"/>
                </a:rPr>
                <a:t>I / love / you / for / always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dirty="0" smtClean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Do / </a:t>
              </a:r>
              <a:r>
                <a:rPr kumimoji="0" lang="en-US" altLang="zh-CN" sz="1800" b="0" i="0" u="none" strike="noStrike" kern="1200" cap="none" spc="0" normalizeH="0" baseline="0" dirty="0" err="1" smtClean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n’t</a:t>
              </a:r>
              <a:r>
                <a:rPr kumimoji="0" lang="en-US" altLang="zh-CN" sz="1800" b="0" i="0" u="none" strike="noStrike" kern="1200" cap="none" spc="0" normalizeH="0" baseline="0" dirty="0" smtClean="0">
                  <a:ln>
                    <a:noFill/>
                  </a:ln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/ be / afraid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슬라이드 5 형태 5 그룹 4"/>
            <p:cNvSpPr>
              <a:spLocks noEditPoints="1"/>
            </p:cNvSpPr>
            <p:nvPr/>
          </p:nvSpPr>
          <p:spPr bwMode="auto">
            <a:xfrm>
              <a:off x="2282218" y="2960493"/>
              <a:ext cx="771424" cy="514350"/>
            </a:xfrm>
            <a:custGeom>
              <a:avLst/>
              <a:gdLst>
                <a:gd name="T0" fmla="*/ 2862 w 2863"/>
                <a:gd name="T1" fmla="*/ 40 h 1905"/>
                <a:gd name="T2" fmla="*/ 2862 w 2863"/>
                <a:gd name="T3" fmla="*/ 40 h 1905"/>
                <a:gd name="T4" fmla="*/ 2855 w 2863"/>
                <a:gd name="T5" fmla="*/ 23 h 1905"/>
                <a:gd name="T6" fmla="*/ 2855 w 2863"/>
                <a:gd name="T7" fmla="*/ 23 h 1905"/>
                <a:gd name="T8" fmla="*/ 2855 w 2863"/>
                <a:gd name="T9" fmla="*/ 23 h 1905"/>
                <a:gd name="T10" fmla="*/ 2844 w 2863"/>
                <a:gd name="T11" fmla="*/ 11 h 1905"/>
                <a:gd name="T12" fmla="*/ 2841 w 2863"/>
                <a:gd name="T13" fmla="*/ 9 h 1905"/>
                <a:gd name="T14" fmla="*/ 2830 w 2863"/>
                <a:gd name="T15" fmla="*/ 3 h 1905"/>
                <a:gd name="T16" fmla="*/ 2822 w 2863"/>
                <a:gd name="T17" fmla="*/ 2 h 1905"/>
                <a:gd name="T18" fmla="*/ 2816 w 2863"/>
                <a:gd name="T19" fmla="*/ 0 h 1905"/>
                <a:gd name="T20" fmla="*/ 2816 w 2863"/>
                <a:gd name="T21" fmla="*/ 0 h 1905"/>
                <a:gd name="T22" fmla="*/ 2811 w 2863"/>
                <a:gd name="T23" fmla="*/ 1 h 1905"/>
                <a:gd name="T24" fmla="*/ 2810 w 2863"/>
                <a:gd name="T25" fmla="*/ 1 h 1905"/>
                <a:gd name="T26" fmla="*/ 2809 w 2863"/>
                <a:gd name="T27" fmla="*/ 1 h 1905"/>
                <a:gd name="T28" fmla="*/ 2805 w 2863"/>
                <a:gd name="T29" fmla="*/ 1 h 1905"/>
                <a:gd name="T30" fmla="*/ 40 w 2863"/>
                <a:gd name="T31" fmla="*/ 573 h 1905"/>
                <a:gd name="T32" fmla="*/ 3 w 2863"/>
                <a:gd name="T33" fmla="*/ 613 h 1905"/>
                <a:gd name="T34" fmla="*/ 28 w 2863"/>
                <a:gd name="T35" fmla="*/ 662 h 1905"/>
                <a:gd name="T36" fmla="*/ 820 w 2863"/>
                <a:gd name="T37" fmla="*/ 1079 h 1905"/>
                <a:gd name="T38" fmla="*/ 958 w 2863"/>
                <a:gd name="T39" fmla="*/ 1850 h 1905"/>
                <a:gd name="T40" fmla="*/ 958 w 2863"/>
                <a:gd name="T41" fmla="*/ 1852 h 1905"/>
                <a:gd name="T42" fmla="*/ 958 w 2863"/>
                <a:gd name="T43" fmla="*/ 1863 h 1905"/>
                <a:gd name="T44" fmla="*/ 959 w 2863"/>
                <a:gd name="T45" fmla="*/ 1869 h 1905"/>
                <a:gd name="T46" fmla="*/ 965 w 2863"/>
                <a:gd name="T47" fmla="*/ 1882 h 1905"/>
                <a:gd name="T48" fmla="*/ 966 w 2863"/>
                <a:gd name="T49" fmla="*/ 1884 h 1905"/>
                <a:gd name="T50" fmla="*/ 966 w 2863"/>
                <a:gd name="T51" fmla="*/ 1885 h 1905"/>
                <a:gd name="T52" fmla="*/ 968 w 2863"/>
                <a:gd name="T53" fmla="*/ 1887 h 1905"/>
                <a:gd name="T54" fmla="*/ 976 w 2863"/>
                <a:gd name="T55" fmla="*/ 1895 h 1905"/>
                <a:gd name="T56" fmla="*/ 977 w 2863"/>
                <a:gd name="T57" fmla="*/ 1896 h 1905"/>
                <a:gd name="T58" fmla="*/ 979 w 2863"/>
                <a:gd name="T59" fmla="*/ 1897 h 1905"/>
                <a:gd name="T60" fmla="*/ 988 w 2863"/>
                <a:gd name="T61" fmla="*/ 1902 h 1905"/>
                <a:gd name="T62" fmla="*/ 992 w 2863"/>
                <a:gd name="T63" fmla="*/ 1903 h 1905"/>
                <a:gd name="T64" fmla="*/ 1005 w 2863"/>
                <a:gd name="T65" fmla="*/ 1905 h 1905"/>
                <a:gd name="T66" fmla="*/ 1005 w 2863"/>
                <a:gd name="T67" fmla="*/ 1905 h 1905"/>
                <a:gd name="T68" fmla="*/ 1006 w 2863"/>
                <a:gd name="T69" fmla="*/ 1905 h 1905"/>
                <a:gd name="T70" fmla="*/ 1008 w 2863"/>
                <a:gd name="T71" fmla="*/ 1905 h 1905"/>
                <a:gd name="T72" fmla="*/ 1042 w 2863"/>
                <a:gd name="T73" fmla="*/ 1890 h 1905"/>
                <a:gd name="T74" fmla="*/ 1570 w 2863"/>
                <a:gd name="T75" fmla="*/ 1539 h 1905"/>
                <a:gd name="T76" fmla="*/ 2122 w 2863"/>
                <a:gd name="T77" fmla="*/ 1898 h 1905"/>
                <a:gd name="T78" fmla="*/ 2148 w 2863"/>
                <a:gd name="T79" fmla="*/ 1905 h 1905"/>
                <a:gd name="T80" fmla="*/ 2163 w 2863"/>
                <a:gd name="T81" fmla="*/ 1903 h 1905"/>
                <a:gd name="T82" fmla="*/ 2193 w 2863"/>
                <a:gd name="T83" fmla="*/ 1874 h 1905"/>
                <a:gd name="T84" fmla="*/ 2856 w 2863"/>
                <a:gd name="T85" fmla="*/ 73 h 1905"/>
                <a:gd name="T86" fmla="*/ 2863 w 2863"/>
                <a:gd name="T87" fmla="*/ 48 h 1905"/>
                <a:gd name="T88" fmla="*/ 2862 w 2863"/>
                <a:gd name="T89" fmla="*/ 40 h 1905"/>
                <a:gd name="T90" fmla="*/ 2310 w 2863"/>
                <a:gd name="T91" fmla="*/ 360 h 1905"/>
                <a:gd name="T92" fmla="*/ 1167 w 2863"/>
                <a:gd name="T93" fmla="*/ 1200 h 1905"/>
                <a:gd name="T94" fmla="*/ 1163 w 2863"/>
                <a:gd name="T95" fmla="*/ 1205 h 1905"/>
                <a:gd name="T96" fmla="*/ 1161 w 2863"/>
                <a:gd name="T97" fmla="*/ 1207 h 1905"/>
                <a:gd name="T98" fmla="*/ 1158 w 2863"/>
                <a:gd name="T99" fmla="*/ 1210 h 1905"/>
                <a:gd name="T100" fmla="*/ 1156 w 2863"/>
                <a:gd name="T101" fmla="*/ 1214 h 1905"/>
                <a:gd name="T102" fmla="*/ 1151 w 2863"/>
                <a:gd name="T103" fmla="*/ 1222 h 1905"/>
                <a:gd name="T104" fmla="*/ 1150 w 2863"/>
                <a:gd name="T105" fmla="*/ 1224 h 1905"/>
                <a:gd name="T106" fmla="*/ 1150 w 2863"/>
                <a:gd name="T107" fmla="*/ 1225 h 1905"/>
                <a:gd name="T108" fmla="*/ 1019 w 2863"/>
                <a:gd name="T109" fmla="*/ 1650 h 1905"/>
                <a:gd name="T110" fmla="*/ 915 w 2863"/>
                <a:gd name="T111" fmla="*/ 1074 h 1905"/>
                <a:gd name="T112" fmla="*/ 2310 w 2863"/>
                <a:gd name="T113" fmla="*/ 360 h 1905"/>
                <a:gd name="T114" fmla="*/ 1093 w 2863"/>
                <a:gd name="T115" fmla="*/ 1742 h 1905"/>
                <a:gd name="T116" fmla="*/ 1223 w 2863"/>
                <a:gd name="T117" fmla="*/ 1313 h 1905"/>
                <a:gd name="T118" fmla="*/ 1483 w 2863"/>
                <a:gd name="T119" fmla="*/ 1482 h 1905"/>
                <a:gd name="T120" fmla="*/ 1093 w 2863"/>
                <a:gd name="T121" fmla="*/ 1742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3" h="1905">
                  <a:moveTo>
                    <a:pt x="2862" y="40"/>
                  </a:moveTo>
                  <a:cubicBezTo>
                    <a:pt x="2862" y="40"/>
                    <a:pt x="2862" y="40"/>
                    <a:pt x="2862" y="40"/>
                  </a:cubicBezTo>
                  <a:cubicBezTo>
                    <a:pt x="2861" y="34"/>
                    <a:pt x="2859" y="28"/>
                    <a:pt x="2855" y="23"/>
                  </a:cubicBezTo>
                  <a:cubicBezTo>
                    <a:pt x="2855" y="23"/>
                    <a:pt x="2855" y="23"/>
                    <a:pt x="2855" y="23"/>
                  </a:cubicBezTo>
                  <a:cubicBezTo>
                    <a:pt x="2855" y="23"/>
                    <a:pt x="2855" y="23"/>
                    <a:pt x="2855" y="23"/>
                  </a:cubicBezTo>
                  <a:cubicBezTo>
                    <a:pt x="2852" y="18"/>
                    <a:pt x="2849" y="14"/>
                    <a:pt x="2844" y="11"/>
                  </a:cubicBezTo>
                  <a:cubicBezTo>
                    <a:pt x="2841" y="9"/>
                    <a:pt x="2841" y="9"/>
                    <a:pt x="2841" y="9"/>
                  </a:cubicBezTo>
                  <a:cubicBezTo>
                    <a:pt x="2830" y="3"/>
                    <a:pt x="2830" y="3"/>
                    <a:pt x="2830" y="3"/>
                  </a:cubicBezTo>
                  <a:cubicBezTo>
                    <a:pt x="2822" y="2"/>
                    <a:pt x="2822" y="2"/>
                    <a:pt x="2822" y="2"/>
                  </a:cubicBezTo>
                  <a:cubicBezTo>
                    <a:pt x="2816" y="0"/>
                    <a:pt x="2816" y="0"/>
                    <a:pt x="2816" y="0"/>
                  </a:cubicBezTo>
                  <a:cubicBezTo>
                    <a:pt x="2816" y="0"/>
                    <a:pt x="2816" y="0"/>
                    <a:pt x="2816" y="0"/>
                  </a:cubicBezTo>
                  <a:cubicBezTo>
                    <a:pt x="2811" y="1"/>
                    <a:pt x="2811" y="1"/>
                    <a:pt x="2811" y="1"/>
                  </a:cubicBezTo>
                  <a:cubicBezTo>
                    <a:pt x="2810" y="1"/>
                    <a:pt x="2810" y="1"/>
                    <a:pt x="2810" y="1"/>
                  </a:cubicBezTo>
                  <a:cubicBezTo>
                    <a:pt x="2809" y="1"/>
                    <a:pt x="2809" y="1"/>
                    <a:pt x="2809" y="1"/>
                  </a:cubicBezTo>
                  <a:cubicBezTo>
                    <a:pt x="2805" y="1"/>
                    <a:pt x="2805" y="1"/>
                    <a:pt x="2805" y="1"/>
                  </a:cubicBezTo>
                  <a:cubicBezTo>
                    <a:pt x="40" y="573"/>
                    <a:pt x="40" y="573"/>
                    <a:pt x="40" y="573"/>
                  </a:cubicBezTo>
                  <a:cubicBezTo>
                    <a:pt x="20" y="577"/>
                    <a:pt x="5" y="593"/>
                    <a:pt x="3" y="613"/>
                  </a:cubicBezTo>
                  <a:cubicBezTo>
                    <a:pt x="0" y="633"/>
                    <a:pt x="10" y="652"/>
                    <a:pt x="28" y="662"/>
                  </a:cubicBezTo>
                  <a:cubicBezTo>
                    <a:pt x="820" y="1079"/>
                    <a:pt x="820" y="1079"/>
                    <a:pt x="820" y="1079"/>
                  </a:cubicBezTo>
                  <a:cubicBezTo>
                    <a:pt x="958" y="1850"/>
                    <a:pt x="958" y="1850"/>
                    <a:pt x="958" y="1850"/>
                  </a:cubicBezTo>
                  <a:cubicBezTo>
                    <a:pt x="958" y="1852"/>
                    <a:pt x="958" y="1852"/>
                    <a:pt x="958" y="1852"/>
                  </a:cubicBezTo>
                  <a:cubicBezTo>
                    <a:pt x="958" y="1863"/>
                    <a:pt x="958" y="1863"/>
                    <a:pt x="958" y="1863"/>
                  </a:cubicBezTo>
                  <a:cubicBezTo>
                    <a:pt x="959" y="1869"/>
                    <a:pt x="959" y="1869"/>
                    <a:pt x="959" y="1869"/>
                  </a:cubicBezTo>
                  <a:cubicBezTo>
                    <a:pt x="960" y="1873"/>
                    <a:pt x="962" y="1878"/>
                    <a:pt x="965" y="1882"/>
                  </a:cubicBezTo>
                  <a:cubicBezTo>
                    <a:pt x="966" y="1884"/>
                    <a:pt x="966" y="1884"/>
                    <a:pt x="966" y="1884"/>
                  </a:cubicBezTo>
                  <a:cubicBezTo>
                    <a:pt x="966" y="1885"/>
                    <a:pt x="966" y="1885"/>
                    <a:pt x="966" y="1885"/>
                  </a:cubicBezTo>
                  <a:cubicBezTo>
                    <a:pt x="968" y="1887"/>
                    <a:pt x="968" y="1887"/>
                    <a:pt x="968" y="1887"/>
                  </a:cubicBezTo>
                  <a:cubicBezTo>
                    <a:pt x="976" y="1895"/>
                    <a:pt x="976" y="1895"/>
                    <a:pt x="976" y="1895"/>
                  </a:cubicBezTo>
                  <a:cubicBezTo>
                    <a:pt x="977" y="1896"/>
                    <a:pt x="977" y="1896"/>
                    <a:pt x="977" y="1896"/>
                  </a:cubicBezTo>
                  <a:cubicBezTo>
                    <a:pt x="979" y="1897"/>
                    <a:pt x="979" y="1897"/>
                    <a:pt x="979" y="1897"/>
                  </a:cubicBezTo>
                  <a:cubicBezTo>
                    <a:pt x="988" y="1902"/>
                    <a:pt x="988" y="1902"/>
                    <a:pt x="988" y="1902"/>
                  </a:cubicBezTo>
                  <a:cubicBezTo>
                    <a:pt x="992" y="1903"/>
                    <a:pt x="992" y="1903"/>
                    <a:pt x="992" y="1903"/>
                  </a:cubicBezTo>
                  <a:cubicBezTo>
                    <a:pt x="996" y="1904"/>
                    <a:pt x="1001" y="1905"/>
                    <a:pt x="1005" y="1905"/>
                  </a:cubicBezTo>
                  <a:cubicBezTo>
                    <a:pt x="1005" y="1905"/>
                    <a:pt x="1005" y="1905"/>
                    <a:pt x="1005" y="1905"/>
                  </a:cubicBezTo>
                  <a:cubicBezTo>
                    <a:pt x="1006" y="1905"/>
                    <a:pt x="1006" y="1905"/>
                    <a:pt x="1006" y="1905"/>
                  </a:cubicBezTo>
                  <a:cubicBezTo>
                    <a:pt x="1008" y="1905"/>
                    <a:pt x="1008" y="1905"/>
                    <a:pt x="1008" y="1905"/>
                  </a:cubicBezTo>
                  <a:cubicBezTo>
                    <a:pt x="1021" y="1905"/>
                    <a:pt x="1033" y="1899"/>
                    <a:pt x="1042" y="1890"/>
                  </a:cubicBezTo>
                  <a:cubicBezTo>
                    <a:pt x="1570" y="1539"/>
                    <a:pt x="1570" y="1539"/>
                    <a:pt x="1570" y="1539"/>
                  </a:cubicBezTo>
                  <a:cubicBezTo>
                    <a:pt x="2122" y="1898"/>
                    <a:pt x="2122" y="1898"/>
                    <a:pt x="2122" y="1898"/>
                  </a:cubicBezTo>
                  <a:cubicBezTo>
                    <a:pt x="2130" y="1903"/>
                    <a:pt x="2139" y="1905"/>
                    <a:pt x="2148" y="1905"/>
                  </a:cubicBezTo>
                  <a:cubicBezTo>
                    <a:pt x="2153" y="1905"/>
                    <a:pt x="2158" y="1905"/>
                    <a:pt x="2163" y="1903"/>
                  </a:cubicBezTo>
                  <a:cubicBezTo>
                    <a:pt x="2177" y="1898"/>
                    <a:pt x="2188" y="1888"/>
                    <a:pt x="2193" y="1874"/>
                  </a:cubicBezTo>
                  <a:cubicBezTo>
                    <a:pt x="2856" y="73"/>
                    <a:pt x="2856" y="73"/>
                    <a:pt x="2856" y="73"/>
                  </a:cubicBezTo>
                  <a:cubicBezTo>
                    <a:pt x="2861" y="66"/>
                    <a:pt x="2863" y="57"/>
                    <a:pt x="2863" y="48"/>
                  </a:cubicBezTo>
                  <a:cubicBezTo>
                    <a:pt x="2862" y="40"/>
                    <a:pt x="2862" y="40"/>
                    <a:pt x="2862" y="40"/>
                  </a:cubicBezTo>
                  <a:close/>
                  <a:moveTo>
                    <a:pt x="2310" y="360"/>
                  </a:moveTo>
                  <a:cubicBezTo>
                    <a:pt x="1167" y="1200"/>
                    <a:pt x="1167" y="1200"/>
                    <a:pt x="1167" y="1200"/>
                  </a:cubicBezTo>
                  <a:cubicBezTo>
                    <a:pt x="1163" y="1205"/>
                    <a:pt x="1163" y="1205"/>
                    <a:pt x="1163" y="1205"/>
                  </a:cubicBezTo>
                  <a:cubicBezTo>
                    <a:pt x="1161" y="1207"/>
                    <a:pt x="1161" y="1207"/>
                    <a:pt x="1161" y="1207"/>
                  </a:cubicBezTo>
                  <a:cubicBezTo>
                    <a:pt x="1158" y="1210"/>
                    <a:pt x="1158" y="1210"/>
                    <a:pt x="1158" y="1210"/>
                  </a:cubicBezTo>
                  <a:cubicBezTo>
                    <a:pt x="1156" y="1214"/>
                    <a:pt x="1156" y="1214"/>
                    <a:pt x="1156" y="1214"/>
                  </a:cubicBezTo>
                  <a:cubicBezTo>
                    <a:pt x="1151" y="1222"/>
                    <a:pt x="1151" y="1222"/>
                    <a:pt x="1151" y="1222"/>
                  </a:cubicBezTo>
                  <a:cubicBezTo>
                    <a:pt x="1150" y="1224"/>
                    <a:pt x="1150" y="1224"/>
                    <a:pt x="1150" y="1224"/>
                  </a:cubicBezTo>
                  <a:cubicBezTo>
                    <a:pt x="1150" y="1225"/>
                    <a:pt x="1150" y="1225"/>
                    <a:pt x="1150" y="1225"/>
                  </a:cubicBezTo>
                  <a:cubicBezTo>
                    <a:pt x="1019" y="1650"/>
                    <a:pt x="1019" y="1650"/>
                    <a:pt x="1019" y="1650"/>
                  </a:cubicBezTo>
                  <a:cubicBezTo>
                    <a:pt x="915" y="1074"/>
                    <a:pt x="915" y="1074"/>
                    <a:pt x="915" y="1074"/>
                  </a:cubicBezTo>
                  <a:cubicBezTo>
                    <a:pt x="2310" y="360"/>
                    <a:pt x="2310" y="360"/>
                    <a:pt x="2310" y="360"/>
                  </a:cubicBezTo>
                  <a:close/>
                  <a:moveTo>
                    <a:pt x="1093" y="1742"/>
                  </a:moveTo>
                  <a:cubicBezTo>
                    <a:pt x="1223" y="1313"/>
                    <a:pt x="1223" y="1313"/>
                    <a:pt x="1223" y="1313"/>
                  </a:cubicBezTo>
                  <a:cubicBezTo>
                    <a:pt x="1483" y="1482"/>
                    <a:pt x="1483" y="1482"/>
                    <a:pt x="1483" y="1482"/>
                  </a:cubicBezTo>
                  <a:cubicBezTo>
                    <a:pt x="1093" y="1742"/>
                    <a:pt x="1093" y="1742"/>
                    <a:pt x="1093" y="17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슬라이드 5 형태 6"/>
          <p:cNvGrpSpPr/>
          <p:nvPr/>
        </p:nvGrpSpPr>
        <p:grpSpPr>
          <a:xfrm>
            <a:off x="4388782" y="1753993"/>
            <a:ext cx="3441700" cy="3441700"/>
            <a:chOff x="4388782" y="1753993"/>
            <a:chExt cx="3441700" cy="3441700"/>
          </a:xfrm>
        </p:grpSpPr>
        <p:sp>
          <p:nvSpPr>
            <p:cNvPr id="5" name="슬라이드 5 형태 6 그룹 1"/>
            <p:cNvSpPr/>
            <p:nvPr/>
          </p:nvSpPr>
          <p:spPr>
            <a:xfrm>
              <a:off x="4388782" y="1753993"/>
              <a:ext cx="3441700" cy="3441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glow rad="63500">
                <a:schemeClr val="bg1">
                  <a:lumMod val="6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9" name="슬라이드 5 형태 6 그룹 2"/>
            <p:cNvSpPr txBox="1"/>
            <p:nvPr/>
          </p:nvSpPr>
          <p:spPr>
            <a:xfrm>
              <a:off x="5311983" y="3639237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noProof="0" dirty="0" smtClean="0">
                  <a:solidFill>
                    <a:prstClr val="black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정제 및 추출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10" name="슬라이드 5 형태 6 그룹 3"/>
            <p:cNvSpPr/>
            <p:nvPr/>
          </p:nvSpPr>
          <p:spPr>
            <a:xfrm>
              <a:off x="4424393" y="4044346"/>
              <a:ext cx="3370475" cy="7703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trike="sngStrike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苹方 细体" panose="020B0200000000000000" pitchFamily="34" charset="-122"/>
                </a:rPr>
                <a:t>I</a:t>
              </a:r>
              <a:r>
                <a:rPr lang="en-US" altLang="zh-CN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苹方 细体" panose="020B0200000000000000" pitchFamily="34" charset="-122"/>
                </a:rPr>
                <a:t> was wondering if you can help </a:t>
              </a:r>
              <a:r>
                <a:rPr lang="en-US" altLang="zh-CN" strike="sngStrike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苹方 细体" panose="020B0200000000000000" pitchFamily="34" charset="-122"/>
                </a:rPr>
                <a:t>me</a:t>
              </a:r>
              <a:r>
                <a:rPr lang="en-US" altLang="zh-CN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苹方 细体" panose="020B0200000000000000" pitchFamily="34" charset="-122"/>
                </a:rPr>
                <a:t> </a:t>
              </a:r>
              <a:r>
                <a:rPr lang="en-US" altLang="zh-CN" strike="sngStrike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苹方 细体" panose="020B0200000000000000" pitchFamily="34" charset="-122"/>
                </a:rPr>
                <a:t>on</a:t>
              </a:r>
              <a:r>
                <a:rPr lang="en-US" altLang="zh-CN" noProof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等线" panose="020F0502020204030204"/>
                  <a:ea typeface="苹方 细体" panose="020B0200000000000000" pitchFamily="34" charset="-122"/>
                </a:rPr>
                <a:t> this problem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슬라이드 5 형태 6 그룹 4"/>
            <p:cNvSpPr>
              <a:spLocks noEditPoints="1"/>
            </p:cNvSpPr>
            <p:nvPr/>
          </p:nvSpPr>
          <p:spPr bwMode="auto">
            <a:xfrm>
              <a:off x="5723918" y="2343819"/>
              <a:ext cx="771424" cy="514350"/>
            </a:xfrm>
            <a:custGeom>
              <a:avLst/>
              <a:gdLst>
                <a:gd name="T0" fmla="*/ 2862 w 2863"/>
                <a:gd name="T1" fmla="*/ 40 h 1905"/>
                <a:gd name="T2" fmla="*/ 2862 w 2863"/>
                <a:gd name="T3" fmla="*/ 40 h 1905"/>
                <a:gd name="T4" fmla="*/ 2855 w 2863"/>
                <a:gd name="T5" fmla="*/ 23 h 1905"/>
                <a:gd name="T6" fmla="*/ 2855 w 2863"/>
                <a:gd name="T7" fmla="*/ 23 h 1905"/>
                <a:gd name="T8" fmla="*/ 2855 w 2863"/>
                <a:gd name="T9" fmla="*/ 23 h 1905"/>
                <a:gd name="T10" fmla="*/ 2844 w 2863"/>
                <a:gd name="T11" fmla="*/ 11 h 1905"/>
                <a:gd name="T12" fmla="*/ 2841 w 2863"/>
                <a:gd name="T13" fmla="*/ 9 h 1905"/>
                <a:gd name="T14" fmla="*/ 2830 w 2863"/>
                <a:gd name="T15" fmla="*/ 3 h 1905"/>
                <a:gd name="T16" fmla="*/ 2822 w 2863"/>
                <a:gd name="T17" fmla="*/ 2 h 1905"/>
                <a:gd name="T18" fmla="*/ 2816 w 2863"/>
                <a:gd name="T19" fmla="*/ 0 h 1905"/>
                <a:gd name="T20" fmla="*/ 2816 w 2863"/>
                <a:gd name="T21" fmla="*/ 0 h 1905"/>
                <a:gd name="T22" fmla="*/ 2811 w 2863"/>
                <a:gd name="T23" fmla="*/ 1 h 1905"/>
                <a:gd name="T24" fmla="*/ 2810 w 2863"/>
                <a:gd name="T25" fmla="*/ 1 h 1905"/>
                <a:gd name="T26" fmla="*/ 2809 w 2863"/>
                <a:gd name="T27" fmla="*/ 1 h 1905"/>
                <a:gd name="T28" fmla="*/ 2805 w 2863"/>
                <a:gd name="T29" fmla="*/ 1 h 1905"/>
                <a:gd name="T30" fmla="*/ 40 w 2863"/>
                <a:gd name="T31" fmla="*/ 573 h 1905"/>
                <a:gd name="T32" fmla="*/ 3 w 2863"/>
                <a:gd name="T33" fmla="*/ 613 h 1905"/>
                <a:gd name="T34" fmla="*/ 28 w 2863"/>
                <a:gd name="T35" fmla="*/ 662 h 1905"/>
                <a:gd name="T36" fmla="*/ 820 w 2863"/>
                <a:gd name="T37" fmla="*/ 1079 h 1905"/>
                <a:gd name="T38" fmla="*/ 958 w 2863"/>
                <a:gd name="T39" fmla="*/ 1850 h 1905"/>
                <a:gd name="T40" fmla="*/ 958 w 2863"/>
                <a:gd name="T41" fmla="*/ 1852 h 1905"/>
                <a:gd name="T42" fmla="*/ 958 w 2863"/>
                <a:gd name="T43" fmla="*/ 1863 h 1905"/>
                <a:gd name="T44" fmla="*/ 959 w 2863"/>
                <a:gd name="T45" fmla="*/ 1869 h 1905"/>
                <a:gd name="T46" fmla="*/ 965 w 2863"/>
                <a:gd name="T47" fmla="*/ 1882 h 1905"/>
                <a:gd name="T48" fmla="*/ 966 w 2863"/>
                <a:gd name="T49" fmla="*/ 1884 h 1905"/>
                <a:gd name="T50" fmla="*/ 966 w 2863"/>
                <a:gd name="T51" fmla="*/ 1885 h 1905"/>
                <a:gd name="T52" fmla="*/ 968 w 2863"/>
                <a:gd name="T53" fmla="*/ 1887 h 1905"/>
                <a:gd name="T54" fmla="*/ 976 w 2863"/>
                <a:gd name="T55" fmla="*/ 1895 h 1905"/>
                <a:gd name="T56" fmla="*/ 977 w 2863"/>
                <a:gd name="T57" fmla="*/ 1896 h 1905"/>
                <a:gd name="T58" fmla="*/ 979 w 2863"/>
                <a:gd name="T59" fmla="*/ 1897 h 1905"/>
                <a:gd name="T60" fmla="*/ 988 w 2863"/>
                <a:gd name="T61" fmla="*/ 1902 h 1905"/>
                <a:gd name="T62" fmla="*/ 992 w 2863"/>
                <a:gd name="T63" fmla="*/ 1903 h 1905"/>
                <a:gd name="T64" fmla="*/ 1005 w 2863"/>
                <a:gd name="T65" fmla="*/ 1905 h 1905"/>
                <a:gd name="T66" fmla="*/ 1005 w 2863"/>
                <a:gd name="T67" fmla="*/ 1905 h 1905"/>
                <a:gd name="T68" fmla="*/ 1006 w 2863"/>
                <a:gd name="T69" fmla="*/ 1905 h 1905"/>
                <a:gd name="T70" fmla="*/ 1008 w 2863"/>
                <a:gd name="T71" fmla="*/ 1905 h 1905"/>
                <a:gd name="T72" fmla="*/ 1042 w 2863"/>
                <a:gd name="T73" fmla="*/ 1890 h 1905"/>
                <a:gd name="T74" fmla="*/ 1570 w 2863"/>
                <a:gd name="T75" fmla="*/ 1539 h 1905"/>
                <a:gd name="T76" fmla="*/ 2122 w 2863"/>
                <a:gd name="T77" fmla="*/ 1898 h 1905"/>
                <a:gd name="T78" fmla="*/ 2148 w 2863"/>
                <a:gd name="T79" fmla="*/ 1905 h 1905"/>
                <a:gd name="T80" fmla="*/ 2163 w 2863"/>
                <a:gd name="T81" fmla="*/ 1903 h 1905"/>
                <a:gd name="T82" fmla="*/ 2193 w 2863"/>
                <a:gd name="T83" fmla="*/ 1874 h 1905"/>
                <a:gd name="T84" fmla="*/ 2856 w 2863"/>
                <a:gd name="T85" fmla="*/ 73 h 1905"/>
                <a:gd name="T86" fmla="*/ 2863 w 2863"/>
                <a:gd name="T87" fmla="*/ 48 h 1905"/>
                <a:gd name="T88" fmla="*/ 2862 w 2863"/>
                <a:gd name="T89" fmla="*/ 40 h 1905"/>
                <a:gd name="T90" fmla="*/ 2310 w 2863"/>
                <a:gd name="T91" fmla="*/ 360 h 1905"/>
                <a:gd name="T92" fmla="*/ 1167 w 2863"/>
                <a:gd name="T93" fmla="*/ 1200 h 1905"/>
                <a:gd name="T94" fmla="*/ 1163 w 2863"/>
                <a:gd name="T95" fmla="*/ 1205 h 1905"/>
                <a:gd name="T96" fmla="*/ 1161 w 2863"/>
                <a:gd name="T97" fmla="*/ 1207 h 1905"/>
                <a:gd name="T98" fmla="*/ 1158 w 2863"/>
                <a:gd name="T99" fmla="*/ 1210 h 1905"/>
                <a:gd name="T100" fmla="*/ 1156 w 2863"/>
                <a:gd name="T101" fmla="*/ 1214 h 1905"/>
                <a:gd name="T102" fmla="*/ 1151 w 2863"/>
                <a:gd name="T103" fmla="*/ 1222 h 1905"/>
                <a:gd name="T104" fmla="*/ 1150 w 2863"/>
                <a:gd name="T105" fmla="*/ 1224 h 1905"/>
                <a:gd name="T106" fmla="*/ 1150 w 2863"/>
                <a:gd name="T107" fmla="*/ 1225 h 1905"/>
                <a:gd name="T108" fmla="*/ 1019 w 2863"/>
                <a:gd name="T109" fmla="*/ 1650 h 1905"/>
                <a:gd name="T110" fmla="*/ 915 w 2863"/>
                <a:gd name="T111" fmla="*/ 1074 h 1905"/>
                <a:gd name="T112" fmla="*/ 2310 w 2863"/>
                <a:gd name="T113" fmla="*/ 360 h 1905"/>
                <a:gd name="T114" fmla="*/ 1093 w 2863"/>
                <a:gd name="T115" fmla="*/ 1742 h 1905"/>
                <a:gd name="T116" fmla="*/ 1223 w 2863"/>
                <a:gd name="T117" fmla="*/ 1313 h 1905"/>
                <a:gd name="T118" fmla="*/ 1483 w 2863"/>
                <a:gd name="T119" fmla="*/ 1482 h 1905"/>
                <a:gd name="T120" fmla="*/ 1093 w 2863"/>
                <a:gd name="T121" fmla="*/ 1742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3" h="1905">
                  <a:moveTo>
                    <a:pt x="2862" y="40"/>
                  </a:moveTo>
                  <a:cubicBezTo>
                    <a:pt x="2862" y="40"/>
                    <a:pt x="2862" y="40"/>
                    <a:pt x="2862" y="40"/>
                  </a:cubicBezTo>
                  <a:cubicBezTo>
                    <a:pt x="2861" y="34"/>
                    <a:pt x="2859" y="28"/>
                    <a:pt x="2855" y="23"/>
                  </a:cubicBezTo>
                  <a:cubicBezTo>
                    <a:pt x="2855" y="23"/>
                    <a:pt x="2855" y="23"/>
                    <a:pt x="2855" y="23"/>
                  </a:cubicBezTo>
                  <a:cubicBezTo>
                    <a:pt x="2855" y="23"/>
                    <a:pt x="2855" y="23"/>
                    <a:pt x="2855" y="23"/>
                  </a:cubicBezTo>
                  <a:cubicBezTo>
                    <a:pt x="2852" y="18"/>
                    <a:pt x="2849" y="14"/>
                    <a:pt x="2844" y="11"/>
                  </a:cubicBezTo>
                  <a:cubicBezTo>
                    <a:pt x="2841" y="9"/>
                    <a:pt x="2841" y="9"/>
                    <a:pt x="2841" y="9"/>
                  </a:cubicBezTo>
                  <a:cubicBezTo>
                    <a:pt x="2830" y="3"/>
                    <a:pt x="2830" y="3"/>
                    <a:pt x="2830" y="3"/>
                  </a:cubicBezTo>
                  <a:cubicBezTo>
                    <a:pt x="2822" y="2"/>
                    <a:pt x="2822" y="2"/>
                    <a:pt x="2822" y="2"/>
                  </a:cubicBezTo>
                  <a:cubicBezTo>
                    <a:pt x="2816" y="0"/>
                    <a:pt x="2816" y="0"/>
                    <a:pt x="2816" y="0"/>
                  </a:cubicBezTo>
                  <a:cubicBezTo>
                    <a:pt x="2816" y="0"/>
                    <a:pt x="2816" y="0"/>
                    <a:pt x="2816" y="0"/>
                  </a:cubicBezTo>
                  <a:cubicBezTo>
                    <a:pt x="2811" y="1"/>
                    <a:pt x="2811" y="1"/>
                    <a:pt x="2811" y="1"/>
                  </a:cubicBezTo>
                  <a:cubicBezTo>
                    <a:pt x="2810" y="1"/>
                    <a:pt x="2810" y="1"/>
                    <a:pt x="2810" y="1"/>
                  </a:cubicBezTo>
                  <a:cubicBezTo>
                    <a:pt x="2809" y="1"/>
                    <a:pt x="2809" y="1"/>
                    <a:pt x="2809" y="1"/>
                  </a:cubicBezTo>
                  <a:cubicBezTo>
                    <a:pt x="2805" y="1"/>
                    <a:pt x="2805" y="1"/>
                    <a:pt x="2805" y="1"/>
                  </a:cubicBezTo>
                  <a:cubicBezTo>
                    <a:pt x="40" y="573"/>
                    <a:pt x="40" y="573"/>
                    <a:pt x="40" y="573"/>
                  </a:cubicBezTo>
                  <a:cubicBezTo>
                    <a:pt x="20" y="577"/>
                    <a:pt x="5" y="593"/>
                    <a:pt x="3" y="613"/>
                  </a:cubicBezTo>
                  <a:cubicBezTo>
                    <a:pt x="0" y="633"/>
                    <a:pt x="10" y="652"/>
                    <a:pt x="28" y="662"/>
                  </a:cubicBezTo>
                  <a:cubicBezTo>
                    <a:pt x="820" y="1079"/>
                    <a:pt x="820" y="1079"/>
                    <a:pt x="820" y="1079"/>
                  </a:cubicBezTo>
                  <a:cubicBezTo>
                    <a:pt x="958" y="1850"/>
                    <a:pt x="958" y="1850"/>
                    <a:pt x="958" y="1850"/>
                  </a:cubicBezTo>
                  <a:cubicBezTo>
                    <a:pt x="958" y="1852"/>
                    <a:pt x="958" y="1852"/>
                    <a:pt x="958" y="1852"/>
                  </a:cubicBezTo>
                  <a:cubicBezTo>
                    <a:pt x="958" y="1863"/>
                    <a:pt x="958" y="1863"/>
                    <a:pt x="958" y="1863"/>
                  </a:cubicBezTo>
                  <a:cubicBezTo>
                    <a:pt x="959" y="1869"/>
                    <a:pt x="959" y="1869"/>
                    <a:pt x="959" y="1869"/>
                  </a:cubicBezTo>
                  <a:cubicBezTo>
                    <a:pt x="960" y="1873"/>
                    <a:pt x="962" y="1878"/>
                    <a:pt x="965" y="1882"/>
                  </a:cubicBezTo>
                  <a:cubicBezTo>
                    <a:pt x="966" y="1884"/>
                    <a:pt x="966" y="1884"/>
                    <a:pt x="966" y="1884"/>
                  </a:cubicBezTo>
                  <a:cubicBezTo>
                    <a:pt x="966" y="1885"/>
                    <a:pt x="966" y="1885"/>
                    <a:pt x="966" y="1885"/>
                  </a:cubicBezTo>
                  <a:cubicBezTo>
                    <a:pt x="968" y="1887"/>
                    <a:pt x="968" y="1887"/>
                    <a:pt x="968" y="1887"/>
                  </a:cubicBezTo>
                  <a:cubicBezTo>
                    <a:pt x="976" y="1895"/>
                    <a:pt x="976" y="1895"/>
                    <a:pt x="976" y="1895"/>
                  </a:cubicBezTo>
                  <a:cubicBezTo>
                    <a:pt x="977" y="1896"/>
                    <a:pt x="977" y="1896"/>
                    <a:pt x="977" y="1896"/>
                  </a:cubicBezTo>
                  <a:cubicBezTo>
                    <a:pt x="979" y="1897"/>
                    <a:pt x="979" y="1897"/>
                    <a:pt x="979" y="1897"/>
                  </a:cubicBezTo>
                  <a:cubicBezTo>
                    <a:pt x="988" y="1902"/>
                    <a:pt x="988" y="1902"/>
                    <a:pt x="988" y="1902"/>
                  </a:cubicBezTo>
                  <a:cubicBezTo>
                    <a:pt x="992" y="1903"/>
                    <a:pt x="992" y="1903"/>
                    <a:pt x="992" y="1903"/>
                  </a:cubicBezTo>
                  <a:cubicBezTo>
                    <a:pt x="996" y="1904"/>
                    <a:pt x="1001" y="1905"/>
                    <a:pt x="1005" y="1905"/>
                  </a:cubicBezTo>
                  <a:cubicBezTo>
                    <a:pt x="1005" y="1905"/>
                    <a:pt x="1005" y="1905"/>
                    <a:pt x="1005" y="1905"/>
                  </a:cubicBezTo>
                  <a:cubicBezTo>
                    <a:pt x="1006" y="1905"/>
                    <a:pt x="1006" y="1905"/>
                    <a:pt x="1006" y="1905"/>
                  </a:cubicBezTo>
                  <a:cubicBezTo>
                    <a:pt x="1008" y="1905"/>
                    <a:pt x="1008" y="1905"/>
                    <a:pt x="1008" y="1905"/>
                  </a:cubicBezTo>
                  <a:cubicBezTo>
                    <a:pt x="1021" y="1905"/>
                    <a:pt x="1033" y="1899"/>
                    <a:pt x="1042" y="1890"/>
                  </a:cubicBezTo>
                  <a:cubicBezTo>
                    <a:pt x="1570" y="1539"/>
                    <a:pt x="1570" y="1539"/>
                    <a:pt x="1570" y="1539"/>
                  </a:cubicBezTo>
                  <a:cubicBezTo>
                    <a:pt x="2122" y="1898"/>
                    <a:pt x="2122" y="1898"/>
                    <a:pt x="2122" y="1898"/>
                  </a:cubicBezTo>
                  <a:cubicBezTo>
                    <a:pt x="2130" y="1903"/>
                    <a:pt x="2139" y="1905"/>
                    <a:pt x="2148" y="1905"/>
                  </a:cubicBezTo>
                  <a:cubicBezTo>
                    <a:pt x="2153" y="1905"/>
                    <a:pt x="2158" y="1905"/>
                    <a:pt x="2163" y="1903"/>
                  </a:cubicBezTo>
                  <a:cubicBezTo>
                    <a:pt x="2177" y="1898"/>
                    <a:pt x="2188" y="1888"/>
                    <a:pt x="2193" y="1874"/>
                  </a:cubicBezTo>
                  <a:cubicBezTo>
                    <a:pt x="2856" y="73"/>
                    <a:pt x="2856" y="73"/>
                    <a:pt x="2856" y="73"/>
                  </a:cubicBezTo>
                  <a:cubicBezTo>
                    <a:pt x="2861" y="66"/>
                    <a:pt x="2863" y="57"/>
                    <a:pt x="2863" y="48"/>
                  </a:cubicBezTo>
                  <a:cubicBezTo>
                    <a:pt x="2862" y="40"/>
                    <a:pt x="2862" y="40"/>
                    <a:pt x="2862" y="40"/>
                  </a:cubicBezTo>
                  <a:close/>
                  <a:moveTo>
                    <a:pt x="2310" y="360"/>
                  </a:moveTo>
                  <a:cubicBezTo>
                    <a:pt x="1167" y="1200"/>
                    <a:pt x="1167" y="1200"/>
                    <a:pt x="1167" y="1200"/>
                  </a:cubicBezTo>
                  <a:cubicBezTo>
                    <a:pt x="1163" y="1205"/>
                    <a:pt x="1163" y="1205"/>
                    <a:pt x="1163" y="1205"/>
                  </a:cubicBezTo>
                  <a:cubicBezTo>
                    <a:pt x="1161" y="1207"/>
                    <a:pt x="1161" y="1207"/>
                    <a:pt x="1161" y="1207"/>
                  </a:cubicBezTo>
                  <a:cubicBezTo>
                    <a:pt x="1158" y="1210"/>
                    <a:pt x="1158" y="1210"/>
                    <a:pt x="1158" y="1210"/>
                  </a:cubicBezTo>
                  <a:cubicBezTo>
                    <a:pt x="1156" y="1214"/>
                    <a:pt x="1156" y="1214"/>
                    <a:pt x="1156" y="1214"/>
                  </a:cubicBezTo>
                  <a:cubicBezTo>
                    <a:pt x="1151" y="1222"/>
                    <a:pt x="1151" y="1222"/>
                    <a:pt x="1151" y="1222"/>
                  </a:cubicBezTo>
                  <a:cubicBezTo>
                    <a:pt x="1150" y="1224"/>
                    <a:pt x="1150" y="1224"/>
                    <a:pt x="1150" y="1224"/>
                  </a:cubicBezTo>
                  <a:cubicBezTo>
                    <a:pt x="1150" y="1225"/>
                    <a:pt x="1150" y="1225"/>
                    <a:pt x="1150" y="1225"/>
                  </a:cubicBezTo>
                  <a:cubicBezTo>
                    <a:pt x="1019" y="1650"/>
                    <a:pt x="1019" y="1650"/>
                    <a:pt x="1019" y="1650"/>
                  </a:cubicBezTo>
                  <a:cubicBezTo>
                    <a:pt x="915" y="1074"/>
                    <a:pt x="915" y="1074"/>
                    <a:pt x="915" y="1074"/>
                  </a:cubicBezTo>
                  <a:cubicBezTo>
                    <a:pt x="2310" y="360"/>
                    <a:pt x="2310" y="360"/>
                    <a:pt x="2310" y="360"/>
                  </a:cubicBezTo>
                  <a:close/>
                  <a:moveTo>
                    <a:pt x="1093" y="1742"/>
                  </a:moveTo>
                  <a:cubicBezTo>
                    <a:pt x="1223" y="1313"/>
                    <a:pt x="1223" y="1313"/>
                    <a:pt x="1223" y="1313"/>
                  </a:cubicBezTo>
                  <a:cubicBezTo>
                    <a:pt x="1483" y="1482"/>
                    <a:pt x="1483" y="1482"/>
                    <a:pt x="1483" y="1482"/>
                  </a:cubicBezTo>
                  <a:cubicBezTo>
                    <a:pt x="1093" y="1742"/>
                    <a:pt x="1093" y="1742"/>
                    <a:pt x="1093" y="174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슬라이드 5 형태 7"/>
          <p:cNvGrpSpPr/>
          <p:nvPr/>
        </p:nvGrpSpPr>
        <p:grpSpPr>
          <a:xfrm>
            <a:off x="7830482" y="2370667"/>
            <a:ext cx="3441700" cy="3462982"/>
            <a:chOff x="7830482" y="2370667"/>
            <a:chExt cx="3441700" cy="3462982"/>
          </a:xfrm>
        </p:grpSpPr>
        <p:sp>
          <p:nvSpPr>
            <p:cNvPr id="6" name="슬라이드 5 형태 7 그룹 1"/>
            <p:cNvSpPr/>
            <p:nvPr/>
          </p:nvSpPr>
          <p:spPr>
            <a:xfrm>
              <a:off x="7830482" y="2370667"/>
              <a:ext cx="3441700" cy="34417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>
              <a:glow rad="63500">
                <a:schemeClr val="bg1">
                  <a:lumMod val="6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11" name="슬라이드 5 형태 7 그룹 2"/>
            <p:cNvSpPr txBox="1"/>
            <p:nvPr/>
          </p:nvSpPr>
          <p:spPr>
            <a:xfrm>
              <a:off x="9074281" y="425591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 err="1" smtClean="0">
                  <a:latin typeface="苹方 中等" panose="020B0400000000000000" pitchFamily="34" charset="-122"/>
                  <a:ea typeface="苹方 中等" panose="020B0400000000000000" pitchFamily="34" charset="-122"/>
                </a:rPr>
                <a:t>인코딩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endParaRPr>
            </a:p>
          </p:txBody>
        </p:sp>
        <p:sp>
          <p:nvSpPr>
            <p:cNvPr id="12" name="슬라이드 5 형태 7 그룹 3"/>
            <p:cNvSpPr/>
            <p:nvPr/>
          </p:nvSpPr>
          <p:spPr>
            <a:xfrm>
              <a:off x="7866093" y="4661020"/>
              <a:ext cx="3370475" cy="1172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latinLnBrk="0">
                <a:lnSpc>
                  <a:spcPct val="130000"/>
                </a:lnSpc>
                <a:defRPr/>
              </a:pPr>
              <a:r>
                <a:rPr lang="en-US" altLang="zh-CN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a typeface="苹方 细体" panose="020B0200000000000000" pitchFamily="34" charset="-122"/>
                </a:rPr>
                <a:t>[1,5], [1,3], [1,2,5]</a:t>
              </a:r>
            </a:p>
            <a:p>
              <a:pPr lvl="0" algn="ctr" latinLnBrk="0">
                <a:lnSpc>
                  <a:spcPct val="130000"/>
                </a:lnSpc>
                <a:defRPr/>
              </a:pPr>
              <a:r>
                <a:rPr lang="en-US" altLang="zh-CN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a typeface="苹方 细体" panose="020B0200000000000000" pitchFamily="34" charset="-122"/>
                </a:rPr>
                <a:t>[1,0,0,0,0]</a:t>
              </a:r>
            </a:p>
            <a:p>
              <a:pPr lvl="0" algn="ctr" latinLnBrk="0">
                <a:lnSpc>
                  <a:spcPct val="130000"/>
                </a:lnSpc>
                <a:defRPr/>
              </a:pPr>
              <a:r>
                <a:rPr lang="en-US" altLang="zh-CN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ea typeface="苹方 细体" panose="020B0200000000000000" pitchFamily="34" charset="-122"/>
                </a:rPr>
                <a:t>[0,1,0,0,0]</a:t>
              </a:r>
            </a:p>
          </p:txBody>
        </p:sp>
        <p:sp>
          <p:nvSpPr>
            <p:cNvPr id="18" name="슬라이드 5 형태 7 그룹 4"/>
            <p:cNvSpPr>
              <a:spLocks noEditPoints="1"/>
            </p:cNvSpPr>
            <p:nvPr/>
          </p:nvSpPr>
          <p:spPr bwMode="auto">
            <a:xfrm>
              <a:off x="9165618" y="2960493"/>
              <a:ext cx="771424" cy="514350"/>
            </a:xfrm>
            <a:custGeom>
              <a:avLst/>
              <a:gdLst>
                <a:gd name="T0" fmla="*/ 2862 w 2863"/>
                <a:gd name="T1" fmla="*/ 40 h 1905"/>
                <a:gd name="T2" fmla="*/ 2862 w 2863"/>
                <a:gd name="T3" fmla="*/ 40 h 1905"/>
                <a:gd name="T4" fmla="*/ 2855 w 2863"/>
                <a:gd name="T5" fmla="*/ 23 h 1905"/>
                <a:gd name="T6" fmla="*/ 2855 w 2863"/>
                <a:gd name="T7" fmla="*/ 23 h 1905"/>
                <a:gd name="T8" fmla="*/ 2855 w 2863"/>
                <a:gd name="T9" fmla="*/ 23 h 1905"/>
                <a:gd name="T10" fmla="*/ 2844 w 2863"/>
                <a:gd name="T11" fmla="*/ 11 h 1905"/>
                <a:gd name="T12" fmla="*/ 2841 w 2863"/>
                <a:gd name="T13" fmla="*/ 9 h 1905"/>
                <a:gd name="T14" fmla="*/ 2830 w 2863"/>
                <a:gd name="T15" fmla="*/ 3 h 1905"/>
                <a:gd name="T16" fmla="*/ 2822 w 2863"/>
                <a:gd name="T17" fmla="*/ 2 h 1905"/>
                <a:gd name="T18" fmla="*/ 2816 w 2863"/>
                <a:gd name="T19" fmla="*/ 0 h 1905"/>
                <a:gd name="T20" fmla="*/ 2816 w 2863"/>
                <a:gd name="T21" fmla="*/ 0 h 1905"/>
                <a:gd name="T22" fmla="*/ 2811 w 2863"/>
                <a:gd name="T23" fmla="*/ 1 h 1905"/>
                <a:gd name="T24" fmla="*/ 2810 w 2863"/>
                <a:gd name="T25" fmla="*/ 1 h 1905"/>
                <a:gd name="T26" fmla="*/ 2809 w 2863"/>
                <a:gd name="T27" fmla="*/ 1 h 1905"/>
                <a:gd name="T28" fmla="*/ 2805 w 2863"/>
                <a:gd name="T29" fmla="*/ 1 h 1905"/>
                <a:gd name="T30" fmla="*/ 40 w 2863"/>
                <a:gd name="T31" fmla="*/ 573 h 1905"/>
                <a:gd name="T32" fmla="*/ 3 w 2863"/>
                <a:gd name="T33" fmla="*/ 613 h 1905"/>
                <a:gd name="T34" fmla="*/ 28 w 2863"/>
                <a:gd name="T35" fmla="*/ 662 h 1905"/>
                <a:gd name="T36" fmla="*/ 820 w 2863"/>
                <a:gd name="T37" fmla="*/ 1079 h 1905"/>
                <a:gd name="T38" fmla="*/ 958 w 2863"/>
                <a:gd name="T39" fmla="*/ 1850 h 1905"/>
                <a:gd name="T40" fmla="*/ 958 w 2863"/>
                <a:gd name="T41" fmla="*/ 1852 h 1905"/>
                <a:gd name="T42" fmla="*/ 958 w 2863"/>
                <a:gd name="T43" fmla="*/ 1863 h 1905"/>
                <a:gd name="T44" fmla="*/ 959 w 2863"/>
                <a:gd name="T45" fmla="*/ 1869 h 1905"/>
                <a:gd name="T46" fmla="*/ 965 w 2863"/>
                <a:gd name="T47" fmla="*/ 1882 h 1905"/>
                <a:gd name="T48" fmla="*/ 966 w 2863"/>
                <a:gd name="T49" fmla="*/ 1884 h 1905"/>
                <a:gd name="T50" fmla="*/ 966 w 2863"/>
                <a:gd name="T51" fmla="*/ 1885 h 1905"/>
                <a:gd name="T52" fmla="*/ 968 w 2863"/>
                <a:gd name="T53" fmla="*/ 1887 h 1905"/>
                <a:gd name="T54" fmla="*/ 976 w 2863"/>
                <a:gd name="T55" fmla="*/ 1895 h 1905"/>
                <a:gd name="T56" fmla="*/ 977 w 2863"/>
                <a:gd name="T57" fmla="*/ 1896 h 1905"/>
                <a:gd name="T58" fmla="*/ 979 w 2863"/>
                <a:gd name="T59" fmla="*/ 1897 h 1905"/>
                <a:gd name="T60" fmla="*/ 988 w 2863"/>
                <a:gd name="T61" fmla="*/ 1902 h 1905"/>
                <a:gd name="T62" fmla="*/ 992 w 2863"/>
                <a:gd name="T63" fmla="*/ 1903 h 1905"/>
                <a:gd name="T64" fmla="*/ 1005 w 2863"/>
                <a:gd name="T65" fmla="*/ 1905 h 1905"/>
                <a:gd name="T66" fmla="*/ 1005 w 2863"/>
                <a:gd name="T67" fmla="*/ 1905 h 1905"/>
                <a:gd name="T68" fmla="*/ 1006 w 2863"/>
                <a:gd name="T69" fmla="*/ 1905 h 1905"/>
                <a:gd name="T70" fmla="*/ 1008 w 2863"/>
                <a:gd name="T71" fmla="*/ 1905 h 1905"/>
                <a:gd name="T72" fmla="*/ 1042 w 2863"/>
                <a:gd name="T73" fmla="*/ 1890 h 1905"/>
                <a:gd name="T74" fmla="*/ 1570 w 2863"/>
                <a:gd name="T75" fmla="*/ 1539 h 1905"/>
                <a:gd name="T76" fmla="*/ 2122 w 2863"/>
                <a:gd name="T77" fmla="*/ 1898 h 1905"/>
                <a:gd name="T78" fmla="*/ 2148 w 2863"/>
                <a:gd name="T79" fmla="*/ 1905 h 1905"/>
                <a:gd name="T80" fmla="*/ 2163 w 2863"/>
                <a:gd name="T81" fmla="*/ 1903 h 1905"/>
                <a:gd name="T82" fmla="*/ 2193 w 2863"/>
                <a:gd name="T83" fmla="*/ 1874 h 1905"/>
                <a:gd name="T84" fmla="*/ 2856 w 2863"/>
                <a:gd name="T85" fmla="*/ 73 h 1905"/>
                <a:gd name="T86" fmla="*/ 2863 w 2863"/>
                <a:gd name="T87" fmla="*/ 48 h 1905"/>
                <a:gd name="T88" fmla="*/ 2862 w 2863"/>
                <a:gd name="T89" fmla="*/ 40 h 1905"/>
                <a:gd name="T90" fmla="*/ 2310 w 2863"/>
                <a:gd name="T91" fmla="*/ 360 h 1905"/>
                <a:gd name="T92" fmla="*/ 1167 w 2863"/>
                <a:gd name="T93" fmla="*/ 1200 h 1905"/>
                <a:gd name="T94" fmla="*/ 1163 w 2863"/>
                <a:gd name="T95" fmla="*/ 1205 h 1905"/>
                <a:gd name="T96" fmla="*/ 1161 w 2863"/>
                <a:gd name="T97" fmla="*/ 1207 h 1905"/>
                <a:gd name="T98" fmla="*/ 1158 w 2863"/>
                <a:gd name="T99" fmla="*/ 1210 h 1905"/>
                <a:gd name="T100" fmla="*/ 1156 w 2863"/>
                <a:gd name="T101" fmla="*/ 1214 h 1905"/>
                <a:gd name="T102" fmla="*/ 1151 w 2863"/>
                <a:gd name="T103" fmla="*/ 1222 h 1905"/>
                <a:gd name="T104" fmla="*/ 1150 w 2863"/>
                <a:gd name="T105" fmla="*/ 1224 h 1905"/>
                <a:gd name="T106" fmla="*/ 1150 w 2863"/>
                <a:gd name="T107" fmla="*/ 1225 h 1905"/>
                <a:gd name="T108" fmla="*/ 1019 w 2863"/>
                <a:gd name="T109" fmla="*/ 1650 h 1905"/>
                <a:gd name="T110" fmla="*/ 915 w 2863"/>
                <a:gd name="T111" fmla="*/ 1074 h 1905"/>
                <a:gd name="T112" fmla="*/ 2310 w 2863"/>
                <a:gd name="T113" fmla="*/ 360 h 1905"/>
                <a:gd name="T114" fmla="*/ 1093 w 2863"/>
                <a:gd name="T115" fmla="*/ 1742 h 1905"/>
                <a:gd name="T116" fmla="*/ 1223 w 2863"/>
                <a:gd name="T117" fmla="*/ 1313 h 1905"/>
                <a:gd name="T118" fmla="*/ 1483 w 2863"/>
                <a:gd name="T119" fmla="*/ 1482 h 1905"/>
                <a:gd name="T120" fmla="*/ 1093 w 2863"/>
                <a:gd name="T121" fmla="*/ 1742 h 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3" h="1905">
                  <a:moveTo>
                    <a:pt x="2862" y="40"/>
                  </a:moveTo>
                  <a:cubicBezTo>
                    <a:pt x="2862" y="40"/>
                    <a:pt x="2862" y="40"/>
                    <a:pt x="2862" y="40"/>
                  </a:cubicBezTo>
                  <a:cubicBezTo>
                    <a:pt x="2861" y="34"/>
                    <a:pt x="2859" y="28"/>
                    <a:pt x="2855" y="23"/>
                  </a:cubicBezTo>
                  <a:cubicBezTo>
                    <a:pt x="2855" y="23"/>
                    <a:pt x="2855" y="23"/>
                    <a:pt x="2855" y="23"/>
                  </a:cubicBezTo>
                  <a:cubicBezTo>
                    <a:pt x="2855" y="23"/>
                    <a:pt x="2855" y="23"/>
                    <a:pt x="2855" y="23"/>
                  </a:cubicBezTo>
                  <a:cubicBezTo>
                    <a:pt x="2852" y="18"/>
                    <a:pt x="2849" y="14"/>
                    <a:pt x="2844" y="11"/>
                  </a:cubicBezTo>
                  <a:cubicBezTo>
                    <a:pt x="2841" y="9"/>
                    <a:pt x="2841" y="9"/>
                    <a:pt x="2841" y="9"/>
                  </a:cubicBezTo>
                  <a:cubicBezTo>
                    <a:pt x="2830" y="3"/>
                    <a:pt x="2830" y="3"/>
                    <a:pt x="2830" y="3"/>
                  </a:cubicBezTo>
                  <a:cubicBezTo>
                    <a:pt x="2822" y="2"/>
                    <a:pt x="2822" y="2"/>
                    <a:pt x="2822" y="2"/>
                  </a:cubicBezTo>
                  <a:cubicBezTo>
                    <a:pt x="2816" y="0"/>
                    <a:pt x="2816" y="0"/>
                    <a:pt x="2816" y="0"/>
                  </a:cubicBezTo>
                  <a:cubicBezTo>
                    <a:pt x="2816" y="0"/>
                    <a:pt x="2816" y="0"/>
                    <a:pt x="2816" y="0"/>
                  </a:cubicBezTo>
                  <a:cubicBezTo>
                    <a:pt x="2811" y="1"/>
                    <a:pt x="2811" y="1"/>
                    <a:pt x="2811" y="1"/>
                  </a:cubicBezTo>
                  <a:cubicBezTo>
                    <a:pt x="2810" y="1"/>
                    <a:pt x="2810" y="1"/>
                    <a:pt x="2810" y="1"/>
                  </a:cubicBezTo>
                  <a:cubicBezTo>
                    <a:pt x="2809" y="1"/>
                    <a:pt x="2809" y="1"/>
                    <a:pt x="2809" y="1"/>
                  </a:cubicBezTo>
                  <a:cubicBezTo>
                    <a:pt x="2805" y="1"/>
                    <a:pt x="2805" y="1"/>
                    <a:pt x="2805" y="1"/>
                  </a:cubicBezTo>
                  <a:cubicBezTo>
                    <a:pt x="40" y="573"/>
                    <a:pt x="40" y="573"/>
                    <a:pt x="40" y="573"/>
                  </a:cubicBezTo>
                  <a:cubicBezTo>
                    <a:pt x="20" y="577"/>
                    <a:pt x="5" y="593"/>
                    <a:pt x="3" y="613"/>
                  </a:cubicBezTo>
                  <a:cubicBezTo>
                    <a:pt x="0" y="633"/>
                    <a:pt x="10" y="652"/>
                    <a:pt x="28" y="662"/>
                  </a:cubicBezTo>
                  <a:cubicBezTo>
                    <a:pt x="820" y="1079"/>
                    <a:pt x="820" y="1079"/>
                    <a:pt x="820" y="1079"/>
                  </a:cubicBezTo>
                  <a:cubicBezTo>
                    <a:pt x="958" y="1850"/>
                    <a:pt x="958" y="1850"/>
                    <a:pt x="958" y="1850"/>
                  </a:cubicBezTo>
                  <a:cubicBezTo>
                    <a:pt x="958" y="1852"/>
                    <a:pt x="958" y="1852"/>
                    <a:pt x="958" y="1852"/>
                  </a:cubicBezTo>
                  <a:cubicBezTo>
                    <a:pt x="958" y="1863"/>
                    <a:pt x="958" y="1863"/>
                    <a:pt x="958" y="1863"/>
                  </a:cubicBezTo>
                  <a:cubicBezTo>
                    <a:pt x="959" y="1869"/>
                    <a:pt x="959" y="1869"/>
                    <a:pt x="959" y="1869"/>
                  </a:cubicBezTo>
                  <a:cubicBezTo>
                    <a:pt x="960" y="1873"/>
                    <a:pt x="962" y="1878"/>
                    <a:pt x="965" y="1882"/>
                  </a:cubicBezTo>
                  <a:cubicBezTo>
                    <a:pt x="966" y="1884"/>
                    <a:pt x="966" y="1884"/>
                    <a:pt x="966" y="1884"/>
                  </a:cubicBezTo>
                  <a:cubicBezTo>
                    <a:pt x="966" y="1885"/>
                    <a:pt x="966" y="1885"/>
                    <a:pt x="966" y="1885"/>
                  </a:cubicBezTo>
                  <a:cubicBezTo>
                    <a:pt x="968" y="1887"/>
                    <a:pt x="968" y="1887"/>
                    <a:pt x="968" y="1887"/>
                  </a:cubicBezTo>
                  <a:cubicBezTo>
                    <a:pt x="976" y="1895"/>
                    <a:pt x="976" y="1895"/>
                    <a:pt x="976" y="1895"/>
                  </a:cubicBezTo>
                  <a:cubicBezTo>
                    <a:pt x="977" y="1896"/>
                    <a:pt x="977" y="1896"/>
                    <a:pt x="977" y="1896"/>
                  </a:cubicBezTo>
                  <a:cubicBezTo>
                    <a:pt x="979" y="1897"/>
                    <a:pt x="979" y="1897"/>
                    <a:pt x="979" y="1897"/>
                  </a:cubicBezTo>
                  <a:cubicBezTo>
                    <a:pt x="988" y="1902"/>
                    <a:pt x="988" y="1902"/>
                    <a:pt x="988" y="1902"/>
                  </a:cubicBezTo>
                  <a:cubicBezTo>
                    <a:pt x="992" y="1903"/>
                    <a:pt x="992" y="1903"/>
                    <a:pt x="992" y="1903"/>
                  </a:cubicBezTo>
                  <a:cubicBezTo>
                    <a:pt x="996" y="1904"/>
                    <a:pt x="1001" y="1905"/>
                    <a:pt x="1005" y="1905"/>
                  </a:cubicBezTo>
                  <a:cubicBezTo>
                    <a:pt x="1005" y="1905"/>
                    <a:pt x="1005" y="1905"/>
                    <a:pt x="1005" y="1905"/>
                  </a:cubicBezTo>
                  <a:cubicBezTo>
                    <a:pt x="1006" y="1905"/>
                    <a:pt x="1006" y="1905"/>
                    <a:pt x="1006" y="1905"/>
                  </a:cubicBezTo>
                  <a:cubicBezTo>
                    <a:pt x="1008" y="1905"/>
                    <a:pt x="1008" y="1905"/>
                    <a:pt x="1008" y="1905"/>
                  </a:cubicBezTo>
                  <a:cubicBezTo>
                    <a:pt x="1021" y="1905"/>
                    <a:pt x="1033" y="1899"/>
                    <a:pt x="1042" y="1890"/>
                  </a:cubicBezTo>
                  <a:cubicBezTo>
                    <a:pt x="1570" y="1539"/>
                    <a:pt x="1570" y="1539"/>
                    <a:pt x="1570" y="1539"/>
                  </a:cubicBezTo>
                  <a:cubicBezTo>
                    <a:pt x="2122" y="1898"/>
                    <a:pt x="2122" y="1898"/>
                    <a:pt x="2122" y="1898"/>
                  </a:cubicBezTo>
                  <a:cubicBezTo>
                    <a:pt x="2130" y="1903"/>
                    <a:pt x="2139" y="1905"/>
                    <a:pt x="2148" y="1905"/>
                  </a:cubicBezTo>
                  <a:cubicBezTo>
                    <a:pt x="2153" y="1905"/>
                    <a:pt x="2158" y="1905"/>
                    <a:pt x="2163" y="1903"/>
                  </a:cubicBezTo>
                  <a:cubicBezTo>
                    <a:pt x="2177" y="1898"/>
                    <a:pt x="2188" y="1888"/>
                    <a:pt x="2193" y="1874"/>
                  </a:cubicBezTo>
                  <a:cubicBezTo>
                    <a:pt x="2856" y="73"/>
                    <a:pt x="2856" y="73"/>
                    <a:pt x="2856" y="73"/>
                  </a:cubicBezTo>
                  <a:cubicBezTo>
                    <a:pt x="2861" y="66"/>
                    <a:pt x="2863" y="57"/>
                    <a:pt x="2863" y="48"/>
                  </a:cubicBezTo>
                  <a:cubicBezTo>
                    <a:pt x="2862" y="40"/>
                    <a:pt x="2862" y="40"/>
                    <a:pt x="2862" y="40"/>
                  </a:cubicBezTo>
                  <a:close/>
                  <a:moveTo>
                    <a:pt x="2310" y="360"/>
                  </a:moveTo>
                  <a:cubicBezTo>
                    <a:pt x="1167" y="1200"/>
                    <a:pt x="1167" y="1200"/>
                    <a:pt x="1167" y="1200"/>
                  </a:cubicBezTo>
                  <a:cubicBezTo>
                    <a:pt x="1163" y="1205"/>
                    <a:pt x="1163" y="1205"/>
                    <a:pt x="1163" y="1205"/>
                  </a:cubicBezTo>
                  <a:cubicBezTo>
                    <a:pt x="1161" y="1207"/>
                    <a:pt x="1161" y="1207"/>
                    <a:pt x="1161" y="1207"/>
                  </a:cubicBezTo>
                  <a:cubicBezTo>
                    <a:pt x="1158" y="1210"/>
                    <a:pt x="1158" y="1210"/>
                    <a:pt x="1158" y="1210"/>
                  </a:cubicBezTo>
                  <a:cubicBezTo>
                    <a:pt x="1156" y="1214"/>
                    <a:pt x="1156" y="1214"/>
                    <a:pt x="1156" y="1214"/>
                  </a:cubicBezTo>
                  <a:cubicBezTo>
                    <a:pt x="1151" y="1222"/>
                    <a:pt x="1151" y="1222"/>
                    <a:pt x="1151" y="1222"/>
                  </a:cubicBezTo>
                  <a:cubicBezTo>
                    <a:pt x="1150" y="1224"/>
                    <a:pt x="1150" y="1224"/>
                    <a:pt x="1150" y="1224"/>
                  </a:cubicBezTo>
                  <a:cubicBezTo>
                    <a:pt x="1150" y="1225"/>
                    <a:pt x="1150" y="1225"/>
                    <a:pt x="1150" y="1225"/>
                  </a:cubicBezTo>
                  <a:cubicBezTo>
                    <a:pt x="1019" y="1650"/>
                    <a:pt x="1019" y="1650"/>
                    <a:pt x="1019" y="1650"/>
                  </a:cubicBezTo>
                  <a:cubicBezTo>
                    <a:pt x="915" y="1074"/>
                    <a:pt x="915" y="1074"/>
                    <a:pt x="915" y="1074"/>
                  </a:cubicBezTo>
                  <a:cubicBezTo>
                    <a:pt x="2310" y="360"/>
                    <a:pt x="2310" y="360"/>
                    <a:pt x="2310" y="360"/>
                  </a:cubicBezTo>
                  <a:close/>
                  <a:moveTo>
                    <a:pt x="1093" y="1742"/>
                  </a:moveTo>
                  <a:cubicBezTo>
                    <a:pt x="1223" y="1313"/>
                    <a:pt x="1223" y="1313"/>
                    <a:pt x="1223" y="1313"/>
                  </a:cubicBezTo>
                  <a:cubicBezTo>
                    <a:pt x="1483" y="1482"/>
                    <a:pt x="1483" y="1482"/>
                    <a:pt x="1483" y="1482"/>
                  </a:cubicBezTo>
                  <a:cubicBezTo>
                    <a:pt x="1093" y="1742"/>
                    <a:pt x="1093" y="1742"/>
                    <a:pt x="1093" y="17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878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언어의 형태소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821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화분에 예쁜 꽃이 피었다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6" y="2960812"/>
            <a:ext cx="935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화분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ㄴ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어미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꽃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었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어미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+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어미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948266" y="4505833"/>
            <a:ext cx="935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자립 형태소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부사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감탄사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의존 형태소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조사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어미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19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pic>
        <p:nvPicPr>
          <p:cNvPr id="1026" name="Picture 2" descr="한국어가 외국인에게 최악의 난이도인 이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52" y="299710"/>
            <a:ext cx="5173171" cy="61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17 형태 2"/>
          <p:cNvSpPr txBox="1"/>
          <p:nvPr/>
        </p:nvSpPr>
        <p:spPr>
          <a:xfrm>
            <a:off x="1556682" y="1238914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모른다 </a:t>
            </a:r>
            <a:r>
              <a:rPr lang="en-US" altLang="ko-KR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=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2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33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8563596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컴퓨터 및 컴퓨터 언어에서 자연어를 효과적으로 처리할 수 있도록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전처리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”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과정을 거친다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326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 과정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55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 과정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39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(Tokenization)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5"/>
          <p:cNvSpPr/>
          <p:nvPr/>
        </p:nvSpPr>
        <p:spPr>
          <a:xfrm>
            <a:off x="948266" y="2960812"/>
            <a:ext cx="932349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1)</a:t>
            </a:r>
            <a:endParaRPr lang="en-US" altLang="zh-CN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Machine learning methods including ANN have been applied in compound activity prediction for a long time.</a:t>
            </a: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821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주어진 문장에서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의미 부여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”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가능한 단위를 찾는다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641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-603552" y="2309966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1708532" y="2671580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8" name="슬라이드 2 형태 7"/>
          <p:cNvSpPr/>
          <p:nvPr/>
        </p:nvSpPr>
        <p:spPr>
          <a:xfrm>
            <a:off x="1708532" y="4504414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9" name="슬라이드 2 형태 8"/>
          <p:cNvSpPr/>
          <p:nvPr/>
        </p:nvSpPr>
        <p:spPr>
          <a:xfrm>
            <a:off x="6985000" y="2671580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0" name="슬라이드 2 형태 9"/>
          <p:cNvSpPr/>
          <p:nvPr/>
        </p:nvSpPr>
        <p:spPr>
          <a:xfrm>
            <a:off x="6985000" y="4504414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4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2588328" y="2671580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자연어 처리 소개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슬라이드 2 형태 11"/>
          <p:cNvSpPr/>
          <p:nvPr/>
        </p:nvSpPr>
        <p:spPr>
          <a:xfrm>
            <a:off x="7864796" y="2671580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텍스트 전처리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3" name="슬라이드 2 형태 12"/>
          <p:cNvSpPr/>
          <p:nvPr/>
        </p:nvSpPr>
        <p:spPr>
          <a:xfrm>
            <a:off x="7864796" y="4504414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유사도 분석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슬라이드 2 형태 13"/>
          <p:cNvSpPr/>
          <p:nvPr/>
        </p:nvSpPr>
        <p:spPr>
          <a:xfrm>
            <a:off x="2588328" y="4504414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언어 모델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15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5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(Tokenization)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슬라이드 17 형태 5"/>
              <p:cNvSpPr/>
              <p:nvPr/>
            </p:nvSpPr>
            <p:spPr>
              <a:xfrm>
                <a:off x="948266" y="2741346"/>
                <a:ext cx="10481734" cy="261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latinLnBrk="0">
                  <a:lnSpc>
                    <a:spcPct val="130000"/>
                  </a:lnSpc>
                  <a:defRPr/>
                </a:pPr>
                <a:r>
                  <a:rPr lang="ko-KR" altLang="en-US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예</a:t>
                </a:r>
                <a:r>
                  <a:rPr lang="en-US" altLang="ko-KR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2)</a:t>
                </a:r>
              </a:p>
              <a:p>
                <a:pPr lvl="0" latinLnBrk="0">
                  <a:lnSpc>
                    <a:spcPct val="130000"/>
                  </a:lnSpc>
                  <a:defRPr/>
                </a:pPr>
                <a:r>
                  <a: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어제 삼성 라이온즈가 기아 타이거즈를 </a:t>
                </a:r>
                <a:r>
                  <a:rPr lang="en-US" altLang="ko-KR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5:3</a:t>
                </a:r>
                <a:r>
                  <a: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으로 꺾고 </a:t>
                </a:r>
                <a:r>
                  <a:rPr lang="ko-KR" altLang="en-US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위닝</a:t>
                </a:r>
                <a:r>
                  <a: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시리즈를 거두었습니다</a:t>
                </a:r>
                <a:r>
                  <a:rPr lang="en-US" altLang="ko-KR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lvl="0" latinLnBrk="0">
                  <a:lnSpc>
                    <a:spcPct val="130000"/>
                  </a:lnSpc>
                  <a:defRPr/>
                </a:pPr>
                <a:endParaRPr lang="en-US" altLang="ko-KR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lnSpc>
                    <a:spcPct val="130000"/>
                  </a:lnSpc>
                  <a:defRPr/>
                </a:pPr>
                <a:endParaRPr lang="en-US" altLang="ko-KR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lnSpc>
                    <a:spcPct val="130000"/>
                  </a:lnSpc>
                  <a:defRPr/>
                </a:pPr>
                <a:endParaRPr lang="en-US" altLang="ko-KR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lnSpc>
                    <a:spcPct val="130000"/>
                  </a:lnSpc>
                  <a:defRPr/>
                </a:pPr>
                <a:endParaRPr lang="en-US" altLang="ko-KR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atinLnBrk="0">
                  <a:lnSpc>
                    <a:spcPct val="13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  <a:ea typeface="苹方 细体" panose="020B0200000000000000" pitchFamily="34" charset="-122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구두점이나 특수문자를 전부 제거하는 작업만으로는 불가능하다</a:t>
                </a:r>
                <a:r>
                  <a:rPr lang="en-US" altLang="ko-KR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  <a:endParaRPr lang="en-US" altLang="zh-CN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7" name="슬라이드 17 형태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2741346"/>
                <a:ext cx="10481734" cy="2613023"/>
              </a:xfrm>
              <a:prstGeom prst="rect">
                <a:avLst/>
              </a:prstGeom>
              <a:blipFill>
                <a:blip r:embed="rId3"/>
                <a:stretch>
                  <a:fillRect l="-524" b="-2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토큰화가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어려운 예시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354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(Tokenization)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5"/>
          <p:cNvSpPr/>
          <p:nvPr/>
        </p:nvSpPr>
        <p:spPr>
          <a:xfrm>
            <a:off x="948266" y="2741346"/>
            <a:ext cx="1048173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Model-based reinforcement learning don’t need a value function for the policy.</a:t>
            </a: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표준 </a:t>
            </a:r>
            <a:r>
              <a:rPr lang="ko-KR" altLang="en-US" sz="24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lang="en-US" altLang="ko-KR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Treebank Tokenization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0" y="3809672"/>
            <a:ext cx="9830462" cy="14770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0" y="5542499"/>
            <a:ext cx="8431336" cy="76370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31173" y="5454869"/>
            <a:ext cx="1524000" cy="5044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8690" y="5454869"/>
            <a:ext cx="1608081" cy="504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57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(Tokenization)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5"/>
          <p:cNvSpPr/>
          <p:nvPr/>
        </p:nvSpPr>
        <p:spPr>
          <a:xfrm>
            <a:off x="948266" y="2741346"/>
            <a:ext cx="1048173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 professor is looking for a student who is fluent on the Python programming. Yet, he also wants a person also capable of dealing with </a:t>
            </a:r>
            <a:r>
              <a:rPr lang="en-US" altLang="ko-KR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Pytorch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단위로 의미를 나누기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070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0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(Tokenization)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5"/>
          <p:cNvSpPr/>
          <p:nvPr/>
        </p:nvSpPr>
        <p:spPr>
          <a:xfrm>
            <a:off x="948266" y="2741346"/>
            <a:ext cx="1048173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 컴퓨터의 로컬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IP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주소를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192.168.0.5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설정해 두었어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혹시나 서버에서 접속이 필요하다면 기억해 두어야 해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그 일이 끝나면 저녁 먹으러 가자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한국어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토큰화의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어려움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82" y="4047857"/>
            <a:ext cx="8975014" cy="25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3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 과정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01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(Cleaning)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사용 목적에 맞추어 노이즈를 제거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3365072" y="3241573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Language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634363" y="3241573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language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5"/>
          <p:cNvSpPr/>
          <p:nvPr/>
        </p:nvSpPr>
        <p:spPr>
          <a:xfrm>
            <a:off x="948266" y="2741346"/>
            <a:ext cx="1048173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1]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대문자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소문자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3365072" y="4134952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슬라이드 17 형태 7"/>
          <p:cNvSpPr txBox="1"/>
          <p:nvPr/>
        </p:nvSpPr>
        <p:spPr>
          <a:xfrm>
            <a:off x="6634363" y="4134952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4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5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5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8" grpId="0"/>
      <p:bldP spid="10" grpId="0"/>
      <p:bldP spid="11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(Cleaning)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사용 목적에 맞추어 노이즈를 제거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3365072" y="3241573"/>
            <a:ext cx="22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Plants and animals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634363" y="3241573"/>
            <a:ext cx="22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Floras and faunas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5"/>
          <p:cNvSpPr/>
          <p:nvPr/>
        </p:nvSpPr>
        <p:spPr>
          <a:xfrm>
            <a:off x="948266" y="2741346"/>
            <a:ext cx="1048173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2]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출현 횟수가 적은 단어의 제거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3365072" y="4397711"/>
            <a:ext cx="2278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Hero</a:t>
            </a:r>
            <a:endParaRPr lang="en-US" altLang="zh-CN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Character</a:t>
            </a:r>
          </a:p>
        </p:txBody>
      </p:sp>
      <p:sp>
        <p:nvSpPr>
          <p:cNvPr id="17" name="슬라이드 17 형태 7"/>
          <p:cNvSpPr txBox="1"/>
          <p:nvPr/>
        </p:nvSpPr>
        <p:spPr>
          <a:xfrm>
            <a:off x="6634363" y="4582376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Protagonist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301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5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50"/>
                            </p:stCondLst>
                            <p:childTnLst>
                              <p:par>
                                <p:cTn id="4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8" grpId="0"/>
      <p:bldP spid="10" grpId="0"/>
      <p:bldP spid="11" grpId="0"/>
      <p:bldP spid="1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(Cleaning)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 사용 목적에 맞추어 노이즈를 제거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3365072" y="3241573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634363" y="3241573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a(n)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5"/>
          <p:cNvSpPr/>
          <p:nvPr/>
        </p:nvSpPr>
        <p:spPr>
          <a:xfrm>
            <a:off x="948266" y="2741346"/>
            <a:ext cx="10481734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2]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길이가 짧은 단어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지시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명사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관사의 제거</a:t>
            </a:r>
            <a:endParaRPr lang="en-US" altLang="ko-KR" dirty="0" smtClean="0">
              <a:solidFill>
                <a:prstClr val="black">
                  <a:lumMod val="85000"/>
                  <a:lumOff val="15000"/>
                </a:prst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52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8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554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(Stemming)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(Stem):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의미를 담은 핵심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948266" y="2854157"/>
            <a:ext cx="6250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접사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(Affix):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단어에 추가 용법을 부여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1556682" y="3672498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lecture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슬라이드 17 형태 7"/>
          <p:cNvSpPr txBox="1"/>
          <p:nvPr/>
        </p:nvSpPr>
        <p:spPr>
          <a:xfrm>
            <a:off x="4920033" y="3672498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play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슬라이드 17 형태 7"/>
          <p:cNvSpPr txBox="1"/>
          <p:nvPr/>
        </p:nvSpPr>
        <p:spPr>
          <a:xfrm>
            <a:off x="8283384" y="3672498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kind</a:t>
            </a:r>
            <a:r>
              <a:rPr lang="en-US" altLang="zh-CN" sz="2400" dirty="0" err="1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nes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슬라이드 17 형태 7"/>
          <p:cNvSpPr txBox="1"/>
          <p:nvPr/>
        </p:nvSpPr>
        <p:spPr>
          <a:xfrm>
            <a:off x="3316634" y="4490839"/>
            <a:ext cx="548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	my	me	mine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슬라이드 17 형태 7"/>
          <p:cNvSpPr txBox="1"/>
          <p:nvPr/>
        </p:nvSpPr>
        <p:spPr>
          <a:xfrm>
            <a:off x="3316634" y="5309180"/>
            <a:ext cx="5485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	are	was	were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253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5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 </a:t>
            </a: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(Stemming)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796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Porter Algorithm: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대표적인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Stemming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4931355" y="3084990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formal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ize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4931355" y="3977784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toler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ance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슬라이드 17 형태 7"/>
          <p:cNvSpPr txBox="1"/>
          <p:nvPr/>
        </p:nvSpPr>
        <p:spPr>
          <a:xfrm>
            <a:off x="4931355" y="4870578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electric</a:t>
            </a:r>
            <a:r>
              <a:rPr lang="en-US" altLang="zh-CN" sz="2400" noProof="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al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슬라이드 17 형태 7"/>
          <p:cNvSpPr txBox="1"/>
          <p:nvPr/>
        </p:nvSpPr>
        <p:spPr>
          <a:xfrm>
            <a:off x="4931355" y="5763372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organ</a:t>
            </a:r>
            <a:r>
              <a:rPr lang="en-US" altLang="zh-CN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ization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53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1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One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자연어 처리 소개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9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809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표제어 </a:t>
            </a: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(Lemmatization)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796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Porter Algorithm: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대표적인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Stemming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방법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4931355" y="3084990"/>
            <a:ext cx="227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is, are -&gt; be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슬라이드 17 형태 7"/>
          <p:cNvSpPr txBox="1"/>
          <p:nvPr/>
        </p:nvSpPr>
        <p:spPr>
          <a:xfrm>
            <a:off x="4183953" y="3977784"/>
            <a:ext cx="377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having -&gt; have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660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1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 추출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vs </a:t>
            </a: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표제어 추출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5" y="2192196"/>
            <a:ext cx="9446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표제어 추출은 단어의 품사 정보를 포함하고 있음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어간 추출은 품사 정보를 갖고 있지 않음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332089" y="3599411"/>
            <a:ext cx="377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having -&gt; </a:t>
            </a:r>
            <a:r>
              <a:rPr lang="en-US" altLang="zh-CN" sz="24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hav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6566367" y="3599411"/>
            <a:ext cx="377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having -&gt; have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1332089" y="4482280"/>
            <a:ext cx="377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 -&gt; is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6566366" y="4482280"/>
            <a:ext cx="377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 -&gt; be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01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7" grpId="0"/>
      <p:bldP spid="8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불용어</a:t>
            </a: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36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Stopword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5" y="2192196"/>
            <a:ext cx="944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문장에서 대세로 작용하지 않는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중요도가 낮은 단어 제거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40" y="2822684"/>
            <a:ext cx="5085751" cy="153910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66364" y="3158209"/>
            <a:ext cx="1458492" cy="434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40" y="5030842"/>
            <a:ext cx="4225683" cy="4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53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678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불용어</a:t>
            </a: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36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Stopword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제거 방법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슬라이드 17 형태 7"/>
              <p:cNvSpPr txBox="1"/>
              <p:nvPr/>
            </p:nvSpPr>
            <p:spPr>
              <a:xfrm>
                <a:off x="948265" y="2192196"/>
                <a:ext cx="944646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1: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불용어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</a:t>
                </a:r>
                <a:r>
                  <a:rPr lang="en-US" altLang="ko-KR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stopword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)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목록을 받아온다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정제할 문장을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토큰화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(tokenize)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3: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토큰화된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각 단어마다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4:	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단어가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불용어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목록에 없는 경우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정제 결과에 추가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5: 	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단어가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불용어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목록에 있는 경우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Pass</a:t>
                </a:r>
              </a:p>
            </p:txBody>
          </p:sp>
        </mc:Choice>
        <mc:Fallback xmlns="">
          <p:sp>
            <p:nvSpPr>
              <p:cNvPr id="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5" y="2192196"/>
                <a:ext cx="9446465" cy="1938992"/>
              </a:xfrm>
              <a:prstGeom prst="rect">
                <a:avLst/>
              </a:prstGeom>
              <a:blipFill>
                <a:blip r:embed="rId3"/>
                <a:stretch>
                  <a:fillRect l="-1033" t="-2516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17 형태 5"/>
          <p:cNvSpPr/>
          <p:nvPr/>
        </p:nvSpPr>
        <p:spPr>
          <a:xfrm>
            <a:off x="948266" y="4355946"/>
            <a:ext cx="10481734" cy="425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We should all study hard for the exam.</a:t>
            </a:r>
          </a:p>
        </p:txBody>
      </p:sp>
    </p:spTree>
    <p:extLst>
      <p:ext uri="{BB962C8B-B14F-4D97-AF65-F5344CB8AC3E}">
        <p14:creationId xmlns:p14="http://schemas.microsoft.com/office/powerpoint/2010/main" val="2693809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79" y="880533"/>
            <a:ext cx="7355929" cy="52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60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 과정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0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정수 </a:t>
            </a:r>
            <a:r>
              <a:rPr lang="ko-KR" altLang="en-US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(Integer-Encoding)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948265" y="2192196"/>
            <a:ext cx="10434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Hello professor,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am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currently listening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your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Python course.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have some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question regarding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this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mid-term Python exam.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think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 score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currently incorrect.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Would you please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double-check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 score?</a:t>
            </a:r>
          </a:p>
        </p:txBody>
      </p:sp>
      <p:sp>
        <p:nvSpPr>
          <p:cNvPr id="5" name="슬라이드 17 형태 7"/>
          <p:cNvSpPr txBox="1"/>
          <p:nvPr/>
        </p:nvSpPr>
        <p:spPr>
          <a:xfrm>
            <a:off x="948265" y="4642356"/>
            <a:ext cx="3581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 2, 3, 4, 5, 6]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[7, 8, 9, 5, 10]</a:t>
            </a:r>
          </a:p>
        </p:txBody>
      </p:sp>
      <p:sp>
        <p:nvSpPr>
          <p:cNvPr id="6" name="슬라이드 17 형태 7"/>
          <p:cNvSpPr txBox="1"/>
          <p:nvPr/>
        </p:nvSpPr>
        <p:spPr>
          <a:xfrm>
            <a:off x="5961699" y="4642356"/>
            <a:ext cx="3581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[11, 10, 12, 3, 13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[14, 10, 12]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997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정수 </a:t>
            </a:r>
            <a:r>
              <a:rPr lang="ko-KR" altLang="en-US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(Integer-Encoding)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948265" y="2192196"/>
            <a:ext cx="1043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Hello professor,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am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currently listening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your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Python course.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have some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question regarding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this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mid-term Python exam.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think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 score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currently incorrect.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Would you please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double-check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my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 score?</a:t>
            </a:r>
          </a:p>
        </p:txBody>
      </p:sp>
      <p:sp>
        <p:nvSpPr>
          <p:cNvPr id="5" name="슬라이드 17 형태 7"/>
          <p:cNvSpPr txBox="1"/>
          <p:nvPr/>
        </p:nvSpPr>
        <p:spPr>
          <a:xfrm>
            <a:off x="948265" y="3919511"/>
            <a:ext cx="243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Hello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Professor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00B05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Currently : 2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Listening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00B05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Python : 2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Course : 1</a:t>
            </a:r>
          </a:p>
        </p:txBody>
      </p:sp>
      <p:sp>
        <p:nvSpPr>
          <p:cNvPr id="7" name="슬라이드 17 형태 7"/>
          <p:cNvSpPr txBox="1"/>
          <p:nvPr/>
        </p:nvSpPr>
        <p:spPr>
          <a:xfrm>
            <a:off x="4682358" y="3919511"/>
            <a:ext cx="243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Question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Regarding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Mid-term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Exam : 3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Think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srgbClr val="00B05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Score : 2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8416451" y="3919511"/>
            <a:ext cx="2850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Incorrect : 1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Double-check : 1</a:t>
            </a:r>
          </a:p>
        </p:txBody>
      </p:sp>
    </p:spTree>
    <p:extLst>
      <p:ext uri="{BB962C8B-B14F-4D97-AF65-F5344CB8AC3E}">
        <p14:creationId xmlns:p14="http://schemas.microsoft.com/office/powerpoint/2010/main" val="597037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  <p:bldP spid="5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915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정수 </a:t>
            </a:r>
            <a:r>
              <a:rPr lang="ko-KR" altLang="en-US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(Integer-Encoding) 1: Dictionary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슬라이드 17 형태 7"/>
              <p:cNvSpPr txBox="1"/>
              <p:nvPr/>
            </p:nvSpPr>
            <p:spPr>
              <a:xfrm>
                <a:off x="948265" y="2192196"/>
                <a:ext cx="1043443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1: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문장의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토큰화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–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불용어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및 대문자 제거 과정을 거친다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2: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빈 단어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dictionary vocab={}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를 만든다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3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토큰화된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각 단어에 대해서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4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	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단어가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vocab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 속해 있지 않는 경우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vocab[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] = 0</a:t>
                </a:r>
              </a:p>
              <a:p>
                <a:pPr lvl="0" latinLnBrk="0"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5:	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단어가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vocab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 속한 경우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vocab[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] += 1</a:t>
                </a:r>
              </a:p>
            </p:txBody>
          </p:sp>
        </mc:Choice>
        <mc:Fallback xmlns="">
          <p:sp>
            <p:nvSpPr>
              <p:cNvPr id="11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5" y="2192196"/>
                <a:ext cx="10434438" cy="1938992"/>
              </a:xfrm>
              <a:prstGeom prst="rect">
                <a:avLst/>
              </a:prstGeom>
              <a:blipFill>
                <a:blip r:embed="rId3"/>
                <a:stretch>
                  <a:fillRect l="-935" t="-2516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54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 과정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21 형태 1"/>
          <p:cNvSpPr/>
          <p:nvPr/>
        </p:nvSpPr>
        <p:spPr>
          <a:xfrm>
            <a:off x="0" y="1707443"/>
            <a:ext cx="12192000" cy="1128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7" name="슬라이드 21 형태 6"/>
          <p:cNvSpPr/>
          <p:nvPr/>
        </p:nvSpPr>
        <p:spPr>
          <a:xfrm>
            <a:off x="925688" y="2864121"/>
            <a:ext cx="214489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음성 인식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Speech Recognition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18" name="슬라이드 21 형태 7"/>
          <p:cNvSpPr/>
          <p:nvPr/>
        </p:nvSpPr>
        <p:spPr>
          <a:xfrm>
            <a:off x="3657599" y="2864121"/>
            <a:ext cx="2144891" cy="1006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번역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Translation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19" name="슬라이드 21 형태 8"/>
          <p:cNvSpPr/>
          <p:nvPr/>
        </p:nvSpPr>
        <p:spPr>
          <a:xfrm>
            <a:off x="6389510" y="2864121"/>
            <a:ext cx="2144891" cy="1006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요약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Text Summary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20" name="슬라이드 21 형태 9"/>
          <p:cNvSpPr/>
          <p:nvPr/>
        </p:nvSpPr>
        <p:spPr>
          <a:xfrm>
            <a:off x="9121421" y="2864121"/>
            <a:ext cx="214489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분류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Text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Classification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21" name="슬라이드 21 형태 10"/>
          <p:cNvSpPr txBox="1"/>
          <p:nvPr/>
        </p:nvSpPr>
        <p:spPr>
          <a:xfrm>
            <a:off x="4905611" y="4818211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자연어 처리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22" name="슬라이드 21 형태 11"/>
          <p:cNvSpPr/>
          <p:nvPr/>
        </p:nvSpPr>
        <p:spPr>
          <a:xfrm>
            <a:off x="2681112" y="5529411"/>
            <a:ext cx="6829777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자연어 </a:t>
            </a:r>
            <a:r>
              <a:rPr lang="en-US" altLang="ko-KR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(natural language): </a:t>
            </a: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일상 생활에서 사용하는 보편적인 언어</a:t>
            </a:r>
            <a:endParaRPr lang="en-US" altLang="ko-KR" sz="1400" dirty="0" smtClean="0">
              <a:solidFill>
                <a:prstClr val="black">
                  <a:lumMod val="85000"/>
                  <a:lumOff val="15000"/>
                </a:prstClr>
              </a:solidFill>
              <a:latin typeface="苹方 常规" panose="020B0300000000000000" pitchFamily="34" charset="-122"/>
              <a:ea typeface="苹方 常规" panose="020B0300000000000000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자연어 처리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(natural language processing, NLP):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常规" panose="020B0300000000000000" pitchFamily="34" charset="-122"/>
                <a:ea typeface="苹方 常规" panose="020B0300000000000000" pitchFamily="34" charset="-122"/>
                <a:cs typeface="+mn-cs"/>
              </a:rPr>
              <a:t> </a:t>
            </a:r>
            <a:r>
              <a:rPr lang="ko-KR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컴퓨터가 자연어를 처리하는 일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常规" panose="020B0300000000000000" pitchFamily="34" charset="-122"/>
              <a:ea typeface="苹方 常规" panose="020B0300000000000000" pitchFamily="34" charset="-122"/>
              <a:cs typeface="+mn-cs"/>
            </a:endParaRPr>
          </a:p>
        </p:txBody>
      </p:sp>
      <p:sp>
        <p:nvSpPr>
          <p:cNvPr id="23" name="슬라이드 21 형태 12"/>
          <p:cNvSpPr/>
          <p:nvPr/>
        </p:nvSpPr>
        <p:spPr>
          <a:xfrm>
            <a:off x="3936000" y="4578897"/>
            <a:ext cx="4320000" cy="1128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2623" y="996243"/>
            <a:ext cx="2109600" cy="15372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75957" y="996243"/>
            <a:ext cx="2109600" cy="15372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389510" y="994333"/>
            <a:ext cx="2109600" cy="15372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138355" y="994333"/>
            <a:ext cx="2109600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4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923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정수 </a:t>
            </a:r>
            <a:r>
              <a:rPr lang="ko-KR" altLang="en-US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(Integer-Encoding) 2: 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빈도순 정렬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5" y="2960812"/>
            <a:ext cx="7686793" cy="1260421"/>
          </a:xfrm>
          <a:prstGeom prst="rect">
            <a:avLst/>
          </a:prstGeom>
        </p:spPr>
      </p:pic>
      <p:sp>
        <p:nvSpPr>
          <p:cNvPr id="6" name="슬라이드 17 형태 7"/>
          <p:cNvSpPr txBox="1"/>
          <p:nvPr/>
        </p:nvSpPr>
        <p:spPr>
          <a:xfrm>
            <a:off x="948265" y="2192196"/>
            <a:ext cx="1043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Python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enumerate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연산의 역할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555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923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정수 </a:t>
            </a:r>
            <a:r>
              <a:rPr lang="ko-KR" altLang="en-US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(Integer-Encoding) 2: </a:t>
            </a: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빈도순 정렬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0" y="2244162"/>
            <a:ext cx="11467724" cy="9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9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언어 전처리 과정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01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 (Zero-padding)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1998117" y="2507507"/>
            <a:ext cx="3481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[1,3]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[2,4,8]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[8,6,1,9]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[4,7]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[8,4,8,1,3,7]</a:t>
            </a:r>
          </a:p>
        </p:txBody>
      </p:sp>
      <p:sp>
        <p:nvSpPr>
          <p:cNvPr id="7" name="슬라이드 17 형태 7"/>
          <p:cNvSpPr txBox="1"/>
          <p:nvPr/>
        </p:nvSpPr>
        <p:spPr>
          <a:xfrm>
            <a:off x="6443993" y="2507507"/>
            <a:ext cx="34816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[1,3,0,0,0,0]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[2,4,8,0,0,0]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[8,6,1,9,0,0]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[4,7,0,0,0,0]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[8,4,8,1,3,7]</a:t>
            </a:r>
          </a:p>
        </p:txBody>
      </p:sp>
    </p:spTree>
    <p:extLst>
      <p:ext uri="{BB962C8B-B14F-4D97-AF65-F5344CB8AC3E}">
        <p14:creationId xmlns:p14="http://schemas.microsoft.com/office/powerpoint/2010/main" val="103267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948267" y="2192196"/>
            <a:ext cx="10434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문장들에 정수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인코딩을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거친다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2: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각 문장에 대해서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3: 	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해당 문장이 가장 긴 문장의 길이보다 작을 경우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4: 		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길이를 맞출 때까지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을 뒤에 추가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094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 (Zero-padding)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127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403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One-hot Encoding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0" y="2507507"/>
            <a:ext cx="348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4445876" y="2507507"/>
            <a:ext cx="348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[1,0,0,0,0,0]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[0,1,0,0,0,0]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[0,0,1,0,0,0]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[0,0,0,1,0,0]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[0,0,0,0,1,0]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[0,0,0,0,0,1]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8292662" y="2507507"/>
            <a:ext cx="3481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Any Problem?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[1]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저장 공간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[2]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유사도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8791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Word2vec Encoding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6823549" y="2507507"/>
            <a:ext cx="348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Korean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Japanese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English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Math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Science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Social Studies</a:t>
            </a:r>
          </a:p>
        </p:txBody>
      </p:sp>
      <p:sp>
        <p:nvSpPr>
          <p:cNvPr id="12" name="슬라이드 17 형태 7"/>
          <p:cNvSpPr txBox="1"/>
          <p:nvPr/>
        </p:nvSpPr>
        <p:spPr>
          <a:xfrm>
            <a:off x="948267" y="2192196"/>
            <a:ext cx="4884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유사성을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인코딩에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반영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인코딩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벡터가 비슷하다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단어가 유사하다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104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9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TF-IDF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948267" y="2129134"/>
                <a:ext cx="983534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Term Frequency – Inverse Document Frequency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단어들의 중요한 정도를 가중치로 매기는 방법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ko-KR" sz="2400" dirty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𝑇𝐹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−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𝐼𝐷𝐹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𝑡𝑓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𝑑</m:t>
                          </m:r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×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𝑖𝑑𝑓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(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𝑑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,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𝑡</m:t>
                      </m:r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특정 문서 번호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특정 단어 번호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129134"/>
                <a:ext cx="9835347" cy="3416320"/>
              </a:xfrm>
              <a:prstGeom prst="rect">
                <a:avLst/>
              </a:prstGeom>
              <a:blipFill>
                <a:blip r:embed="rId3"/>
                <a:stretch>
                  <a:fillRect l="-992" b="-1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14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1677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TF-IDF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948267" y="2129134"/>
                <a:ext cx="9835347" cy="299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𝑡𝑓</m:t>
                    </m:r>
                    <m:d>
                      <m:dPr>
                        <m:ctrlPr>
                          <a:rPr lang="en-US" altLang="ko-KR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ko-KR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𝑑</m:t>
                        </m:r>
                        <m:r>
                          <a:rPr lang="en-US" altLang="ko-KR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,</m:t>
                        </m:r>
                        <m:r>
                          <a:rPr lang="en-US" altLang="ko-KR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특정 문서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에서 특정 단어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의 등장 횟수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𝑖𝑑𝑓</m:t>
                      </m:r>
                      <m:d>
                        <m:dPr>
                          <m:ctrlPr>
                            <a:rPr lang="en-US" altLang="ko-K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r>
                            <a:rPr lang="en-US" altLang="ko-K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𝑑</m:t>
                          </m:r>
                          <m:r>
                            <a:rPr lang="en-US" altLang="ko-K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r>
                            <a:rPr lang="en-US" altLang="ko-KR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ko-KR" sz="24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苹方 粗体" panose="020B0600000000000000" pitchFamily="34" charset="-122"/>
                                    </a:rPr>
                                    <m:t>𝑑𝑓</m:t>
                                  </m:r>
                                  <m:d>
                                    <m:dPr>
                                      <m:ctrlPr>
                                        <a:rPr lang="en-US" altLang="ko-KR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dirty="0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苹方 粗体" panose="020B0600000000000000" pitchFamily="34" charset="-122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ko-KR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df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(t):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특정 단어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t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등장한 문서의 수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lvl="0" latinLnBrk="0">
                  <a:lnSpc>
                    <a:spcPct val="150000"/>
                  </a:lnSpc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N: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총 문서의 수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129134"/>
                <a:ext cx="9835347" cy="2999091"/>
              </a:xfrm>
              <a:prstGeom prst="rect">
                <a:avLst/>
              </a:prstGeom>
              <a:blipFill>
                <a:blip r:embed="rId3"/>
                <a:stretch>
                  <a:fillRect l="-992" b="-2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60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929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43" y="786305"/>
            <a:ext cx="8128274" cy="55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97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493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Three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300" noProof="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언어 모델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0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통계 기반 언어 모델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507507"/>
            <a:ext cx="456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나는 밥을 먹힌다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6213950" y="2507507"/>
            <a:ext cx="456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나는 밥을 먹는다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5612525" y="4141635"/>
            <a:ext cx="456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젖지 않는다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닫지 않는다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1671145" y="3507800"/>
            <a:ext cx="764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비가 오는 날에는 우산을 써야 옷이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_________.</a:t>
            </a:r>
          </a:p>
        </p:txBody>
      </p:sp>
    </p:spTree>
    <p:extLst>
      <p:ext uri="{BB962C8B-B14F-4D97-AF65-F5344CB8AC3E}">
        <p14:creationId xmlns:p14="http://schemas.microsoft.com/office/powerpoint/2010/main" val="1896985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9" grpId="0"/>
      <p:bldP spid="10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통계 기반 언어 모델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948267" y="2286789"/>
                <a:ext cx="983534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개별 단어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𝑤</m:t>
                    </m:r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단어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sequence 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𝑊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={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3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,…, </m:t>
                    </m:r>
                    <m:sSub>
                      <m:sSub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}</m:t>
                    </m:r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n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개의 단어로 이루어진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sequence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가 등장할 확률은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𝑊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𝑝</m:t>
                      </m:r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)</m:t>
                      </m:r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286789"/>
                <a:ext cx="9835347" cy="2308324"/>
              </a:xfrm>
              <a:prstGeom prst="rect">
                <a:avLst/>
              </a:prstGeom>
              <a:blipFill>
                <a:blip r:embed="rId3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24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통계 기반 언어 모델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948267" y="2286789"/>
                <a:ext cx="98353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이미 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n-1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개의 단어가 주어진 경우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,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다음에 등장할 단어는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𝑝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Markov Chain</a:t>
                </a: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286789"/>
                <a:ext cx="9835347" cy="1754326"/>
              </a:xfrm>
              <a:prstGeom prst="rect">
                <a:avLst/>
              </a:prstGeom>
              <a:blipFill>
                <a:blip r:embed="rId3"/>
                <a:stretch>
                  <a:fillRect l="-99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444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통계 기반 언어 모델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286789"/>
            <a:ext cx="9835347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9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시에 퀴즈를 봤어야 했는데 늦잠을 자는 바람에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</a:t>
            </a:r>
          </a:p>
        </p:txBody>
      </p:sp>
    </p:spTree>
    <p:extLst>
      <p:ext uri="{BB962C8B-B14F-4D97-AF65-F5344CB8AC3E}">
        <p14:creationId xmlns:p14="http://schemas.microsoft.com/office/powerpoint/2010/main" val="2272148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196" y="516321"/>
            <a:ext cx="98488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28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Markov Chain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129134"/>
            <a:ext cx="9835347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love reading fantasy novel.</a:t>
            </a:r>
          </a:p>
        </p:txBody>
      </p:sp>
    </p:spTree>
    <p:extLst>
      <p:ext uri="{BB962C8B-B14F-4D97-AF65-F5344CB8AC3E}">
        <p14:creationId xmlns:p14="http://schemas.microsoft.com/office/powerpoint/2010/main" val="3585509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Count-based Approximation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129134"/>
            <a:ext cx="9835347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love reading fantasy novel.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슬라이드 17 형태 7"/>
              <p:cNvSpPr txBox="1"/>
              <p:nvPr/>
            </p:nvSpPr>
            <p:spPr>
              <a:xfrm>
                <a:off x="948266" y="3068832"/>
                <a:ext cx="98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𝑓𝑎𝑛𝑡𝑎𝑠𝑦</m:t>
                        </m:r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 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𝐼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𝑙𝑜𝑣𝑒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𝑟𝑒𝑎𝑑𝑖𝑛𝑔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)=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3068832"/>
                <a:ext cx="9835347" cy="646331"/>
              </a:xfrm>
              <a:prstGeom prst="rect">
                <a:avLst/>
              </a:prstGeom>
              <a:blipFill>
                <a:blip r:embed="rId3"/>
                <a:stretch>
                  <a:fillRect l="-186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슬라이드 17 형태 7"/>
              <p:cNvSpPr txBox="1"/>
              <p:nvPr/>
            </p:nvSpPr>
            <p:spPr>
              <a:xfrm>
                <a:off x="948266" y="5412639"/>
                <a:ext cx="98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Sparsity Problem</a:t>
                </a:r>
              </a:p>
            </p:txBody>
          </p:sp>
        </mc:Choice>
        <mc:Fallback xmlns="">
          <p:sp>
            <p:nvSpPr>
              <p:cNvPr id="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5412639"/>
                <a:ext cx="9835347" cy="646331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036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N-gram Language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129134"/>
            <a:ext cx="9835347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Deep learning has become a core technique for data scientists.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슬라이드 17 형태 7"/>
              <p:cNvSpPr txBox="1"/>
              <p:nvPr/>
            </p:nvSpPr>
            <p:spPr>
              <a:xfrm>
                <a:off x="948266" y="3068832"/>
                <a:ext cx="98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𝑐𝑜𝑟𝑒</m:t>
                        </m:r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 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𝐷𝑒𝑒𝑝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𝑙𝑒𝑎𝑟𝑛𝑖𝑛𝑔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h𝑎𝑠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𝑏𝑒𝑐𝑜𝑚𝑒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𝑎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)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3068832"/>
                <a:ext cx="9835347" cy="646331"/>
              </a:xfrm>
              <a:prstGeom prst="rect">
                <a:avLst/>
              </a:prstGeom>
              <a:blipFill>
                <a:blip r:embed="rId3"/>
                <a:stretch>
                  <a:fillRect l="-186" b="-3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슬라이드 17 형태 7"/>
              <p:cNvSpPr txBox="1"/>
              <p:nvPr/>
            </p:nvSpPr>
            <p:spPr>
              <a:xfrm>
                <a:off x="948266" y="5391619"/>
                <a:ext cx="9835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Sparsity Problem, </a:t>
                </a:r>
                <a:r>
                  <a:rPr lang="en-US" altLang="ko-KR" sz="2400" dirty="0" err="1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hyperparameter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“n”</a:t>
                </a:r>
              </a:p>
            </p:txBody>
          </p:sp>
        </mc:Choice>
        <mc:Fallback xmlns="">
          <p:sp>
            <p:nvSpPr>
              <p:cNvPr id="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6" y="5391619"/>
                <a:ext cx="9835347" cy="646331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2496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한국어 언어 모델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129134"/>
            <a:ext cx="9835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나는</a:t>
            </a: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강의를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 강의를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나는 강의를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강의를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 나는 강의를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 강의를 나는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강의를 나는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301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동에서 듣습니다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277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9 형태 2"/>
          <p:cNvSpPr txBox="1"/>
          <p:nvPr/>
        </p:nvSpPr>
        <p:spPr>
          <a:xfrm>
            <a:off x="269373" y="504201"/>
            <a:ext cx="2441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Chatbot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4" name="슬라이드 19 형태 3"/>
          <p:cNvSpPr txBox="1"/>
          <p:nvPr/>
        </p:nvSpPr>
        <p:spPr>
          <a:xfrm>
            <a:off x="269373" y="1212087"/>
            <a:ext cx="678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A Program</a:t>
            </a:r>
            <a:r>
              <a:rPr kumimoji="0" lang="en-US" altLang="zh-CN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 for Interaction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슬라이드 19 형태 4"/>
          <p:cNvSpPr/>
          <p:nvPr/>
        </p:nvSpPr>
        <p:spPr>
          <a:xfrm>
            <a:off x="6604000" y="2431750"/>
            <a:ext cx="51138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Sentiment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 Analysis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텍스트에 녹아 있는 감성 또는 의견을 파악</a:t>
            </a:r>
            <a:endParaRPr lang="en-US" altLang="zh-CN" sz="1600" baseline="0" dirty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Tokenization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단어의 최소한의 의미를 파악하는 쪼개기</a:t>
            </a:r>
            <a:endParaRPr lang="en-US" altLang="zh-CN" sz="1600" baseline="0" dirty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Named Entity Recognition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텍스트로부터 주제 파악하기</a:t>
            </a:r>
            <a:endParaRPr lang="en-US" altLang="zh-CN" sz="1600" baseline="0" dirty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Normalization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의도된 오타 파악하기</a:t>
            </a:r>
            <a:endParaRPr lang="en-US" altLang="ko-KR" sz="1600" baseline="0" dirty="0" smtClean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Dependency Parsing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aseline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문장 구성 성분의 분석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215"/>
            <a:ext cx="6047998" cy="370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012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Four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spc="300" noProof="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유사도 분석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벡터 유사도</a:t>
            </a:r>
            <a:r>
              <a:rPr lang="en-US" altLang="ko-KR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: Cosine Metric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89" y="2162174"/>
            <a:ext cx="9334914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05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4089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벡터의 내적과 </a:t>
            </a:r>
            <a:r>
              <a:rPr lang="en-US" altLang="ko-KR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norm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2477030" y="2286297"/>
            <a:ext cx="2466446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[1,1,0]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[1,0,-1]</a:t>
            </a:r>
          </a:p>
        </p:txBody>
      </p:sp>
      <p:sp>
        <p:nvSpPr>
          <p:cNvPr id="7" name="슬라이드 17 형태 7"/>
          <p:cNvSpPr txBox="1"/>
          <p:nvPr/>
        </p:nvSpPr>
        <p:spPr>
          <a:xfrm>
            <a:off x="2477030" y="4357984"/>
            <a:ext cx="2466446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[1,2,0,-3]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[3,0,-1,1]</a:t>
            </a:r>
          </a:p>
        </p:txBody>
      </p:sp>
    </p:spTree>
    <p:extLst>
      <p:ext uri="{BB962C8B-B14F-4D97-AF65-F5344CB8AC3E}">
        <p14:creationId xmlns:p14="http://schemas.microsoft.com/office/powerpoint/2010/main" val="292807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36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유사도 분석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Example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129134"/>
            <a:ext cx="9835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1: I love apple.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2: Apple is delicious which I love too.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3: I want a delicious food, but not an apple.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4: Deep learning is difficult.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400" dirty="0" smtClean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* Bag-of-Words (</a:t>
            </a:r>
            <a:r>
              <a:rPr lang="en-US" altLang="ko-KR" sz="2400" dirty="0" err="1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BoW</a:t>
            </a: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??</a:t>
            </a:r>
          </a:p>
        </p:txBody>
      </p:sp>
    </p:spTree>
    <p:extLst>
      <p:ext uri="{BB962C8B-B14F-4D97-AF65-F5344CB8AC3E}">
        <p14:creationId xmlns:p14="http://schemas.microsoft.com/office/powerpoint/2010/main" val="3499530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36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문장 유사도 분석</a:t>
            </a:r>
            <a:r>
              <a:rPr lang="en-US" altLang="ko-KR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Example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슬라이드 17 형태 7"/>
          <p:cNvSpPr txBox="1"/>
          <p:nvPr/>
        </p:nvSpPr>
        <p:spPr>
          <a:xfrm>
            <a:off x="948267" y="2129134"/>
            <a:ext cx="9835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1: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love apple.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2: Apple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delicious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which I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love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too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3: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want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delicious food,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but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not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an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apple.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4: Deep learning </a:t>
            </a:r>
            <a:r>
              <a:rPr lang="en-US" altLang="ko-KR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difficult.</a:t>
            </a:r>
          </a:p>
        </p:txBody>
      </p:sp>
    </p:spTree>
    <p:extLst>
      <p:ext uri="{BB962C8B-B14F-4D97-AF65-F5344CB8AC3E}">
        <p14:creationId xmlns:p14="http://schemas.microsoft.com/office/powerpoint/2010/main" val="3251865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708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벡터 유사도</a:t>
            </a:r>
            <a:r>
              <a:rPr lang="en-US" altLang="ko-KR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: Euclidean Metric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039006" y="4487917"/>
            <a:ext cx="2953407" cy="75674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039006" y="3563007"/>
            <a:ext cx="1387366" cy="1681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039006" y="5244661"/>
            <a:ext cx="4656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2039006" y="2921876"/>
            <a:ext cx="0" cy="232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59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Levenshtein</a:t>
            </a:r>
            <a:r>
              <a:rPr lang="en-US" altLang="zh-CN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Distance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948267" y="2129134"/>
            <a:ext cx="983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사이의 거리를 나타내는 대표적인 척도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	-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단어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</a:t>
            </a:r>
            <a:r>
              <a:rPr lang="ko-KR" altLang="en-US" sz="2400" dirty="0" smtClean="0">
                <a:solidFill>
                  <a:srgbClr val="FF000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수정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하기 위한 최소 횟수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3720741" y="3003964"/>
            <a:ext cx="3068942" cy="4013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단어의 삽입</a:t>
            </a:r>
            <a:r>
              <a:rPr lang="en-US" altLang="ko-KR" sz="20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삭제</a:t>
            </a:r>
            <a:r>
              <a:rPr lang="en-US" altLang="ko-KR" sz="20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변경</a:t>
            </a:r>
            <a:endParaRPr lang="en-US" altLang="ko-KR" sz="20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슬라이드 17 형태 7"/>
          <p:cNvSpPr txBox="1"/>
          <p:nvPr/>
        </p:nvSpPr>
        <p:spPr>
          <a:xfrm>
            <a:off x="4099113" y="4325797"/>
            <a:ext cx="4054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유사도나</a:t>
            </a:r>
            <a:r>
              <a:rPr lang="ko-KR" altLang="en-US" sz="28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분석</a:t>
            </a:r>
            <a:r>
              <a:rPr lang="ko-KR" altLang="en-US" sz="2800" dirty="0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</a:t>
            </a:r>
            <a:r>
              <a:rPr lang="ko-KR" altLang="en-US" sz="28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할까요</a:t>
            </a:r>
            <a:endParaRPr lang="en-US" altLang="ko-KR" sz="28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얼마</a:t>
            </a:r>
            <a:r>
              <a:rPr lang="ko-KR" altLang="en-US" sz="2800" dirty="0" err="1" smtClean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</a:t>
            </a:r>
            <a:r>
              <a:rPr lang="ko-KR" altLang="en-US" sz="28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나</a:t>
            </a:r>
            <a:r>
              <a:rPr lang="ko-KR" altLang="en-US" sz="28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분석이 될까요</a:t>
            </a:r>
            <a:endParaRPr lang="en-US" altLang="ko-KR" sz="28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788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10" grpId="0" animBg="1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81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Levenshtein</a:t>
            </a:r>
            <a:r>
              <a:rPr lang="en-US" altLang="zh-CN" sz="36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Distance: Tabular Method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슬라이드 17 형태 7"/>
              <p:cNvSpPr txBox="1"/>
              <p:nvPr/>
            </p:nvSpPr>
            <p:spPr>
              <a:xfrm>
                <a:off x="948268" y="2129134"/>
                <a:ext cx="4212312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데이타마닝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→</m:t>
                    </m:r>
                  </m:oMath>
                </a14:m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데이터마이닝</a:t>
                </a:r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8" y="2129134"/>
                <a:ext cx="4212312" cy="468590"/>
              </a:xfrm>
              <a:prstGeom prst="rect">
                <a:avLst/>
              </a:prstGeom>
              <a:blipFill>
                <a:blip r:embed="rId3"/>
                <a:stretch>
                  <a:fillRect l="-2315" t="-909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슬라이드 17 형태 7"/>
          <p:cNvSpPr txBox="1"/>
          <p:nvPr/>
        </p:nvSpPr>
        <p:spPr>
          <a:xfrm>
            <a:off x="948268" y="3057317"/>
            <a:ext cx="4601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*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규칙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동일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대각선 수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변경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대각선 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+ 1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삽입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상단 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+ 1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삭제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좌측 수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+ 1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이중 가장 낮은 수를 책정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7874585" y="2236986"/>
            <a:ext cx="2267897" cy="46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 이 타 마 닝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3" name="슬라이드 17 형태 7"/>
          <p:cNvSpPr txBox="1"/>
          <p:nvPr/>
        </p:nvSpPr>
        <p:spPr>
          <a:xfrm>
            <a:off x="7517233" y="2705576"/>
            <a:ext cx="250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0  1  2  3  4  5</a:t>
            </a:r>
          </a:p>
        </p:txBody>
      </p:sp>
      <p:sp>
        <p:nvSpPr>
          <p:cNvPr id="14" name="슬라이드 17 형태 7"/>
          <p:cNvSpPr txBox="1"/>
          <p:nvPr/>
        </p:nvSpPr>
        <p:spPr>
          <a:xfrm>
            <a:off x="6974200" y="3088847"/>
            <a:ext cx="543033" cy="2813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데 이 터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마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이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닝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5" name="슬라이드 17 형태 7"/>
          <p:cNvSpPr txBox="1"/>
          <p:nvPr/>
        </p:nvSpPr>
        <p:spPr>
          <a:xfrm>
            <a:off x="7467018" y="3088847"/>
            <a:ext cx="543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4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5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6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7938816" y="3088847"/>
            <a:ext cx="543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01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4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5</a:t>
            </a:r>
          </a:p>
        </p:txBody>
      </p:sp>
      <p:sp>
        <p:nvSpPr>
          <p:cNvPr id="11" name="슬라이드 17 형태 7"/>
          <p:cNvSpPr txBox="1"/>
          <p:nvPr/>
        </p:nvSpPr>
        <p:spPr>
          <a:xfrm>
            <a:off x="8370910" y="3088847"/>
            <a:ext cx="543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0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4</a:t>
            </a:r>
          </a:p>
        </p:txBody>
      </p:sp>
      <p:sp>
        <p:nvSpPr>
          <p:cNvPr id="16" name="슬라이드 17 형태 7"/>
          <p:cNvSpPr txBox="1"/>
          <p:nvPr/>
        </p:nvSpPr>
        <p:spPr>
          <a:xfrm>
            <a:off x="8775558" y="3088847"/>
            <a:ext cx="543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4</a:t>
            </a:r>
          </a:p>
        </p:txBody>
      </p:sp>
      <p:sp>
        <p:nvSpPr>
          <p:cNvPr id="17" name="슬라이드 17 형태 7"/>
          <p:cNvSpPr txBox="1"/>
          <p:nvPr/>
        </p:nvSpPr>
        <p:spPr>
          <a:xfrm>
            <a:off x="9215826" y="3088847"/>
            <a:ext cx="543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1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</a:p>
        </p:txBody>
      </p:sp>
      <p:sp>
        <p:nvSpPr>
          <p:cNvPr id="18" name="슬라이드 17 형태 7"/>
          <p:cNvSpPr txBox="1"/>
          <p:nvPr/>
        </p:nvSpPr>
        <p:spPr>
          <a:xfrm>
            <a:off x="9637410" y="3088847"/>
            <a:ext cx="5430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4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3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  <a:endParaRPr lang="en-US" altLang="ko-KR" sz="2400" dirty="0" smtClean="0">
              <a:solidFill>
                <a:prstClr val="black"/>
              </a:solidFill>
              <a:latin typeface="苹方 粗体" panose="020B0600000000000000" pitchFamily="34" charset="-122"/>
              <a:ea typeface="苹方 粗体" panose="020B06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898" y="2129134"/>
            <a:ext cx="3373901" cy="3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71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1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10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600"/>
                            </p:stCondLst>
                            <p:childTnLst>
                              <p:par>
                                <p:cTn id="7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1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9" grpId="0"/>
      <p:bldP spid="12" grpId="0"/>
      <p:bldP spid="13" grpId="0"/>
      <p:bldP spid="14" grpId="0"/>
      <p:bldP spid="15" grpId="0"/>
      <p:bldP spid="10" grpId="0"/>
      <p:bldP spid="11" grpId="0"/>
      <p:bldP spid="16" grpId="0"/>
      <p:bldP spid="17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37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Jaccard</a:t>
            </a: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Distance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슬라이드 17 형태 7"/>
              <p:cNvSpPr txBox="1"/>
              <p:nvPr/>
            </p:nvSpPr>
            <p:spPr>
              <a:xfrm>
                <a:off x="948267" y="2129134"/>
                <a:ext cx="8101139" cy="868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𝐴</m:t>
                          </m:r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  <m:t>𝐵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苹方 粗体" panose="020B0600000000000000" pitchFamily="34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∩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𝐴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∪</m:t>
                              </m:r>
                              <m:r>
                                <a:rPr lang="en-US" altLang="ko-KR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苹方 粗体" panose="020B0600000000000000" pitchFamily="34" charset="-122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苹方 粗体" panose="020B0600000000000000" pitchFamily="34" charset="-122"/>
                        </a:rPr>
                        <m:t>=</m:t>
                      </m:r>
                    </m:oMath>
                  </m:oMathPara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2129134"/>
                <a:ext cx="8101139" cy="868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슬라이드 17 형태 7"/>
              <p:cNvSpPr txBox="1"/>
              <p:nvPr/>
            </p:nvSpPr>
            <p:spPr>
              <a:xfrm>
                <a:off x="948268" y="3463948"/>
                <a:ext cx="7207760" cy="468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예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)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𝐴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0,1,2,3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,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𝐵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苹方 粗体" panose="020B0600000000000000" pitchFamily="34" charset="-122"/>
                          </a:rPr>
                          <m:t>2,3,4,5</m:t>
                        </m:r>
                      </m:e>
                    </m:d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, 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𝐶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苹方 粗体" panose="020B0600000000000000" pitchFamily="34" charset="-122"/>
                      </a:rPr>
                      <m:t>={6,7,8,9}</m:t>
                    </m:r>
                  </m:oMath>
                </a14:m>
                <a:endParaRPr lang="en-US" altLang="ko-KR" sz="2400" dirty="0" smtClean="0">
                  <a:solidFill>
                    <a:prstClr val="black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19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8" y="3463948"/>
                <a:ext cx="7207760" cy="468590"/>
              </a:xfrm>
              <a:prstGeom prst="rect">
                <a:avLst/>
              </a:prstGeom>
              <a:blipFill>
                <a:blip r:embed="rId4"/>
                <a:stretch>
                  <a:fillRect l="-1354" t="-9091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651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6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9" y="522232"/>
            <a:ext cx="8097071" cy="60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1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5" name="슬라이드 17 형태 2"/>
          <p:cNvSpPr txBox="1"/>
          <p:nvPr/>
        </p:nvSpPr>
        <p:spPr>
          <a:xfrm>
            <a:off x="1556682" y="1238914"/>
            <a:ext cx="587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NLP: Pre-processing Steps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699951" y="2428115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Sentence</a:t>
            </a:r>
          </a:p>
        </p:txBody>
      </p:sp>
      <p:sp>
        <p:nvSpPr>
          <p:cNvPr id="8" name="슬라이드 17 형태 7"/>
          <p:cNvSpPr txBox="1"/>
          <p:nvPr/>
        </p:nvSpPr>
        <p:spPr>
          <a:xfrm>
            <a:off x="1699951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Tokenization</a:t>
            </a:r>
          </a:p>
        </p:txBody>
      </p:sp>
      <p:cxnSp>
        <p:nvCxnSpPr>
          <p:cNvPr id="4" name="직선 화살표 연결선 3"/>
          <p:cNvCxnSpPr>
            <a:stCxn id="7" idx="2"/>
            <a:endCxn id="8" idx="0"/>
          </p:cNvCxnSpPr>
          <p:nvPr/>
        </p:nvCxnSpPr>
        <p:spPr>
          <a:xfrm>
            <a:off x="3385694" y="3074446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17 형태 7"/>
          <p:cNvSpPr txBox="1"/>
          <p:nvPr/>
        </p:nvSpPr>
        <p:spPr>
          <a:xfrm>
            <a:off x="1699951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Cleaning, Stemming</a:t>
            </a: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3385694" y="4277317"/>
            <a:ext cx="0" cy="593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17 형태 7"/>
          <p:cNvSpPr txBox="1"/>
          <p:nvPr/>
        </p:nvSpPr>
        <p:spPr>
          <a:xfrm>
            <a:off x="6757179" y="4871207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Encoding</a:t>
            </a:r>
          </a:p>
        </p:txBody>
      </p:sp>
      <p:cxnSp>
        <p:nvCxnSpPr>
          <p:cNvPr id="13" name="직선 화살표 연결선 12"/>
          <p:cNvCxnSpPr>
            <a:stCxn id="9" idx="3"/>
            <a:endCxn id="11" idx="1"/>
          </p:cNvCxnSpPr>
          <p:nvPr/>
        </p:nvCxnSpPr>
        <p:spPr>
          <a:xfrm>
            <a:off x="5071436" y="5194373"/>
            <a:ext cx="1685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17 형태 7"/>
          <p:cNvSpPr txBox="1"/>
          <p:nvPr/>
        </p:nvSpPr>
        <p:spPr>
          <a:xfrm>
            <a:off x="6757179" y="3668336"/>
            <a:ext cx="337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Sorting</a:t>
            </a:r>
          </a:p>
        </p:txBody>
      </p:sp>
      <p:cxnSp>
        <p:nvCxnSpPr>
          <p:cNvPr id="17" name="직선 화살표 연결선 16"/>
          <p:cNvCxnSpPr>
            <a:stCxn id="11" idx="0"/>
            <a:endCxn id="15" idx="2"/>
          </p:cNvCxnSpPr>
          <p:nvPr/>
        </p:nvCxnSpPr>
        <p:spPr>
          <a:xfrm flipV="1">
            <a:off x="8442922" y="4314667"/>
            <a:ext cx="0" cy="556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17 형태 7"/>
          <p:cNvSpPr txBox="1"/>
          <p:nvPr/>
        </p:nvSpPr>
        <p:spPr>
          <a:xfrm>
            <a:off x="6757179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Padding</a:t>
            </a:r>
          </a:p>
        </p:txBody>
      </p:sp>
      <p:sp>
        <p:nvSpPr>
          <p:cNvPr id="20" name="슬라이드 17 형태 7"/>
          <p:cNvSpPr txBox="1"/>
          <p:nvPr/>
        </p:nvSpPr>
        <p:spPr>
          <a:xfrm>
            <a:off x="8442921" y="2428114"/>
            <a:ext cx="16857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Similarity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8442922" y="3037095"/>
            <a:ext cx="0" cy="668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97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6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8" grpId="0" animBg="1"/>
      <p:bldP spid="9" grpId="0" animBg="1"/>
      <p:bldP spid="11" grpId="0" animBg="1"/>
      <p:bldP spid="15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4" y="756745"/>
            <a:ext cx="10645389" cy="553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6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9 형태 2"/>
          <p:cNvSpPr txBox="1"/>
          <p:nvPr/>
        </p:nvSpPr>
        <p:spPr>
          <a:xfrm>
            <a:off x="269373" y="504201"/>
            <a:ext cx="1558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SIRI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: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4" name="슬라이드 19 형태 3"/>
          <p:cNvSpPr txBox="1"/>
          <p:nvPr/>
        </p:nvSpPr>
        <p:spPr>
          <a:xfrm>
            <a:off x="269373" y="1212087"/>
            <a:ext cx="6955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An assistant</a:t>
            </a:r>
            <a:r>
              <a:rPr kumimoji="0" lang="en-US" altLang="zh-CN" sz="4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粗体" panose="020B0600000000000000" pitchFamily="34" charset="-122"/>
                <a:ea typeface="苹方 粗体" panose="020B0600000000000000" pitchFamily="34" charset="-122"/>
                <a:cs typeface="+mn-cs"/>
              </a:rPr>
              <a:t> for Questions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  <p:sp>
        <p:nvSpPr>
          <p:cNvPr id="5" name="슬라이드 19 형태 4"/>
          <p:cNvSpPr/>
          <p:nvPr/>
        </p:nvSpPr>
        <p:spPr>
          <a:xfrm>
            <a:off x="6604000" y="2431750"/>
            <a:ext cx="51138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Feature Analysis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음성 데이터로부터 특징을 추출</a:t>
            </a:r>
            <a:endParaRPr lang="en-US" altLang="zh-CN" sz="1600" baseline="0" dirty="0" smtClean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Language Model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언어별로 갖고 있는 특성을 반영</a:t>
            </a:r>
            <a:endParaRPr lang="en-US" altLang="zh-CN" sz="1600" baseline="0" dirty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Deep Learning</a:t>
            </a:r>
            <a:endParaRPr kumimoji="0" lang="en-US" altLang="zh-CN" sz="1600" b="1" i="0" u="none" strike="noStrike" kern="1200" cap="none" spc="0" normalizeH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이미 학습된 데이터로부터 음성 신호 처리</a:t>
            </a:r>
            <a:endParaRPr lang="en-US" altLang="zh-CN" sz="1600" baseline="0" dirty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HMM: Hidden Markov Model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앞으로 나올 단어 또는 주제의 예측</a:t>
            </a:r>
            <a:endParaRPr lang="en-US" altLang="ko-KR" sz="1600" baseline="0" dirty="0" smtClean="0">
              <a:solidFill>
                <a:prstClr val="black">
                  <a:lumMod val="85000"/>
                  <a:lumOff val="15000"/>
                </a:prst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Similarity Analysis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음성 신호가 어떤 기준에 부합하는가</a:t>
            </a:r>
            <a:r>
              <a:rPr lang="en-US" altLang="ko-KR" sz="1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?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72899"/>
            <a:ext cx="5254388" cy="40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70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1557</Words>
  <Application>Microsoft Office PowerPoint</Application>
  <PresentationFormat>와이드스크린</PresentationFormat>
  <Paragraphs>425</Paragraphs>
  <Slides>70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87" baseType="lpstr">
      <vt:lpstr>等线</vt:lpstr>
      <vt:lpstr>等线 Light</vt:lpstr>
      <vt:lpstr>KoPub돋움체 Medium</vt:lpstr>
      <vt:lpstr>나눔스퀘어 ExtraBold</vt:lpstr>
      <vt:lpstr>맑은 고딕</vt:lpstr>
      <vt:lpstr>思源黑体 CN Heavy</vt:lpstr>
      <vt:lpstr>思源黑体 CN Light</vt:lpstr>
      <vt:lpstr>苹方 常规</vt:lpstr>
      <vt:lpstr>苹方 细体</vt:lpstr>
      <vt:lpstr>苹方 粗体</vt:lpstr>
      <vt:lpstr>苹方 中等</vt:lpstr>
      <vt:lpstr>苹方 特粗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Owner</cp:lastModifiedBy>
  <cp:revision>243</cp:revision>
  <dcterms:created xsi:type="dcterms:W3CDTF">2019-08-20T09:53:04Z</dcterms:created>
  <dcterms:modified xsi:type="dcterms:W3CDTF">2021-07-18T02:36:54Z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