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57" r:id="rId4"/>
    <p:sldId id="258" r:id="rId5"/>
    <p:sldId id="362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59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39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24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1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68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08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16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21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62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9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5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947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98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02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9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27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86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88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73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02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3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39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39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69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202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4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892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049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040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087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715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6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476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17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527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8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6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7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0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2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9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3921377" y="2256882"/>
            <a:ext cx="4349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텍스트마이닝</a:t>
            </a:r>
            <a:endParaRPr kumimoji="0" lang="zh-CN" altLang="en-US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807311" y="5235849"/>
            <a:ext cx="257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Present by DW</a:t>
            </a:r>
            <a:r>
              <a:rPr kumimoji="0" lang="en-US" altLang="zh-CN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 Kim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050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62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CBOW: Network Structure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6176737" y="2261410"/>
            <a:ext cx="455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 hard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67979" y="2120939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67979" y="3140442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67979" y="4159945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67979" y="5179448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26642" y="3140442"/>
            <a:ext cx="346842" cy="18182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85305" y="3650193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12" name="직선 화살표 연결선 11"/>
          <p:cNvCxnSpPr>
            <a:stCxn id="21" idx="3"/>
            <a:endCxn id="22" idx="1"/>
          </p:cNvCxnSpPr>
          <p:nvPr/>
        </p:nvCxnSpPr>
        <p:spPr>
          <a:xfrm flipV="1">
            <a:off x="6773484" y="4049586"/>
            <a:ext cx="261182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" idx="3"/>
            <a:endCxn id="21" idx="1"/>
          </p:cNvCxnSpPr>
          <p:nvPr/>
        </p:nvCxnSpPr>
        <p:spPr>
          <a:xfrm>
            <a:off x="3814821" y="2520332"/>
            <a:ext cx="2611821" cy="1529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21" idx="1"/>
          </p:cNvCxnSpPr>
          <p:nvPr/>
        </p:nvCxnSpPr>
        <p:spPr>
          <a:xfrm>
            <a:off x="3814821" y="3539835"/>
            <a:ext cx="2611821" cy="5097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9" idx="3"/>
            <a:endCxn id="21" idx="1"/>
          </p:cNvCxnSpPr>
          <p:nvPr/>
        </p:nvCxnSpPr>
        <p:spPr>
          <a:xfrm flipV="1">
            <a:off x="3814821" y="4049587"/>
            <a:ext cx="2611821" cy="5097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0" idx="3"/>
            <a:endCxn id="21" idx="1"/>
          </p:cNvCxnSpPr>
          <p:nvPr/>
        </p:nvCxnSpPr>
        <p:spPr>
          <a:xfrm flipV="1">
            <a:off x="3814821" y="4049587"/>
            <a:ext cx="2611821" cy="15292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슬라이드 17 형태 7"/>
          <p:cNvSpPr txBox="1"/>
          <p:nvPr/>
        </p:nvSpPr>
        <p:spPr>
          <a:xfrm>
            <a:off x="631354" y="2197166"/>
            <a:ext cx="27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onehot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{</a:t>
            </a:r>
            <a:r>
              <a:rPr lang="en-US" altLang="zh-CN" sz="240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36" name="슬라이드 17 형태 7"/>
          <p:cNvSpPr txBox="1"/>
          <p:nvPr/>
        </p:nvSpPr>
        <p:spPr>
          <a:xfrm>
            <a:off x="631354" y="3216669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onehot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{</a:t>
            </a:r>
            <a:r>
              <a:rPr lang="en-US" altLang="zh-CN" sz="240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37" name="슬라이드 17 형태 7"/>
          <p:cNvSpPr txBox="1"/>
          <p:nvPr/>
        </p:nvSpPr>
        <p:spPr>
          <a:xfrm>
            <a:off x="631354" y="4236172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onehot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{</a:t>
            </a:r>
            <a:r>
              <a:rPr lang="en-US" altLang="zh-CN" sz="240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38" name="슬라이드 17 형태 7"/>
          <p:cNvSpPr txBox="1"/>
          <p:nvPr/>
        </p:nvSpPr>
        <p:spPr>
          <a:xfrm>
            <a:off x="631354" y="5255675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onehot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{</a:t>
            </a:r>
            <a:r>
              <a:rPr lang="en-US" altLang="zh-CN" sz="240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exam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39" name="슬라이드 17 형태 7"/>
          <p:cNvSpPr txBox="1"/>
          <p:nvPr/>
        </p:nvSpPr>
        <p:spPr>
          <a:xfrm>
            <a:off x="6378469" y="1361240"/>
            <a:ext cx="4559155" cy="41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*</a:t>
            </a:r>
            <a:r>
              <a:rPr lang="ko-KR" altLang="en-US" sz="16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토큰화</a:t>
            </a:r>
            <a:r>
              <a:rPr lang="en-US" altLang="ko-KR" sz="16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/</a:t>
            </a:r>
            <a:r>
              <a:rPr lang="ko-KR" altLang="en-US" sz="16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불용어</a:t>
            </a:r>
            <a:r>
              <a:rPr lang="ko-KR" altLang="en-US" sz="16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제거 생략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2262501" y="5886005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Input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1" name="슬라이드 17 형태 7"/>
          <p:cNvSpPr txBox="1"/>
          <p:nvPr/>
        </p:nvSpPr>
        <p:spPr>
          <a:xfrm>
            <a:off x="5221164" y="5886005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5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Projection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2" name="슬라이드 17 형태 7"/>
          <p:cNvSpPr txBox="1"/>
          <p:nvPr/>
        </p:nvSpPr>
        <p:spPr>
          <a:xfrm>
            <a:off x="8179827" y="5886005"/>
            <a:ext cx="27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Output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3" name="슬라이드 17 형태 7"/>
          <p:cNvSpPr txBox="1"/>
          <p:nvPr/>
        </p:nvSpPr>
        <p:spPr>
          <a:xfrm>
            <a:off x="9845859" y="3671541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onehot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{</a:t>
            </a:r>
            <a:r>
              <a:rPr lang="en-US" altLang="zh-CN" sz="240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857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98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CBOW: Weight Matrix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67979" y="2120939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67979" y="3140442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67979" y="4159945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67979" y="5179448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26642" y="3140442"/>
            <a:ext cx="346842" cy="18182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85305" y="3650193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12" name="직선 화살표 연결선 11"/>
          <p:cNvCxnSpPr>
            <a:stCxn id="21" idx="3"/>
            <a:endCxn id="22" idx="1"/>
          </p:cNvCxnSpPr>
          <p:nvPr/>
        </p:nvCxnSpPr>
        <p:spPr>
          <a:xfrm flipV="1">
            <a:off x="6773484" y="4049586"/>
            <a:ext cx="261182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" idx="3"/>
            <a:endCxn id="21" idx="1"/>
          </p:cNvCxnSpPr>
          <p:nvPr/>
        </p:nvCxnSpPr>
        <p:spPr>
          <a:xfrm>
            <a:off x="3814821" y="2520332"/>
            <a:ext cx="2611821" cy="1529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21" idx="1"/>
          </p:cNvCxnSpPr>
          <p:nvPr/>
        </p:nvCxnSpPr>
        <p:spPr>
          <a:xfrm>
            <a:off x="3814821" y="3539835"/>
            <a:ext cx="2611821" cy="5097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9" idx="3"/>
            <a:endCxn id="21" idx="1"/>
          </p:cNvCxnSpPr>
          <p:nvPr/>
        </p:nvCxnSpPr>
        <p:spPr>
          <a:xfrm flipV="1">
            <a:off x="3814821" y="4049587"/>
            <a:ext cx="2611821" cy="5097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0" idx="3"/>
            <a:endCxn id="21" idx="1"/>
          </p:cNvCxnSpPr>
          <p:nvPr/>
        </p:nvCxnSpPr>
        <p:spPr>
          <a:xfrm flipV="1">
            <a:off x="3814821" y="4049587"/>
            <a:ext cx="2611821" cy="15292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슬라이드 17 형태 7"/>
          <p:cNvSpPr txBox="1"/>
          <p:nvPr/>
        </p:nvSpPr>
        <p:spPr>
          <a:xfrm>
            <a:off x="2262501" y="5886005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Input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1" name="슬라이드 17 형태 7"/>
          <p:cNvSpPr txBox="1"/>
          <p:nvPr/>
        </p:nvSpPr>
        <p:spPr>
          <a:xfrm>
            <a:off x="5221164" y="5886005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5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Projection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2" name="슬라이드 17 형태 7"/>
          <p:cNvSpPr txBox="1"/>
          <p:nvPr/>
        </p:nvSpPr>
        <p:spPr>
          <a:xfrm>
            <a:off x="8179827" y="5886005"/>
            <a:ext cx="27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Output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슬라이드 17 형태 7"/>
              <p:cNvSpPr txBox="1"/>
              <p:nvPr/>
            </p:nvSpPr>
            <p:spPr>
              <a:xfrm>
                <a:off x="6773484" y="1309895"/>
                <a:ext cx="45591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400" noProof="0" dirty="0" smtClean="0">
                    <a:solidFill>
                      <a:prstClr val="black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*One-hot vector: 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𝑀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-dim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*Projection vector: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h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-dim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2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84" y="1309895"/>
                <a:ext cx="4559155" cy="1200329"/>
              </a:xfrm>
              <a:prstGeom prst="rect">
                <a:avLst/>
              </a:prstGeom>
              <a:blipFill>
                <a:blip r:embed="rId3"/>
                <a:stretch>
                  <a:fillRect l="-2005" b="-4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슬라이드 17 형태 7"/>
              <p:cNvSpPr txBox="1"/>
              <p:nvPr/>
            </p:nvSpPr>
            <p:spPr>
              <a:xfrm>
                <a:off x="2206524" y="2237169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2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524" y="2237169"/>
                <a:ext cx="11878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슬라이드 17 형태 7"/>
              <p:cNvSpPr txBox="1"/>
              <p:nvPr/>
            </p:nvSpPr>
            <p:spPr>
              <a:xfrm>
                <a:off x="2206524" y="3216669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2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524" y="3216669"/>
                <a:ext cx="118781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슬라이드 17 형태 7"/>
              <p:cNvSpPr txBox="1"/>
              <p:nvPr/>
            </p:nvSpPr>
            <p:spPr>
              <a:xfrm>
                <a:off x="2206524" y="4236172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0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524" y="4236172"/>
                <a:ext cx="118781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슬라이드 17 형태 7"/>
              <p:cNvSpPr txBox="1"/>
              <p:nvPr/>
            </p:nvSpPr>
            <p:spPr>
              <a:xfrm>
                <a:off x="2206524" y="5255675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2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524" y="5255675"/>
                <a:ext cx="118781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슬라이드 17 형태 7"/>
              <p:cNvSpPr txBox="1"/>
              <p:nvPr/>
            </p:nvSpPr>
            <p:spPr>
              <a:xfrm>
                <a:off x="6006157" y="4976861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h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3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57" y="4976861"/>
                <a:ext cx="118781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슬라이드 17 형태 7"/>
              <p:cNvSpPr txBox="1"/>
              <p:nvPr/>
            </p:nvSpPr>
            <p:spPr>
              <a:xfrm>
                <a:off x="9873964" y="3726420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4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964" y="3726420"/>
                <a:ext cx="118781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슬라이드 17 형태 7"/>
              <p:cNvSpPr txBox="1"/>
              <p:nvPr/>
            </p:nvSpPr>
            <p:spPr>
              <a:xfrm>
                <a:off x="4526825" y="2284638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h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𝑀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44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25" y="2284638"/>
                <a:ext cx="118781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슬라이드 17 형태 7"/>
              <p:cNvSpPr txBox="1"/>
              <p:nvPr/>
            </p:nvSpPr>
            <p:spPr>
              <a:xfrm>
                <a:off x="7485488" y="3364486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h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45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488" y="3364486"/>
                <a:ext cx="118781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13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30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800"/>
                            </p:stCondLst>
                            <p:childTnLst>
                              <p:par>
                                <p:cTn id="7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3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800"/>
                            </p:stCondLst>
                            <p:childTnLst>
                              <p:par>
                                <p:cTn id="8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  <p:bldP spid="41" grpId="0"/>
      <p:bldP spid="42" grpId="0"/>
      <p:bldP spid="26" grpId="0"/>
      <p:bldP spid="27" grpId="0"/>
      <p:bldP spid="29" grpId="0"/>
      <p:bldP spid="30" grpId="0"/>
      <p:bldP spid="32" grpId="0"/>
      <p:bldP spid="33" grpId="0"/>
      <p:bldP spid="34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슬라이드 17 형태 2"/>
              <p:cNvSpPr txBox="1"/>
              <p:nvPr/>
            </p:nvSpPr>
            <p:spPr>
              <a:xfrm>
                <a:off x="1556682" y="1238914"/>
                <a:ext cx="47399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200">
                    <a:latin typeface="苹方 粗体" panose="020B0600000000000000" pitchFamily="34" charset="-122"/>
                    <a:ea typeface="苹方 粗体" panose="020B0600000000000000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noProof="0" dirty="0" smtClean="0">
                    <a:solidFill>
                      <a:prstClr val="black"/>
                    </a:solidFill>
                    <a:latin typeface="苹方 特粗" panose="020B0800000000000000" pitchFamily="34" charset="-122"/>
                    <a:ea typeface="苹方 特粗" panose="020B0800000000000000" pitchFamily="34" charset="-122"/>
                  </a:rPr>
                  <a:t>CBOW: Input </a:t>
                </a:r>
                <a14:m>
                  <m:oMath xmlns:m="http://schemas.openxmlformats.org/officeDocument/2006/math">
                    <m:r>
                      <a:rPr lang="en-US" altLang="zh-CN" sz="36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特粗" panose="020B0800000000000000" pitchFamily="34" charset="-122"/>
                      </a:rPr>
                      <m:t>→</m:t>
                    </m:r>
                  </m:oMath>
                </a14:m>
                <a:r>
                  <a:rPr kumimoji="0" lang="zh-CN" altLang="en-US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苹方 特粗" panose="020B0800000000000000" pitchFamily="34" charset="-122"/>
                    <a:ea typeface="苹方 特粗" panose="020B0800000000000000" pitchFamily="34" charset="-122"/>
                    <a:cs typeface="+mn-cs"/>
                  </a:rPr>
                  <a:t> </a:t>
                </a:r>
                <a:r>
                  <a:rPr kumimoji="0" lang="en-US" altLang="zh-CN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苹方 特粗" panose="020B0800000000000000" pitchFamily="34" charset="-122"/>
                    <a:ea typeface="苹方 特粗" panose="020B0800000000000000" pitchFamily="34" charset="-122"/>
                    <a:cs typeface="+mn-cs"/>
                  </a:rPr>
                  <a:t>Projection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 特粗" panose="020B0800000000000000" pitchFamily="34" charset="-122"/>
                  <a:ea typeface="苹方 特粗" panose="020B0800000000000000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슬라이드 17 형태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82" y="1238914"/>
                <a:ext cx="4739952" cy="646331"/>
              </a:xfrm>
              <a:prstGeom prst="rect">
                <a:avLst/>
              </a:prstGeom>
              <a:blipFill>
                <a:blip r:embed="rId3"/>
                <a:stretch>
                  <a:fillRect l="-3856" t="-13208" r="-2956" b="-35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3467979" y="2120939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67979" y="3140442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67979" y="4159945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67979" y="5179448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26642" y="3140442"/>
            <a:ext cx="346842" cy="18182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23" name="직선 화살표 연결선 22"/>
          <p:cNvCxnSpPr>
            <a:stCxn id="2" idx="3"/>
            <a:endCxn id="21" idx="1"/>
          </p:cNvCxnSpPr>
          <p:nvPr/>
        </p:nvCxnSpPr>
        <p:spPr>
          <a:xfrm>
            <a:off x="3814821" y="2520332"/>
            <a:ext cx="2611821" cy="1529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21" idx="1"/>
          </p:cNvCxnSpPr>
          <p:nvPr/>
        </p:nvCxnSpPr>
        <p:spPr>
          <a:xfrm>
            <a:off x="3814821" y="3539835"/>
            <a:ext cx="2611821" cy="5097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9" idx="3"/>
            <a:endCxn id="21" idx="1"/>
          </p:cNvCxnSpPr>
          <p:nvPr/>
        </p:nvCxnSpPr>
        <p:spPr>
          <a:xfrm flipV="1">
            <a:off x="3814821" y="4049587"/>
            <a:ext cx="2611821" cy="5097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0" idx="3"/>
            <a:endCxn id="21" idx="1"/>
          </p:cNvCxnSpPr>
          <p:nvPr/>
        </p:nvCxnSpPr>
        <p:spPr>
          <a:xfrm flipV="1">
            <a:off x="3814821" y="4049587"/>
            <a:ext cx="2611821" cy="15292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슬라이드 17 형태 7"/>
          <p:cNvSpPr txBox="1"/>
          <p:nvPr/>
        </p:nvSpPr>
        <p:spPr>
          <a:xfrm>
            <a:off x="2262501" y="5886005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Input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1" name="슬라이드 17 형태 7"/>
          <p:cNvSpPr txBox="1"/>
          <p:nvPr/>
        </p:nvSpPr>
        <p:spPr>
          <a:xfrm>
            <a:off x="5221164" y="5886005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5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Projection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슬라이드 17 형태 7"/>
              <p:cNvSpPr txBox="1"/>
              <p:nvPr/>
            </p:nvSpPr>
            <p:spPr>
              <a:xfrm>
                <a:off x="6773484" y="1309895"/>
                <a:ext cx="45591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400" noProof="0" dirty="0" smtClean="0">
                    <a:solidFill>
                      <a:prstClr val="black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*One-hot vector: 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𝑀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-dim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*Projection vector: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h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-dim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2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84" y="1309895"/>
                <a:ext cx="4559155" cy="1200329"/>
              </a:xfrm>
              <a:prstGeom prst="rect">
                <a:avLst/>
              </a:prstGeom>
              <a:blipFill>
                <a:blip r:embed="rId4"/>
                <a:stretch>
                  <a:fillRect l="-2005" b="-4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슬라이드 17 형태 7"/>
              <p:cNvSpPr txBox="1"/>
              <p:nvPr/>
            </p:nvSpPr>
            <p:spPr>
              <a:xfrm>
                <a:off x="6006157" y="4976861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h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3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57" y="4976861"/>
                <a:ext cx="118781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슬라이드 17 형태 7"/>
              <p:cNvSpPr txBox="1"/>
              <p:nvPr/>
            </p:nvSpPr>
            <p:spPr>
              <a:xfrm>
                <a:off x="7036314" y="2713944"/>
                <a:ext cx="4882417" cy="1095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𝑝𝑟𝑜𝑗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,1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,2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,3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,4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5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314" y="2713944"/>
                <a:ext cx="4882417" cy="10950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슬라이드 17 형태 7"/>
              <p:cNvSpPr txBox="1"/>
              <p:nvPr/>
            </p:nvSpPr>
            <p:spPr>
              <a:xfrm>
                <a:off x="4033352" y="2212804"/>
                <a:ext cx="1187812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52" y="2212804"/>
                <a:ext cx="1187812" cy="670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슬라이드 17 형태 7"/>
              <p:cNvSpPr txBox="1"/>
              <p:nvPr/>
            </p:nvSpPr>
            <p:spPr>
              <a:xfrm>
                <a:off x="4033352" y="3073081"/>
                <a:ext cx="1187812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43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52" y="3073081"/>
                <a:ext cx="1187812" cy="6706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슬라이드 17 형태 7"/>
              <p:cNvSpPr txBox="1"/>
              <p:nvPr/>
            </p:nvSpPr>
            <p:spPr>
              <a:xfrm>
                <a:off x="4033352" y="3736415"/>
                <a:ext cx="1187812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4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52" y="3736415"/>
                <a:ext cx="1187812" cy="6706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슬라이드 17 형태 7"/>
              <p:cNvSpPr txBox="1"/>
              <p:nvPr/>
            </p:nvSpPr>
            <p:spPr>
              <a:xfrm>
                <a:off x="4033352" y="4366745"/>
                <a:ext cx="1187812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4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52" y="4366745"/>
                <a:ext cx="1187812" cy="6706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슬라이드 17 형태 7"/>
              <p:cNvSpPr txBox="1"/>
              <p:nvPr/>
            </p:nvSpPr>
            <p:spPr>
              <a:xfrm>
                <a:off x="2339622" y="2171389"/>
                <a:ext cx="1187812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48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622" y="2171389"/>
                <a:ext cx="1187812" cy="670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슬라이드 17 형태 7"/>
              <p:cNvSpPr txBox="1"/>
              <p:nvPr/>
            </p:nvSpPr>
            <p:spPr>
              <a:xfrm>
                <a:off x="2339622" y="3138291"/>
                <a:ext cx="1187812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4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622" y="3138291"/>
                <a:ext cx="1187812" cy="6706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슬라이드 17 형태 7"/>
              <p:cNvSpPr txBox="1"/>
              <p:nvPr/>
            </p:nvSpPr>
            <p:spPr>
              <a:xfrm>
                <a:off x="2339622" y="4170164"/>
                <a:ext cx="1187812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50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622" y="4170164"/>
                <a:ext cx="1187812" cy="6706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슬라이드 17 형태 7"/>
              <p:cNvSpPr txBox="1"/>
              <p:nvPr/>
            </p:nvSpPr>
            <p:spPr>
              <a:xfrm>
                <a:off x="2339622" y="5171223"/>
                <a:ext cx="1187812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51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622" y="5171223"/>
                <a:ext cx="1187812" cy="6706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슬라이드 17 형태 7"/>
              <p:cNvSpPr txBox="1"/>
              <p:nvPr/>
            </p:nvSpPr>
            <p:spPr>
              <a:xfrm>
                <a:off x="7036314" y="3995928"/>
                <a:ext cx="4882417" cy="696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𝐼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52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314" y="3995928"/>
                <a:ext cx="4882417" cy="6960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26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  <p:bldP spid="41" grpId="0"/>
      <p:bldP spid="26" grpId="0"/>
      <p:bldP spid="33" grpId="0"/>
      <p:bldP spid="35" grpId="0"/>
      <p:bldP spid="36" grpId="0"/>
      <p:bldP spid="43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1429153" y="3650193"/>
            <a:ext cx="346842" cy="7987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슬라이드 17 형태 2"/>
              <p:cNvSpPr txBox="1"/>
              <p:nvPr/>
            </p:nvSpPr>
            <p:spPr>
              <a:xfrm>
                <a:off x="1556682" y="1238914"/>
                <a:ext cx="49900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200">
                    <a:latin typeface="苹方 粗体" panose="020B0600000000000000" pitchFamily="34" charset="-122"/>
                    <a:ea typeface="苹方 粗体" panose="020B0600000000000000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noProof="0" dirty="0" smtClean="0">
                    <a:solidFill>
                      <a:prstClr val="black"/>
                    </a:solidFill>
                    <a:latin typeface="苹方 特粗" panose="020B0800000000000000" pitchFamily="34" charset="-122"/>
                    <a:ea typeface="苹方 特粗" panose="020B0800000000000000" pitchFamily="34" charset="-122"/>
                  </a:rPr>
                  <a:t>CBOW: Projection </a:t>
                </a:r>
                <a14:m>
                  <m:oMath xmlns:m="http://schemas.openxmlformats.org/officeDocument/2006/math">
                    <m:r>
                      <a:rPr lang="en-US" altLang="zh-CN" sz="36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特粗" panose="020B0800000000000000" pitchFamily="34" charset="-122"/>
                      </a:rPr>
                      <m:t>→</m:t>
                    </m:r>
                  </m:oMath>
                </a14:m>
                <a:r>
                  <a:rPr kumimoji="0" lang="zh-CN" altLang="en-US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苹方 特粗" panose="020B0800000000000000" pitchFamily="34" charset="-122"/>
                    <a:ea typeface="苹方 特粗" panose="020B0800000000000000" pitchFamily="34" charset="-122"/>
                    <a:cs typeface="+mn-cs"/>
                  </a:rPr>
                  <a:t> </a:t>
                </a:r>
                <a:r>
                  <a:rPr kumimoji="0" lang="en-US" altLang="zh-CN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苹方 特粗" panose="020B0800000000000000" pitchFamily="34" charset="-122"/>
                    <a:ea typeface="苹方 特粗" panose="020B0800000000000000" pitchFamily="34" charset="-122"/>
                    <a:cs typeface="+mn-cs"/>
                  </a:rPr>
                  <a:t>Output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 特粗" panose="020B0800000000000000" pitchFamily="34" charset="-122"/>
                  <a:ea typeface="苹方 特粗" panose="020B0800000000000000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슬라이드 17 형태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82" y="1238914"/>
                <a:ext cx="4990020" cy="646331"/>
              </a:xfrm>
              <a:prstGeom prst="rect">
                <a:avLst/>
              </a:prstGeom>
              <a:blipFill>
                <a:blip r:embed="rId3"/>
                <a:stretch>
                  <a:fillRect l="-3663" t="-13208" r="-2930" b="-35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6426642" y="3140442"/>
            <a:ext cx="346842" cy="18182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85305" y="3650193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12" name="직선 화살표 연결선 11"/>
          <p:cNvCxnSpPr>
            <a:stCxn id="21" idx="3"/>
            <a:endCxn id="22" idx="1"/>
          </p:cNvCxnSpPr>
          <p:nvPr/>
        </p:nvCxnSpPr>
        <p:spPr>
          <a:xfrm flipV="1">
            <a:off x="6773484" y="4049586"/>
            <a:ext cx="261182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슬라이드 17 형태 7"/>
          <p:cNvSpPr txBox="1"/>
          <p:nvPr/>
        </p:nvSpPr>
        <p:spPr>
          <a:xfrm>
            <a:off x="5221164" y="5886005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5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Projection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2" name="슬라이드 17 형태 7"/>
          <p:cNvSpPr txBox="1"/>
          <p:nvPr/>
        </p:nvSpPr>
        <p:spPr>
          <a:xfrm>
            <a:off x="8179827" y="5886005"/>
            <a:ext cx="27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Output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슬라이드 17 형태 7"/>
              <p:cNvSpPr txBox="1"/>
              <p:nvPr/>
            </p:nvSpPr>
            <p:spPr>
              <a:xfrm>
                <a:off x="6773484" y="1309895"/>
                <a:ext cx="45591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400" noProof="0" dirty="0" smtClean="0">
                    <a:solidFill>
                      <a:prstClr val="black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*One-hot vector: 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𝑀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-dim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*Projection vector: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h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-dim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2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84" y="1309895"/>
                <a:ext cx="4559155" cy="1200329"/>
              </a:xfrm>
              <a:prstGeom prst="rect">
                <a:avLst/>
              </a:prstGeom>
              <a:blipFill>
                <a:blip r:embed="rId4"/>
                <a:stretch>
                  <a:fillRect l="-2005" b="-4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슬라이드 17 형태 7"/>
              <p:cNvSpPr txBox="1"/>
              <p:nvPr/>
            </p:nvSpPr>
            <p:spPr>
              <a:xfrm>
                <a:off x="338747" y="2688804"/>
                <a:ext cx="4882417" cy="696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𝑜𝑢𝑡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𝑝𝑟𝑜𝑗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5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47" y="2688804"/>
                <a:ext cx="4882417" cy="696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슬라이드 17 형태 7"/>
              <p:cNvSpPr txBox="1"/>
              <p:nvPr/>
            </p:nvSpPr>
            <p:spPr>
              <a:xfrm>
                <a:off x="338747" y="3532078"/>
                <a:ext cx="48824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𝑜𝑢𝑡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softmax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47" y="3532078"/>
                <a:ext cx="488241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슬라이드 17 형태 7"/>
              <p:cNvSpPr txBox="1"/>
              <p:nvPr/>
            </p:nvSpPr>
            <p:spPr>
              <a:xfrm>
                <a:off x="5221164" y="3610887"/>
                <a:ext cx="1227294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𝑝𝑟𝑜𝑗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64" y="3610887"/>
                <a:ext cx="1227294" cy="689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슬라이드 17 형태 7"/>
              <p:cNvSpPr txBox="1"/>
              <p:nvPr/>
            </p:nvSpPr>
            <p:spPr>
              <a:xfrm>
                <a:off x="9732147" y="3610887"/>
                <a:ext cx="12272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8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147" y="3610887"/>
                <a:ext cx="122729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슬라이드 17 형태 7"/>
              <p:cNvSpPr txBox="1"/>
              <p:nvPr/>
            </p:nvSpPr>
            <p:spPr>
              <a:xfrm>
                <a:off x="338747" y="4049586"/>
                <a:ext cx="5767763" cy="1685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𝐽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𝑊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苹方 粗体" panose="020B0600000000000000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苹方 粗体" panose="020B0600000000000000" pitchFamily="34" charset="-122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47" y="4049586"/>
                <a:ext cx="5767763" cy="16859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슬라이드 17 형태 7"/>
              <p:cNvSpPr txBox="1"/>
              <p:nvPr/>
            </p:nvSpPr>
            <p:spPr>
              <a:xfrm>
                <a:off x="10988927" y="3610887"/>
                <a:ext cx="12272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43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927" y="3610887"/>
                <a:ext cx="1227294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996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5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50"/>
                            </p:stCondLst>
                            <p:childTnLst>
                              <p:par>
                                <p:cTn id="7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1" grpId="0"/>
      <p:bldP spid="42" grpId="0"/>
      <p:bldP spid="26" grpId="0"/>
      <p:bldP spid="35" grpId="0"/>
      <p:bldP spid="36" grpId="0"/>
      <p:bldP spid="37" grpId="0"/>
      <p:bldP spid="38" grpId="0"/>
      <p:bldP spid="39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6167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err="1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SkipGram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 – </a:t>
            </a:r>
            <a:r>
              <a:rPr lang="ko-KR" altLang="en-US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중심에서 주변으로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1960970"/>
            <a:ext cx="100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 hard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for 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948266" y="2742355"/>
            <a:ext cx="100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 for 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948266" y="3523740"/>
            <a:ext cx="100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studied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 the 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948266" y="4305125"/>
            <a:ext cx="455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 hard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948266" y="5086510"/>
            <a:ext cx="1004555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studied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 for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1" name="슬라이드 17 형태 7"/>
          <p:cNvSpPr txBox="1"/>
          <p:nvPr/>
        </p:nvSpPr>
        <p:spPr>
          <a:xfrm>
            <a:off x="948266" y="5867895"/>
            <a:ext cx="100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studied hard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 the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cxnSp>
        <p:nvCxnSpPr>
          <p:cNvPr id="14" name="직선 연결선 13"/>
          <p:cNvCxnSpPr>
            <a:stCxn id="8" idx="3"/>
          </p:cNvCxnSpPr>
          <p:nvPr/>
        </p:nvCxnSpPr>
        <p:spPr>
          <a:xfrm>
            <a:off x="5507421" y="4628291"/>
            <a:ext cx="5675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왼쪽 중괄호 14"/>
          <p:cNvSpPr/>
          <p:nvPr/>
        </p:nvSpPr>
        <p:spPr>
          <a:xfrm>
            <a:off x="6159062" y="4013684"/>
            <a:ext cx="257847" cy="122173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17 형태 7"/>
          <p:cNvSpPr txBox="1"/>
          <p:nvPr/>
        </p:nvSpPr>
        <p:spPr>
          <a:xfrm>
            <a:off x="6416909" y="3628617"/>
            <a:ext cx="455915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noProof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중심 단어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8" name="슬라이드 17 형태 7"/>
          <p:cNvSpPr txBox="1"/>
          <p:nvPr/>
        </p:nvSpPr>
        <p:spPr>
          <a:xfrm>
            <a:off x="6416909" y="4876756"/>
            <a:ext cx="455915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주변 단어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520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30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6" grpId="0"/>
      <p:bldP spid="7" grpId="0"/>
      <p:bldP spid="8" grpId="0"/>
      <p:bldP spid="10" grpId="0"/>
      <p:bldP spid="11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091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err="1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SkipGram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 – Any difference?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6176737" y="2261410"/>
            <a:ext cx="455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 hard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67979" y="2120939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67979" y="3140442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67979" y="4159945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67979" y="5179448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26642" y="3140442"/>
            <a:ext cx="346842" cy="18182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85305" y="3650193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12" name="직선 화살표 연결선 11"/>
          <p:cNvCxnSpPr>
            <a:stCxn id="21" idx="3"/>
            <a:endCxn id="22" idx="1"/>
          </p:cNvCxnSpPr>
          <p:nvPr/>
        </p:nvCxnSpPr>
        <p:spPr>
          <a:xfrm flipV="1">
            <a:off x="6773484" y="4049586"/>
            <a:ext cx="2611821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" idx="3"/>
            <a:endCxn id="21" idx="1"/>
          </p:cNvCxnSpPr>
          <p:nvPr/>
        </p:nvCxnSpPr>
        <p:spPr>
          <a:xfrm>
            <a:off x="3814821" y="2520332"/>
            <a:ext cx="2611821" cy="152925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21" idx="1"/>
          </p:cNvCxnSpPr>
          <p:nvPr/>
        </p:nvCxnSpPr>
        <p:spPr>
          <a:xfrm>
            <a:off x="3814821" y="3539835"/>
            <a:ext cx="2611821" cy="509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9" idx="3"/>
            <a:endCxn id="21" idx="1"/>
          </p:cNvCxnSpPr>
          <p:nvPr/>
        </p:nvCxnSpPr>
        <p:spPr>
          <a:xfrm flipV="1">
            <a:off x="3814821" y="4049587"/>
            <a:ext cx="2611821" cy="50975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0" idx="3"/>
            <a:endCxn id="21" idx="1"/>
          </p:cNvCxnSpPr>
          <p:nvPr/>
        </p:nvCxnSpPr>
        <p:spPr>
          <a:xfrm flipV="1">
            <a:off x="3814821" y="4049587"/>
            <a:ext cx="2611821" cy="152925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슬라이드 17 형태 7"/>
          <p:cNvSpPr txBox="1"/>
          <p:nvPr/>
        </p:nvSpPr>
        <p:spPr>
          <a:xfrm>
            <a:off x="631354" y="2197166"/>
            <a:ext cx="27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onehot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{</a:t>
            </a:r>
            <a:r>
              <a:rPr lang="en-US" altLang="zh-CN" sz="240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36" name="슬라이드 17 형태 7"/>
          <p:cNvSpPr txBox="1"/>
          <p:nvPr/>
        </p:nvSpPr>
        <p:spPr>
          <a:xfrm>
            <a:off x="631354" y="3216669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onehot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{</a:t>
            </a:r>
            <a:r>
              <a:rPr lang="en-US" altLang="zh-CN" sz="240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37" name="슬라이드 17 형태 7"/>
          <p:cNvSpPr txBox="1"/>
          <p:nvPr/>
        </p:nvSpPr>
        <p:spPr>
          <a:xfrm>
            <a:off x="631354" y="4236172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onehot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{</a:t>
            </a:r>
            <a:r>
              <a:rPr lang="en-US" altLang="zh-CN" sz="240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38" name="슬라이드 17 형태 7"/>
          <p:cNvSpPr txBox="1"/>
          <p:nvPr/>
        </p:nvSpPr>
        <p:spPr>
          <a:xfrm>
            <a:off x="631354" y="5255675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onehot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{</a:t>
            </a:r>
            <a:r>
              <a:rPr lang="en-US" altLang="zh-CN" sz="240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exam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2262501" y="5886005"/>
            <a:ext cx="27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Output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1" name="슬라이드 17 형태 7"/>
          <p:cNvSpPr txBox="1"/>
          <p:nvPr/>
        </p:nvSpPr>
        <p:spPr>
          <a:xfrm>
            <a:off x="5221164" y="5886005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5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Projection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2" name="슬라이드 17 형태 7"/>
          <p:cNvSpPr txBox="1"/>
          <p:nvPr/>
        </p:nvSpPr>
        <p:spPr>
          <a:xfrm>
            <a:off x="8179827" y="5886005"/>
            <a:ext cx="27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Input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3" name="슬라이드 17 형태 7"/>
          <p:cNvSpPr txBox="1"/>
          <p:nvPr/>
        </p:nvSpPr>
        <p:spPr>
          <a:xfrm>
            <a:off x="9845859" y="3671541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onehot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{</a:t>
            </a:r>
            <a:r>
              <a:rPr lang="en-US" altLang="zh-CN" sz="240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877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6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60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100"/>
                            </p:stCondLst>
                            <p:childTnLst>
                              <p:par>
                                <p:cTn id="7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슬라이드 20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r="34769"/>
          <a:stretch>
            <a:fillRect/>
          </a:stretch>
        </p:blipFill>
        <p:spPr/>
      </p:pic>
      <p:sp>
        <p:nvSpPr>
          <p:cNvPr id="4" name="슬라이드 20 형태 2"/>
          <p:cNvSpPr txBox="1"/>
          <p:nvPr/>
        </p:nvSpPr>
        <p:spPr>
          <a:xfrm>
            <a:off x="3838223" y="726771"/>
            <a:ext cx="6338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CBOW &amp; </a:t>
            </a: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SkipGram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: Recap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6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10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NNLM:</a:t>
            </a:r>
            <a:r>
              <a:rPr lang="en-US" altLang="zh-CN" sz="3600" dirty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NN-Language Model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Recap) N-gram Language Model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Neural network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 is essential for machine learning technique.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aseline="0" dirty="0" smtClean="0">
                <a:solidFill>
                  <a:schemeClr val="bg1">
                    <a:lumMod val="8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Neural network is </a:t>
            </a:r>
            <a:r>
              <a:rPr lang="en-US" altLang="zh-CN" sz="2400" baseline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essential for machine </a:t>
            </a:r>
            <a:r>
              <a:rPr lang="en-US" altLang="zh-CN" sz="2400" baseline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_______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	</a:t>
            </a:r>
            <a:r>
              <a:rPr lang="en-US" altLang="zh-CN" sz="2400" dirty="0">
                <a:latin typeface="苹方 粗体" panose="020B0600000000000000" pitchFamily="34" charset="-122"/>
                <a:ea typeface="苹方 粗体" panose="020B0600000000000000" pitchFamily="34" charset="-122"/>
              </a:rPr>
              <a:t>=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 ___-gram language model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366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10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NNLM:</a:t>
            </a:r>
            <a:r>
              <a:rPr lang="en-US" altLang="zh-CN" sz="3600" dirty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NN-Language Model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1866315"/>
            <a:ext cx="1004555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zh-CN" sz="2400" dirty="0">
                <a:latin typeface="苹方 粗体" panose="020B0600000000000000" pitchFamily="34" charset="-122"/>
                <a:ea typeface="苹方 粗体" panose="020B0600000000000000" pitchFamily="34" charset="-122"/>
              </a:rPr>
              <a:t>Neural network is </a:t>
            </a:r>
            <a:r>
              <a:rPr lang="en-US" altLang="zh-CN" sz="2400" dirty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essential for machine </a:t>
            </a:r>
            <a:r>
              <a:rPr lang="en-US" altLang="zh-CN" sz="2400" dirty="0">
                <a:solidFill>
                  <a:schemeClr val="accent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learning</a:t>
            </a:r>
            <a:r>
              <a:rPr lang="en-US" altLang="zh-CN" sz="2400" dirty="0">
                <a:latin typeface="苹方 粗体" panose="020B0600000000000000" pitchFamily="34" charset="-122"/>
                <a:ea typeface="苹方 粗体" panose="020B0600000000000000" pitchFamily="34" charset="-122"/>
              </a:rPr>
              <a:t> technique.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42243" y="2772309"/>
            <a:ext cx="3657600" cy="16501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Neural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Network</a:t>
            </a:r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6" name="직선 화살표 연결선 5"/>
          <p:cNvCxnSpPr>
            <a:stCxn id="2" idx="3"/>
          </p:cNvCxnSpPr>
          <p:nvPr/>
        </p:nvCxnSpPr>
        <p:spPr>
          <a:xfrm>
            <a:off x="7799843" y="3597371"/>
            <a:ext cx="787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355134" y="3597371"/>
            <a:ext cx="787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슬라이드 17 형태 7"/>
          <p:cNvSpPr txBox="1"/>
          <p:nvPr/>
        </p:nvSpPr>
        <p:spPr>
          <a:xfrm>
            <a:off x="1428236" y="2711276"/>
            <a:ext cx="2320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essential, 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for, 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machine</a:t>
            </a:r>
            <a:endParaRPr lang="en-US" altLang="zh-CN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1" name="슬라이드 17 형태 7"/>
          <p:cNvSpPr txBox="1"/>
          <p:nvPr/>
        </p:nvSpPr>
        <p:spPr>
          <a:xfrm>
            <a:off x="8293813" y="3226283"/>
            <a:ext cx="2320451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learning</a:t>
            </a:r>
            <a:endParaRPr lang="en-US" altLang="zh-CN" sz="2400" dirty="0">
              <a:solidFill>
                <a:schemeClr val="accent1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42243" y="4793521"/>
            <a:ext cx="3657600" cy="16501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Neural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Network</a:t>
            </a:r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>
            <a:off x="7799843" y="5618583"/>
            <a:ext cx="787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355134" y="5618583"/>
            <a:ext cx="787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슬라이드 17 형태 7"/>
          <p:cNvSpPr txBox="1"/>
          <p:nvPr/>
        </p:nvSpPr>
        <p:spPr>
          <a:xfrm>
            <a:off x="1428237" y="4732488"/>
            <a:ext cx="2320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for, 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machine,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learning</a:t>
            </a:r>
            <a:endParaRPr lang="en-US" altLang="zh-CN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6" name="슬라이드 17 형태 7"/>
          <p:cNvSpPr txBox="1"/>
          <p:nvPr/>
        </p:nvSpPr>
        <p:spPr>
          <a:xfrm>
            <a:off x="8293813" y="5247495"/>
            <a:ext cx="2320451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technique</a:t>
            </a:r>
            <a:endParaRPr lang="en-US" altLang="zh-CN" sz="2400" dirty="0">
              <a:solidFill>
                <a:schemeClr val="accent1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04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10" grpId="0"/>
      <p:bldP spid="11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67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NNLM: Network Structure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80614" y="2120939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80614" y="3140442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80614" y="4159945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80614" y="5179448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39277" y="3140442"/>
            <a:ext cx="346842" cy="18182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005416" y="3650193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12" name="직선 화살표 연결선 11"/>
          <p:cNvCxnSpPr>
            <a:stCxn id="21" idx="3"/>
            <a:endCxn id="35" idx="1"/>
          </p:cNvCxnSpPr>
          <p:nvPr/>
        </p:nvCxnSpPr>
        <p:spPr>
          <a:xfrm>
            <a:off x="5386119" y="4049587"/>
            <a:ext cx="21362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" idx="3"/>
            <a:endCxn id="21" idx="1"/>
          </p:cNvCxnSpPr>
          <p:nvPr/>
        </p:nvCxnSpPr>
        <p:spPr>
          <a:xfrm>
            <a:off x="2427456" y="2520332"/>
            <a:ext cx="2611821" cy="1529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21" idx="1"/>
          </p:cNvCxnSpPr>
          <p:nvPr/>
        </p:nvCxnSpPr>
        <p:spPr>
          <a:xfrm>
            <a:off x="2427456" y="3539835"/>
            <a:ext cx="2611821" cy="5097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9" idx="3"/>
            <a:endCxn id="21" idx="1"/>
          </p:cNvCxnSpPr>
          <p:nvPr/>
        </p:nvCxnSpPr>
        <p:spPr>
          <a:xfrm flipV="1">
            <a:off x="2427456" y="4049587"/>
            <a:ext cx="2611821" cy="5097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0" idx="3"/>
            <a:endCxn id="21" idx="1"/>
          </p:cNvCxnSpPr>
          <p:nvPr/>
        </p:nvCxnSpPr>
        <p:spPr>
          <a:xfrm flipV="1">
            <a:off x="2427456" y="4049587"/>
            <a:ext cx="2611821" cy="15292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슬라이드 17 형태 7"/>
          <p:cNvSpPr txBox="1"/>
          <p:nvPr/>
        </p:nvSpPr>
        <p:spPr>
          <a:xfrm>
            <a:off x="875136" y="5886005"/>
            <a:ext cx="2757797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Input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1" name="슬라이드 17 형태 7"/>
          <p:cNvSpPr txBox="1"/>
          <p:nvPr/>
        </p:nvSpPr>
        <p:spPr>
          <a:xfrm>
            <a:off x="5111391" y="5886005"/>
            <a:ext cx="27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5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Hidden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42" name="슬라이드 17 형태 7"/>
          <p:cNvSpPr txBox="1"/>
          <p:nvPr/>
        </p:nvSpPr>
        <p:spPr>
          <a:xfrm>
            <a:off x="8799938" y="5886005"/>
            <a:ext cx="27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Output Layer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슬라이드 17 형태 7"/>
              <p:cNvSpPr txBox="1"/>
              <p:nvPr/>
            </p:nvSpPr>
            <p:spPr>
              <a:xfrm>
                <a:off x="819159" y="2237169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2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9" y="2237169"/>
                <a:ext cx="118781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슬라이드 17 형태 7"/>
              <p:cNvSpPr txBox="1"/>
              <p:nvPr/>
            </p:nvSpPr>
            <p:spPr>
              <a:xfrm>
                <a:off x="819159" y="3216669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2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9" y="3216669"/>
                <a:ext cx="11878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슬라이드 17 형태 7"/>
              <p:cNvSpPr txBox="1"/>
              <p:nvPr/>
            </p:nvSpPr>
            <p:spPr>
              <a:xfrm>
                <a:off x="819159" y="4236172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0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9" y="4236172"/>
                <a:ext cx="118781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슬라이드 17 형태 7"/>
              <p:cNvSpPr txBox="1"/>
              <p:nvPr/>
            </p:nvSpPr>
            <p:spPr>
              <a:xfrm>
                <a:off x="819159" y="5255675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2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9" y="5255675"/>
                <a:ext cx="118781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슬라이드 17 형태 7"/>
              <p:cNvSpPr txBox="1"/>
              <p:nvPr/>
            </p:nvSpPr>
            <p:spPr>
              <a:xfrm>
                <a:off x="4618792" y="4976861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3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792" y="4976861"/>
                <a:ext cx="118781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슬라이드 17 형태 7"/>
              <p:cNvSpPr txBox="1"/>
              <p:nvPr/>
            </p:nvSpPr>
            <p:spPr>
              <a:xfrm>
                <a:off x="10494075" y="3726420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4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075" y="3726420"/>
                <a:ext cx="118781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/>
          <p:cNvSpPr/>
          <p:nvPr/>
        </p:nvSpPr>
        <p:spPr>
          <a:xfrm>
            <a:off x="7522346" y="3364486"/>
            <a:ext cx="346842" cy="13702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36" name="직선 화살표 연결선 35"/>
          <p:cNvCxnSpPr>
            <a:stCxn id="35" idx="3"/>
            <a:endCxn id="22" idx="1"/>
          </p:cNvCxnSpPr>
          <p:nvPr/>
        </p:nvCxnSpPr>
        <p:spPr>
          <a:xfrm flipV="1">
            <a:off x="7869188" y="4049586"/>
            <a:ext cx="21362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슬라이드 17 형태 7"/>
              <p:cNvSpPr txBox="1"/>
              <p:nvPr/>
            </p:nvSpPr>
            <p:spPr>
              <a:xfrm>
                <a:off x="7101861" y="4976861"/>
                <a:ext cx="118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4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61" y="4976861"/>
                <a:ext cx="118781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050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  <p:bldP spid="41" grpId="0"/>
      <p:bldP spid="42" grpId="0"/>
      <p:bldP spid="27" grpId="0"/>
      <p:bldP spid="29" grpId="0"/>
      <p:bldP spid="30" grpId="0"/>
      <p:bldP spid="32" grpId="0"/>
      <p:bldP spid="33" grpId="0"/>
      <p:bldP spid="34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2 형태 1"/>
          <p:cNvSpPr/>
          <p:nvPr/>
        </p:nvSpPr>
        <p:spPr>
          <a:xfrm>
            <a:off x="-603552" y="37737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2 형태 2"/>
          <p:cNvSpPr/>
          <p:nvPr/>
        </p:nvSpPr>
        <p:spPr>
          <a:xfrm>
            <a:off x="-603552" y="2309966"/>
            <a:ext cx="4982187" cy="498218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2 형태 3"/>
          <p:cNvSpPr/>
          <p:nvPr/>
        </p:nvSpPr>
        <p:spPr>
          <a:xfrm>
            <a:off x="891822" y="0"/>
            <a:ext cx="349956" cy="15578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슬라이드 2 형태 4"/>
          <p:cNvSpPr txBox="1"/>
          <p:nvPr/>
        </p:nvSpPr>
        <p:spPr>
          <a:xfrm>
            <a:off x="1430658" y="816112"/>
            <a:ext cx="3150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Contents</a:t>
            </a:r>
            <a:endParaRPr kumimoji="0" lang="zh-CN" altLang="en-US" sz="40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" name="슬라이드 2 형태 5"/>
          <p:cNvSpPr/>
          <p:nvPr/>
        </p:nvSpPr>
        <p:spPr>
          <a:xfrm>
            <a:off x="891822" y="944277"/>
            <a:ext cx="349956" cy="451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슬라이드 2 형태 6"/>
          <p:cNvSpPr/>
          <p:nvPr/>
        </p:nvSpPr>
        <p:spPr>
          <a:xfrm>
            <a:off x="1708532" y="3196668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1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9" name="슬라이드 2 형태 8"/>
          <p:cNvSpPr/>
          <p:nvPr/>
        </p:nvSpPr>
        <p:spPr>
          <a:xfrm>
            <a:off x="6985000" y="3196668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2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11" name="슬라이드 2 형태 10"/>
          <p:cNvSpPr/>
          <p:nvPr/>
        </p:nvSpPr>
        <p:spPr>
          <a:xfrm>
            <a:off x="2588328" y="3196668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</a:rPr>
              <a:t>Word2Vec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슬라이드 2 형태 11"/>
          <p:cNvSpPr/>
          <p:nvPr/>
        </p:nvSpPr>
        <p:spPr>
          <a:xfrm>
            <a:off x="7864796" y="3196668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Glove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5" name="슬라이드 2 형태 14"/>
          <p:cNvSpPr/>
          <p:nvPr/>
        </p:nvSpPr>
        <p:spPr>
          <a:xfrm>
            <a:off x="10137020" y="-85634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15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3" grpId="0"/>
      <p:bldP spid="4" grpId="0" animBg="1"/>
      <p:bldP spid="7" grpId="0" animBg="1"/>
      <p:bldP spid="9" grpId="0" animBg="1"/>
      <p:bldP spid="11" grpId="0" animBg="1"/>
      <p:bldP spid="12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NNLM:</a:t>
            </a:r>
            <a:r>
              <a:rPr lang="en-US" altLang="zh-CN" sz="3600" dirty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Limitations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167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NNLM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은 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______ 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길이의 과거 정보만을 참조하므로 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______ 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정보를 파악할 수 없다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문장의 길이가 달라질 경우 한계점이 명확하다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630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00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NNLM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vs Word2Vec (CBOW)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구조적인 차이</a:t>
            </a:r>
            <a:endParaRPr lang="en-US" altLang="ko-KR" sz="2400" noProof="0" dirty="0" smtClean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zh-CN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2400" noProof="0" dirty="0" smtClean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zh-CN" sz="24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noProof="0" dirty="0" err="1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연산량의</a:t>
            </a:r>
            <a:r>
              <a:rPr lang="ko-KR" altLang="en-US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 차이</a:t>
            </a:r>
            <a:r>
              <a:rPr lang="en-US" altLang="ko-KR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예측 대상의 차이</a:t>
            </a:r>
            <a:r>
              <a:rPr kumimoji="0" lang="en-US" altLang="ko-KR" sz="24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463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7388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SGNS: </a:t>
            </a:r>
            <a:r>
              <a:rPr lang="en-US" altLang="zh-CN" sz="3600" dirty="0" err="1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SkipGram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 with Negative Sampling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Problems with the </a:t>
            </a:r>
            <a:r>
              <a:rPr lang="en-US" altLang="zh-CN" sz="2400" dirty="0" err="1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SkipGram</a:t>
            </a: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 &amp; CBOW?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단어 수가 많아진다면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?</a:t>
            </a:r>
            <a:endParaRPr lang="en-US" altLang="ko-KR" sz="2400" noProof="0" dirty="0" smtClean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kumimoji="0" lang="en-US" altLang="ko-KR" sz="2400" b="0" i="0" u="none" strike="noStrike" kern="1200" cap="none" spc="0" normalizeH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학습 대상</a:t>
            </a:r>
            <a:r>
              <a:rPr lang="en-US" altLang="ko-KR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: </a:t>
            </a:r>
            <a:r>
              <a:rPr lang="ko-KR" altLang="en-US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과학</a:t>
            </a:r>
            <a:endParaRPr lang="en-US" altLang="ko-KR" sz="2400" noProof="0" dirty="0" smtClean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4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주변 단어</a:t>
            </a:r>
            <a:r>
              <a:rPr kumimoji="0" lang="en-US" altLang="ko-KR" sz="24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: </a:t>
            </a:r>
            <a:r>
              <a:rPr kumimoji="0" lang="ko-KR" altLang="en-US" sz="24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수학</a:t>
            </a:r>
            <a:endParaRPr kumimoji="0" lang="en-US" altLang="ko-KR" sz="2400" b="0" i="0" u="none" strike="noStrike" kern="1200" cap="none" spc="0" normalizeH="0" dirty="0" smtClean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그 외 단어</a:t>
            </a:r>
            <a:r>
              <a:rPr lang="en-US" altLang="ko-KR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: </a:t>
            </a:r>
            <a:r>
              <a:rPr lang="ko-KR" altLang="en-US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하늘</a:t>
            </a:r>
            <a:r>
              <a:rPr lang="en-US" altLang="ko-KR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, </a:t>
            </a:r>
            <a:r>
              <a:rPr lang="ko-KR" altLang="en-US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바람</a:t>
            </a:r>
            <a:r>
              <a:rPr lang="en-US" altLang="ko-KR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, </a:t>
            </a:r>
            <a:r>
              <a:rPr lang="ko-KR" altLang="en-US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별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, …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089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6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49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Negative Sampling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Negative Sampling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은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Word2Vec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학습 과정에서 학습 대상의 단어와 관련이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 높은 단어들에 보다 집중한다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SkipGram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: 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____ 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단어로부터 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____ 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단어를 예측</a:t>
            </a:r>
            <a:endParaRPr lang="en-US" altLang="ko-KR" sz="2400" dirty="0" smtClean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SGNS: </a:t>
            </a:r>
            <a:r>
              <a:rPr lang="ko-KR" altLang="en-US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선택된 두 단어가 </a:t>
            </a:r>
            <a:r>
              <a:rPr lang="en-US" altLang="ko-KR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____ </a:t>
            </a:r>
            <a:r>
              <a:rPr lang="ko-KR" altLang="en-US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단어와 </a:t>
            </a:r>
            <a:r>
              <a:rPr lang="en-US" altLang="ko-KR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____ </a:t>
            </a:r>
            <a:r>
              <a:rPr lang="ko-KR" altLang="en-US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단어 관계인가</a:t>
            </a:r>
            <a:r>
              <a:rPr lang="en-US" altLang="ko-KR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?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93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SkipGram</a:t>
            </a:r>
            <a:r>
              <a:rPr kumimoji="0" lang="en-US" altLang="zh-CN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 vs SGNS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5" name="슬라이드 17 형태 7"/>
          <p:cNvSpPr txBox="1"/>
          <p:nvPr/>
        </p:nvSpPr>
        <p:spPr>
          <a:xfrm>
            <a:off x="1332089" y="1977630"/>
            <a:ext cx="455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 hard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2243" y="2772309"/>
            <a:ext cx="3657600" cy="16501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SkipGram</a:t>
            </a:r>
            <a:endParaRPr lang="ko-KR" altLang="en-US" sz="3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7799843" y="3597371"/>
            <a:ext cx="787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355134" y="3597371"/>
            <a:ext cx="787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슬라이드 17 형태 7"/>
          <p:cNvSpPr txBox="1"/>
          <p:nvPr/>
        </p:nvSpPr>
        <p:spPr>
          <a:xfrm>
            <a:off x="1675223" y="3226282"/>
            <a:ext cx="2320451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</a:t>
            </a:r>
            <a:endParaRPr lang="en-US" altLang="zh-CN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2" name="슬라이드 17 형태 7"/>
          <p:cNvSpPr txBox="1"/>
          <p:nvPr/>
        </p:nvSpPr>
        <p:spPr>
          <a:xfrm>
            <a:off x="8073095" y="3226283"/>
            <a:ext cx="2320451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</a:t>
            </a:r>
            <a:endParaRPr lang="en-US" altLang="zh-CN" sz="2400" dirty="0">
              <a:solidFill>
                <a:schemeClr val="accent1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42243" y="4793521"/>
            <a:ext cx="3657600" cy="16501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SGNS</a:t>
            </a:r>
            <a:endParaRPr lang="ko-KR" altLang="en-US" sz="3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14" name="직선 화살표 연결선 13"/>
          <p:cNvCxnSpPr>
            <a:stCxn id="13" idx="3"/>
          </p:cNvCxnSpPr>
          <p:nvPr/>
        </p:nvCxnSpPr>
        <p:spPr>
          <a:xfrm>
            <a:off x="7799843" y="5618583"/>
            <a:ext cx="787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355134" y="5618583"/>
            <a:ext cx="787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슬라이드 17 형태 7"/>
          <p:cNvSpPr txBox="1"/>
          <p:nvPr/>
        </p:nvSpPr>
        <p:spPr>
          <a:xfrm>
            <a:off x="1675223" y="5046952"/>
            <a:ext cx="2320451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</a:t>
            </a:r>
            <a:endParaRPr lang="en-US" altLang="zh-CN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8" name="슬라이드 17 형태 7"/>
          <p:cNvSpPr txBox="1"/>
          <p:nvPr/>
        </p:nvSpPr>
        <p:spPr>
          <a:xfrm>
            <a:off x="1675223" y="5582600"/>
            <a:ext cx="2320451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</a:t>
            </a:r>
            <a:endParaRPr lang="en-US" altLang="zh-CN" sz="2400" dirty="0">
              <a:solidFill>
                <a:schemeClr val="accent1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9" name="슬라이드 17 형태 7"/>
          <p:cNvSpPr txBox="1"/>
          <p:nvPr/>
        </p:nvSpPr>
        <p:spPr>
          <a:xfrm>
            <a:off x="8073095" y="5296784"/>
            <a:ext cx="2320451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0.95</a:t>
            </a:r>
            <a:endParaRPr lang="en-US" altLang="zh-CN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89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1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11" grpId="0"/>
      <p:bldP spid="12" grpId="0"/>
      <p:bldP spid="16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SGNS: Overview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5" name="슬라이드 17 형태 7"/>
          <p:cNvSpPr txBox="1"/>
          <p:nvPr/>
        </p:nvSpPr>
        <p:spPr>
          <a:xfrm>
            <a:off x="1332089" y="1977630"/>
            <a:ext cx="455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 hard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슬라이드 17 형태 7"/>
              <p:cNvSpPr txBox="1"/>
              <p:nvPr/>
            </p:nvSpPr>
            <p:spPr>
              <a:xfrm>
                <a:off x="1332090" y="2716346"/>
                <a:ext cx="3200088" cy="34163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400" noProof="0" dirty="0" smtClean="0">
                    <a:solidFill>
                      <a:schemeClr val="tx1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{studied, for} 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1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{hard, for}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1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{the, for}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1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{exam, for}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1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{sky, for}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0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{piano, for}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90" y="2716346"/>
                <a:ext cx="3200088" cy="3416320"/>
              </a:xfrm>
              <a:prstGeom prst="rect">
                <a:avLst/>
              </a:prstGeom>
              <a:blipFill>
                <a:blip r:embed="rId3"/>
                <a:stretch>
                  <a:fillRect l="-2852" b="-8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>
            <a:stCxn id="6" idx="3"/>
          </p:cNvCxnSpPr>
          <p:nvPr/>
        </p:nvCxnSpPr>
        <p:spPr>
          <a:xfrm flipV="1">
            <a:off x="4532178" y="4414345"/>
            <a:ext cx="1584843" cy="10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17 형태 7"/>
          <p:cNvSpPr txBox="1"/>
          <p:nvPr/>
        </p:nvSpPr>
        <p:spPr>
          <a:xfrm>
            <a:off x="6219400" y="4049139"/>
            <a:ext cx="455915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Train the Neural Network!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715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17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SGNS: Neural Network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5" name="슬라이드 17 형태 7"/>
          <p:cNvSpPr txBox="1"/>
          <p:nvPr/>
        </p:nvSpPr>
        <p:spPr>
          <a:xfrm>
            <a:off x="1332089" y="1977630"/>
            <a:ext cx="455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 hard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57772" y="3476774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57772" y="4496277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54086" y="3800445"/>
            <a:ext cx="346842" cy="11518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50400" y="3976970"/>
            <a:ext cx="346842" cy="7987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6" name="직선 화살표 연결선 5"/>
          <p:cNvCxnSpPr>
            <a:stCxn id="17" idx="3"/>
            <a:endCxn id="22" idx="1"/>
          </p:cNvCxnSpPr>
          <p:nvPr/>
        </p:nvCxnSpPr>
        <p:spPr>
          <a:xfrm>
            <a:off x="3604614" y="3876167"/>
            <a:ext cx="1449472" cy="5001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  <a:endCxn id="22" idx="1"/>
          </p:cNvCxnSpPr>
          <p:nvPr/>
        </p:nvCxnSpPr>
        <p:spPr>
          <a:xfrm flipV="1">
            <a:off x="3604614" y="4376363"/>
            <a:ext cx="1449472" cy="5193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2" idx="3"/>
            <a:endCxn id="23" idx="1"/>
          </p:cNvCxnSpPr>
          <p:nvPr/>
        </p:nvCxnSpPr>
        <p:spPr>
          <a:xfrm>
            <a:off x="5400928" y="4376363"/>
            <a:ext cx="144947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슬라이드 17 형태 7"/>
          <p:cNvSpPr txBox="1"/>
          <p:nvPr/>
        </p:nvSpPr>
        <p:spPr>
          <a:xfrm>
            <a:off x="1608799" y="3574010"/>
            <a:ext cx="2320451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</a:t>
            </a:r>
            <a:endParaRPr lang="en-US" altLang="zh-CN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28" name="슬라이드 17 형태 7"/>
          <p:cNvSpPr txBox="1"/>
          <p:nvPr/>
        </p:nvSpPr>
        <p:spPr>
          <a:xfrm>
            <a:off x="1608799" y="4506282"/>
            <a:ext cx="2320451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</a:t>
            </a:r>
            <a:endParaRPr lang="en-US" altLang="zh-CN" sz="2400" dirty="0">
              <a:solidFill>
                <a:schemeClr val="accent1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29" name="슬라이드 17 형태 7"/>
          <p:cNvSpPr txBox="1"/>
          <p:nvPr/>
        </p:nvSpPr>
        <p:spPr>
          <a:xfrm>
            <a:off x="6546784" y="4044318"/>
            <a:ext cx="2320451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0.85</a:t>
            </a:r>
            <a:endParaRPr lang="en-US" altLang="zh-CN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39670" y="3976970"/>
            <a:ext cx="346842" cy="7987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2" name="슬라이드 17 형태 7"/>
          <p:cNvSpPr txBox="1"/>
          <p:nvPr/>
        </p:nvSpPr>
        <p:spPr>
          <a:xfrm>
            <a:off x="8299872" y="4044318"/>
            <a:ext cx="2320451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1</a:t>
            </a:r>
            <a:endParaRPr lang="en-US" altLang="zh-CN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33" name="오른쪽 중괄호 32"/>
          <p:cNvSpPr/>
          <p:nvPr/>
        </p:nvSpPr>
        <p:spPr>
          <a:xfrm rot="5400000">
            <a:off x="8434816" y="4012594"/>
            <a:ext cx="384101" cy="17465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슬라이드 17 형태 7"/>
          <p:cNvSpPr txBox="1"/>
          <p:nvPr/>
        </p:nvSpPr>
        <p:spPr>
          <a:xfrm>
            <a:off x="7466640" y="5277520"/>
            <a:ext cx="2320451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Loss</a:t>
            </a:r>
            <a:endParaRPr lang="en-US" altLang="zh-CN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032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27" grpId="0"/>
      <p:bldP spid="28" grpId="0"/>
      <p:bldP spid="29" grpId="0"/>
      <p:bldP spid="32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슬라이드 20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r="34769"/>
          <a:stretch>
            <a:fillRect/>
          </a:stretch>
        </p:blipFill>
        <p:spPr/>
      </p:pic>
      <p:sp>
        <p:nvSpPr>
          <p:cNvPr id="4" name="슬라이드 20 형태 2"/>
          <p:cNvSpPr txBox="1"/>
          <p:nvPr/>
        </p:nvSpPr>
        <p:spPr>
          <a:xfrm>
            <a:off x="3838223" y="726771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Interim Summary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5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3810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Two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3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GloVe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29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84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Co-occurrence Matrix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067068"/>
            <a:ext cx="4008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I like studying math.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I enjoy studying math.</a:t>
            </a:r>
            <a:endParaRPr lang="en-US" altLang="zh-CN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061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One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Word2Vec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9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Co-occurrence Probability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067068"/>
                <a:ext cx="400874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ice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cream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ice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fire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steam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fire</a:t>
                </a:r>
                <a:endParaRPr lang="en-US" altLang="zh-CN" sz="2400" dirty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067068"/>
                <a:ext cx="4008745" cy="1754326"/>
              </a:xfrm>
              <a:prstGeom prst="rect">
                <a:avLst/>
              </a:prstGeom>
              <a:blipFill>
                <a:blip r:embed="rId3"/>
                <a:stretch>
                  <a:fillRect l="-2435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385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23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GloVe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: Main Idea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87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중심 단어와 주변 단어 벡터의 내적 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= Corpus</a:t>
            </a:r>
            <a:r>
              <a:rPr lang="ko-KR" altLang="en-US" sz="2400" dirty="0"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동시 등장 확률</a:t>
            </a:r>
            <a:endParaRPr lang="en-US" altLang="ko-KR" sz="2400" dirty="0" smtClean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???</a:t>
            </a:r>
            <a:endParaRPr lang="en-US" altLang="zh-CN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171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870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GloVe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: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Nomenclature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871557" cy="2629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𝑋</m:t>
                    </m:r>
                  </m:oMath>
                </a14:m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: A co-occurrence Matrix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𝑘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(why?)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: </a:t>
                </a: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중심 단어의 </a:t>
                </a:r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embedding vector for word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𝑖</m:t>
                    </m:r>
                  </m:oMath>
                </a14:m>
                <a:endParaRPr lang="en-US" altLang="zh-CN" sz="2400" b="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: </a:t>
                </a: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주변 단어의 </a:t>
                </a: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embedding vector</a:t>
                </a:r>
                <a:endParaRPr lang="en-US" altLang="zh-CN" sz="2400" dirty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871557" cy="2629118"/>
              </a:xfrm>
              <a:prstGeom prst="rect">
                <a:avLst/>
              </a:prstGeom>
              <a:blipFill>
                <a:blip r:embed="rId3"/>
                <a:stretch>
                  <a:fillRect l="-841" b="-18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997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23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GloVe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: Main Idea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871557" cy="5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중심 단어와 주변 단어 벡터의 내적 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= Corpus</a:t>
            </a:r>
            <a:r>
              <a:rPr lang="ko-KR" altLang="en-US" sz="2400" dirty="0"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동시 등장 확률</a:t>
            </a:r>
            <a:endParaRPr lang="en-US" altLang="ko-KR" sz="2400" dirty="0" smtClean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슬라이드 17 형태 7"/>
              <p:cNvSpPr txBox="1"/>
              <p:nvPr/>
            </p:nvSpPr>
            <p:spPr>
              <a:xfrm>
                <a:off x="1789095" y="2911897"/>
                <a:ext cx="3981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&lt;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&gt;</m:t>
                      </m:r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5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095" y="2911897"/>
                <a:ext cx="398108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슬라이드 17 형태 7"/>
              <p:cNvSpPr txBox="1"/>
              <p:nvPr/>
            </p:nvSpPr>
            <p:spPr>
              <a:xfrm>
                <a:off x="6192930" y="2911897"/>
                <a:ext cx="3981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|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苹方 粗体" panose="020B0600000000000000" pitchFamily="34" charset="-122"/>
                              <a:ea typeface="苹方 粗体" panose="020B0600000000000000" pitchFamily="34" charset="-122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30" y="2911897"/>
                <a:ext cx="398108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78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73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GloVe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: Loss Function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871557" cy="2992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Let function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苹方 粗体" panose="020B0600000000000000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苹方 粗体" panose="020B0600000000000000" pitchFamily="34" charset="-12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be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|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|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:endParaRPr lang="en-US" altLang="ko-KR" sz="2400" dirty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- </a:t>
                </a: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의미</a:t>
                </a: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?</a:t>
                </a:r>
              </a:p>
            </p:txBody>
          </p:sp>
        </mc:Choice>
        <mc:Fallback xmlns=""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871557" cy="2992101"/>
              </a:xfrm>
              <a:prstGeom prst="rect">
                <a:avLst/>
              </a:prstGeom>
              <a:blipFill>
                <a:blip r:embed="rId3"/>
                <a:stretch>
                  <a:fillRect l="-897" b="-1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3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73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GloVe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: Loss Function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871557" cy="179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Let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be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|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|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871557" cy="1799852"/>
              </a:xfrm>
              <a:prstGeom prst="rect">
                <a:avLst/>
              </a:prstGeom>
              <a:blipFill>
                <a:blip r:embed="rId3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272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73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GloVe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: Loss Function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871557" cy="179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Let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be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|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|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871557" cy="1799852"/>
              </a:xfrm>
              <a:prstGeom prst="rect">
                <a:avLst/>
              </a:prstGeom>
              <a:blipFill>
                <a:blip r:embed="rId3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249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73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GloVe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: Loss Function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871557" cy="3698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의 </a:t>
                </a:r>
                <a:r>
                  <a:rPr lang="ko-KR" altLang="en-US" sz="2400" dirty="0" err="1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준동형성</a:t>
                </a: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성질을 활용하면</a:t>
                </a:r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                                                  </m:t>
                      </m:r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의 정의를 활용하면</a:t>
                </a:r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871557" cy="3698641"/>
              </a:xfrm>
              <a:prstGeom prst="rect">
                <a:avLst/>
              </a:prstGeom>
              <a:blipFill>
                <a:blip r:embed="rId3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19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73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GloVe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: Loss Function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871557" cy="4453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defRPr/>
                </a:pP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의 정의를 활용하면</a:t>
                </a:r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⋅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≔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⁡(⋅)</m:t>
                    </m:r>
                  </m:oMath>
                </a14:m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;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Then,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871557" cy="4453912"/>
              </a:xfrm>
              <a:prstGeom prst="rect">
                <a:avLst/>
              </a:prstGeom>
              <a:blipFill>
                <a:blip r:embed="rId3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29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73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GloVe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: Loss Function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871557" cy="252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−</m:t>
                      </m:r>
                      <m:func>
                        <m:func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위 식이 </a:t>
                </a: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_____</a:t>
                </a: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법칙이 성립하지 않으므로</a:t>
                </a: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, bias</a:t>
                </a: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를 </a:t>
                </a:r>
                <a:r>
                  <a:rPr lang="ko-KR" altLang="en-US" sz="2400" dirty="0" err="1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더해주어야</a:t>
                </a: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한다</a:t>
                </a: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.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871557" cy="2523511"/>
              </a:xfrm>
              <a:prstGeom prst="rect">
                <a:avLst/>
              </a:prstGeom>
              <a:blipFill>
                <a:blip r:embed="rId3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782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14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Word</a:t>
            </a:r>
            <a:r>
              <a:rPr kumimoji="0" lang="en-US" altLang="zh-CN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 Embedding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기존 정수 </a:t>
            </a:r>
            <a:r>
              <a:rPr lang="ko-KR" altLang="en-US" sz="2400" noProof="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인코딩</a:t>
            </a:r>
            <a:r>
              <a:rPr lang="ko-KR" altLang="en-US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ko-KR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(Integer Encoding)</a:t>
            </a:r>
            <a:r>
              <a:rPr lang="ko-KR" altLang="en-US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의 한계</a:t>
            </a:r>
            <a:r>
              <a:rPr lang="en-US" altLang="ko-KR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?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4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단어 사이의 </a:t>
            </a:r>
            <a:r>
              <a:rPr kumimoji="0" lang="en-US" altLang="ko-KR" sz="24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_______</a:t>
            </a:r>
            <a:r>
              <a:rPr kumimoji="0" lang="ko-KR" altLang="en-US" sz="24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를 파악하기 어려움</a:t>
            </a:r>
            <a:endParaRPr kumimoji="0" lang="en-US" altLang="ko-KR" sz="2400" b="0" i="0" u="none" strike="noStrike" kern="120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원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-</a:t>
            </a:r>
            <a:r>
              <a:rPr lang="ko-KR" altLang="en-US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핫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ko-KR" altLang="en-US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인코딩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(One-hot Encoding)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의 한계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?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___________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희소 표현 </a:t>
            </a:r>
            <a:r>
              <a:rPr lang="en-US" altLang="ko-KR" sz="240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(Sparse Representation)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196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73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GloVe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: Loss Function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871557" cy="1797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최종적으로</a:t>
                </a: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, loss function</a:t>
                </a: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은</a:t>
                </a:r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𝐿𝑜𝑠𝑠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871557" cy="1797030"/>
              </a:xfrm>
              <a:prstGeom prst="rect">
                <a:avLst/>
              </a:prstGeom>
              <a:blipFill>
                <a:blip r:embed="rId3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851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73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GloVe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: Loss Function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87155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Any problem?</a:t>
                </a: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(1)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苹方 粗体" panose="020B0600000000000000" pitchFamily="34" charset="-122"/>
                              </a:rPr>
                              <m:t>𝑖𝑘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</a:t>
                </a: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값의 </a:t>
                </a: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_________</a:t>
                </a:r>
              </a:p>
              <a:p>
                <a:pPr marL="1257300" lvl="2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대안</a:t>
                </a: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:</a:t>
                </a: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(2) Co-occurrence </a:t>
                </a: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행렬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𝑋</m:t>
                    </m:r>
                  </m:oMath>
                </a14:m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가 </a:t>
                </a: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____________</a:t>
                </a: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인 경우</a:t>
                </a:r>
                <a:endParaRPr lang="en-US" altLang="ko-KR" sz="2400" dirty="0" smtClean="0"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  <a:p>
                <a:pPr marL="1257300" lvl="2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대안</a:t>
                </a:r>
                <a:r>
                  <a:rPr lang="en-US" altLang="ko-KR" sz="2400" dirty="0" smtClean="0"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: </a:t>
                </a:r>
              </a:p>
            </p:txBody>
          </p:sp>
        </mc:Choice>
        <mc:Fallback xmlns=""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871557" cy="2862322"/>
              </a:xfrm>
              <a:prstGeom prst="rect">
                <a:avLst/>
              </a:prstGeom>
              <a:blipFill>
                <a:blip r:embed="rId3"/>
                <a:stretch>
                  <a:fillRect l="-897" b="-1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4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슬라이드 20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r="34769"/>
          <a:stretch>
            <a:fillRect/>
          </a:stretch>
        </p:blipFill>
        <p:spPr/>
      </p:pic>
      <p:sp>
        <p:nvSpPr>
          <p:cNvPr id="4" name="슬라이드 20 형태 2"/>
          <p:cNvSpPr txBox="1"/>
          <p:nvPr/>
        </p:nvSpPr>
        <p:spPr>
          <a:xfrm>
            <a:off x="3838223" y="726771"/>
            <a:ext cx="3279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GloVe</a:t>
            </a:r>
            <a:r>
              <a:rPr lang="en-US" altLang="zh-CN" sz="36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: Recap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421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14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Word</a:t>
            </a:r>
            <a:r>
              <a:rPr kumimoji="0" lang="en-US" altLang="zh-CN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 Embedding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밀집 표현 </a:t>
            </a:r>
            <a:r>
              <a:rPr lang="en-US" altLang="ko-KR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(Dense Representation)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One-hot encoding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의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______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문제를 보완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벡터의 차원을 원하는 대로 설정할 수 있음</a:t>
            </a:r>
            <a:endParaRPr lang="en-US" altLang="ko-KR" sz="2400" dirty="0" smtClean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데이터를 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이용해서 표현을 학습함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168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192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Word2Vec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5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Recap) 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단어 사이의 유사도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5" name="슬라이드 17 형태 7"/>
          <p:cNvSpPr txBox="1"/>
          <p:nvPr/>
        </p:nvSpPr>
        <p:spPr>
          <a:xfrm>
            <a:off x="380708" y="2976185"/>
            <a:ext cx="4832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Korean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English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Japanese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Math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Science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Social Studies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374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35366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Word2Vec Methods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3" name="슬라이드 18 형태 3 그룹 1"/>
          <p:cNvSpPr/>
          <p:nvPr/>
        </p:nvSpPr>
        <p:spPr>
          <a:xfrm>
            <a:off x="1407120" y="4527134"/>
            <a:ext cx="1174044" cy="117404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18 형태 4 그룹 1"/>
          <p:cNvSpPr/>
          <p:nvPr/>
        </p:nvSpPr>
        <p:spPr>
          <a:xfrm>
            <a:off x="1445368" y="2410159"/>
            <a:ext cx="1174044" cy="117404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8 형태 6"/>
          <p:cNvSpPr txBox="1"/>
          <p:nvPr/>
        </p:nvSpPr>
        <p:spPr>
          <a:xfrm>
            <a:off x="2867377" y="2410159"/>
            <a:ext cx="7184980" cy="1128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CBOW (Continuous Bag of Words)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- </a:t>
            </a: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______ 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단어를 활용해 중간에 있는 단어를 예측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19" name="슬라이드 18 형태 8"/>
          <p:cNvSpPr txBox="1"/>
          <p:nvPr/>
        </p:nvSpPr>
        <p:spPr>
          <a:xfrm>
            <a:off x="2867377" y="4527134"/>
            <a:ext cx="7184980" cy="1128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Skip-Gram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- ______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단어를 활용해 주변에 있는 단어를 예측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51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608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CBOW – Continuous Bag of Words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1960970"/>
            <a:ext cx="100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 hard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for 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948266" y="2742355"/>
            <a:ext cx="100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 for 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948266" y="3523740"/>
            <a:ext cx="100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studied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 the 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948266" y="4305125"/>
            <a:ext cx="455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 hard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948266" y="5086510"/>
            <a:ext cx="1004555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studied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 for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1" name="슬라이드 17 형태 7"/>
          <p:cNvSpPr txBox="1"/>
          <p:nvPr/>
        </p:nvSpPr>
        <p:spPr>
          <a:xfrm>
            <a:off x="948266" y="5867895"/>
            <a:ext cx="100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studied hard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 the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cxnSp>
        <p:nvCxnSpPr>
          <p:cNvPr id="14" name="직선 연결선 13"/>
          <p:cNvCxnSpPr>
            <a:stCxn id="8" idx="3"/>
          </p:cNvCxnSpPr>
          <p:nvPr/>
        </p:nvCxnSpPr>
        <p:spPr>
          <a:xfrm>
            <a:off x="5507421" y="4628291"/>
            <a:ext cx="5675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왼쪽 중괄호 14"/>
          <p:cNvSpPr/>
          <p:nvPr/>
        </p:nvSpPr>
        <p:spPr>
          <a:xfrm>
            <a:off x="6159062" y="4013684"/>
            <a:ext cx="257847" cy="122173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17 형태 7"/>
          <p:cNvSpPr txBox="1"/>
          <p:nvPr/>
        </p:nvSpPr>
        <p:spPr>
          <a:xfrm>
            <a:off x="6416909" y="3628617"/>
            <a:ext cx="455915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noProof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중심 단어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8" name="슬라이드 17 형태 7"/>
          <p:cNvSpPr txBox="1"/>
          <p:nvPr/>
        </p:nvSpPr>
        <p:spPr>
          <a:xfrm>
            <a:off x="6416909" y="4876756"/>
            <a:ext cx="455915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주변 단어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631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0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6" grpId="0"/>
      <p:bldP spid="7" grpId="0"/>
      <p:bldP spid="8" grpId="0"/>
      <p:bldP spid="10" grpId="0"/>
      <p:bldP spid="11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78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CBOW: One-hot encoded Dataset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1960970"/>
            <a:ext cx="100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 hard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for 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948266" y="2742355"/>
            <a:ext cx="100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 for 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948266" y="3523740"/>
            <a:ext cx="100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studied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 the 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948266" y="4305125"/>
            <a:ext cx="455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studied hard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 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948266" y="5086510"/>
            <a:ext cx="1004555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studied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hard for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</a:t>
            </a: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1" name="슬라이드 17 형태 7"/>
          <p:cNvSpPr txBox="1"/>
          <p:nvPr/>
        </p:nvSpPr>
        <p:spPr>
          <a:xfrm>
            <a:off x="948266" y="5867895"/>
            <a:ext cx="100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 studied hard </a:t>
            </a:r>
            <a:r>
              <a:rPr lang="en-US" altLang="zh-CN" sz="2400" noProof="0" dirty="0" smtClean="0">
                <a:solidFill>
                  <a:srgbClr val="00B0F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for the 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exam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cxnSp>
        <p:nvCxnSpPr>
          <p:cNvPr id="14" name="직선 연결선 13"/>
          <p:cNvCxnSpPr>
            <a:stCxn id="8" idx="3"/>
          </p:cNvCxnSpPr>
          <p:nvPr/>
        </p:nvCxnSpPr>
        <p:spPr>
          <a:xfrm>
            <a:off x="5507421" y="4628291"/>
            <a:ext cx="5675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왼쪽 중괄호 14"/>
          <p:cNvSpPr/>
          <p:nvPr/>
        </p:nvSpPr>
        <p:spPr>
          <a:xfrm>
            <a:off x="6159062" y="4013684"/>
            <a:ext cx="257847" cy="122173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17 형태 7"/>
          <p:cNvSpPr txBox="1"/>
          <p:nvPr/>
        </p:nvSpPr>
        <p:spPr>
          <a:xfrm>
            <a:off x="6416909" y="3628617"/>
            <a:ext cx="455915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중심 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데이터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8" name="슬라이드 17 형태 7"/>
          <p:cNvSpPr txBox="1"/>
          <p:nvPr/>
        </p:nvSpPr>
        <p:spPr>
          <a:xfrm>
            <a:off x="6416909" y="4876756"/>
            <a:ext cx="455915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주변 데이터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089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6" grpId="0"/>
      <p:bldP spid="7" grpId="0"/>
      <p:bldP spid="8" grpId="0"/>
      <p:bldP spid="10" grpId="0"/>
      <p:bldP spid="11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798</Words>
  <Application>Microsoft Office PowerPoint</Application>
  <PresentationFormat>와이드스크린</PresentationFormat>
  <Paragraphs>259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7" baseType="lpstr">
      <vt:lpstr>等线</vt:lpstr>
      <vt:lpstr>等线 Light</vt:lpstr>
      <vt:lpstr>나눔스퀘어 ExtraBold</vt:lpstr>
      <vt:lpstr>맑은 고딕</vt:lpstr>
      <vt:lpstr>思源黑体 CN Heavy</vt:lpstr>
      <vt:lpstr>思源黑体 CN Light</vt:lpstr>
      <vt:lpstr>苹方 细体</vt:lpstr>
      <vt:lpstr>苹方 粗体</vt:lpstr>
      <vt:lpstr>苹方 中等</vt:lpstr>
      <vt:lpstr>苹方 特粗</vt:lpstr>
      <vt:lpstr>Arial</vt:lpstr>
      <vt:lpstr>Cambria Math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Owner</cp:lastModifiedBy>
  <cp:revision>296</cp:revision>
  <dcterms:created xsi:type="dcterms:W3CDTF">2019-08-20T09:53:04Z</dcterms:created>
  <dcterms:modified xsi:type="dcterms:W3CDTF">2021-06-14T11:56:28Z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