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65" r:id="rId2"/>
    <p:sldId id="669" r:id="rId3"/>
    <p:sldId id="698" r:id="rId4"/>
    <p:sldId id="699" r:id="rId5"/>
    <p:sldId id="700" r:id="rId6"/>
    <p:sldId id="702" r:id="rId7"/>
    <p:sldId id="701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697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648"/>
    <a:srgbClr val="7A0000"/>
    <a:srgbClr val="FFD9D9"/>
    <a:srgbClr val="DBEEFA"/>
    <a:srgbClr val="A40000"/>
    <a:srgbClr val="FFFF66"/>
    <a:srgbClr val="FFCC00"/>
    <a:srgbClr val="FFCC66"/>
    <a:srgbClr val="FFFF99"/>
    <a:srgbClr val="FF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1" autoAdjust="0"/>
    <p:restoredTop sz="97451" autoAdjust="0"/>
  </p:normalViewPr>
  <p:slideViewPr>
    <p:cSldViewPr snapToGrid="0">
      <p:cViewPr varScale="1">
        <p:scale>
          <a:sx n="166" d="100"/>
          <a:sy n="166" d="100"/>
        </p:scale>
        <p:origin x="2214" y="3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-406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910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7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7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6D68F82A-EBDB-489D-B4A9-426D5DB8F0C1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7BEB660F-003C-4666-ABAF-8FFF40D8E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2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33DFA9-8D7D-4861-8756-3ECCE16781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7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7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1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1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4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0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3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9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3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8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9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76338" y="1233488"/>
            <a:ext cx="4445000" cy="3333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660F-003C-4666-ABAF-8FFF40D8E2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8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594"/>
            <a:ext cx="7772400" cy="1294856"/>
          </a:xfrm>
        </p:spPr>
        <p:txBody>
          <a:bodyPr anchor="ctr" anchorCtr="0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-17929" y="6630593"/>
            <a:ext cx="3479068" cy="216173"/>
          </a:xfrm>
        </p:spPr>
        <p:txBody>
          <a:bodyPr/>
          <a:lstStyle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ko-KR" dirty="0"/>
              <a:t>Jinhyun Ahn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90" y="0"/>
            <a:ext cx="946310" cy="9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9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" y="307863"/>
            <a:ext cx="9101137" cy="692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20070"/>
            <a:ext cx="9013372" cy="682624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>
            <a:lvl1pPr marL="228600" indent="-228600">
              <a:buClrTx/>
              <a:buFont typeface="Arial" panose="020B0604020202020204" pitchFamily="34" charset="0"/>
              <a:buChar char="•"/>
              <a:defRPr sz="2400"/>
            </a:lvl1pPr>
            <a:lvl2pPr marL="685800" indent="-228600">
              <a:buClrTx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Tx/>
              <a:buFont typeface="Arial" panose="020B0604020202020204" pitchFamily="34" charset="0"/>
              <a:buChar char="•"/>
              <a:defRPr sz="1800"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6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9B9B39-409A-46EC-81C9-786FF0439C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0" y="26445"/>
            <a:ext cx="4545874" cy="257534"/>
          </a:xfr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r">
              <a:buNone/>
              <a:defRPr sz="1400">
                <a:solidFill>
                  <a:schemeClr val="bg1"/>
                </a:solidFill>
              </a:defRPr>
            </a:lvl2pPr>
            <a:lvl3pPr marL="914400" indent="0" algn="r">
              <a:buNone/>
              <a:defRPr sz="1400">
                <a:solidFill>
                  <a:schemeClr val="bg1"/>
                </a:solidFill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-17929" y="6630593"/>
            <a:ext cx="3479068" cy="216173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Jinhyun Ahn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91" y="0"/>
            <a:ext cx="946310" cy="10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628800"/>
            <a:ext cx="9144000" cy="52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2648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4558937" cy="313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558936" y="0"/>
            <a:ext cx="4585064" cy="31350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0" y="6619359"/>
            <a:ext cx="3441701" cy="24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5702302" y="6615626"/>
            <a:ext cx="3441699" cy="24237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71648"/>
                </a:solidFill>
                <a:effectLst/>
                <a:uLnTx/>
                <a:uFillTx/>
                <a:latin typeface="Cambria" charset="0"/>
                <a:ea typeface="Cambria" charset="0"/>
                <a:cs typeface="Cambria" charset="0"/>
              </a:rPr>
              <a:t>Information and Communication Engineering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71648"/>
              </a:solidFill>
              <a:effectLst/>
              <a:uLnTx/>
              <a:uFillTx/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441701" y="6619358"/>
            <a:ext cx="2260601" cy="2386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" y="6630593"/>
            <a:ext cx="3086100" cy="216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ko-KR" dirty="0">
                <a:solidFill>
                  <a:prstClr val="white"/>
                </a:solidFill>
              </a:rPr>
              <a:t>Jinhyun Ahn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A9B9B39-409A-46EC-81C9-786FF0439C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90" y="0"/>
            <a:ext cx="946310" cy="9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70C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69214" y="-515258"/>
            <a:ext cx="9682429" cy="7136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" y="2186791"/>
            <a:ext cx="9143998" cy="1282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 err="1">
                <a:solidFill>
                  <a:srgbClr val="071648"/>
                </a:solidFill>
                <a:latin typeface="+mj-ea"/>
              </a:rPr>
              <a:t>파이썬</a:t>
            </a:r>
            <a:br>
              <a:rPr lang="en-US" altLang="ko-KR" sz="3200" dirty="0">
                <a:solidFill>
                  <a:srgbClr val="071648"/>
                </a:solidFill>
                <a:latin typeface="+mj-ea"/>
              </a:rPr>
            </a:br>
            <a:r>
              <a:rPr lang="en-US" altLang="ko-KR" sz="2400" b="0" dirty="0">
                <a:solidFill>
                  <a:srgbClr val="071648"/>
                </a:solidFill>
                <a:latin typeface="+mj-ea"/>
              </a:rPr>
              <a:t>-</a:t>
            </a:r>
            <a:r>
              <a:rPr lang="ko-KR" altLang="en-US" sz="2400" b="0" dirty="0">
                <a:solidFill>
                  <a:srgbClr val="071648"/>
                </a:solidFill>
                <a:latin typeface="+mj-ea"/>
              </a:rPr>
              <a:t>함수</a:t>
            </a:r>
            <a:endParaRPr lang="en-US" sz="2400" b="0" dirty="0">
              <a:solidFill>
                <a:srgbClr val="071648"/>
              </a:solidFill>
              <a:latin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30236" y="6641829"/>
            <a:ext cx="2057400" cy="216173"/>
          </a:xfrm>
        </p:spPr>
        <p:txBody>
          <a:bodyPr/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729898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 dirty="0" err="1">
                <a:solidFill>
                  <a:prstClr val="black"/>
                </a:solidFill>
                <a:latin typeface="맑은 고딕"/>
              </a:rPr>
              <a:t>Hubo</a:t>
            </a:r>
            <a:endParaRPr lang="en-US" altLang="ko-KR" sz="2000" b="1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dirty="0" err="1">
                <a:solidFill>
                  <a:prstClr val="black"/>
                </a:solidFill>
                <a:latin typeface="맑은 고딕"/>
              </a:rPr>
              <a:t>휴보는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 카이스트에서 만든 인간형 로봇의 이름</a:t>
            </a:r>
            <a:endParaRPr lang="en-US" altLang="ko-KR" sz="1600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중간고사 전까지의 우리 강의는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</a:rPr>
              <a:t>휴보를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 활용한 실습을 통해 진행된다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1"/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예제 </a:t>
            </a:r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lec1_4</a:t>
            </a:r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를 실행해보자 </a:t>
            </a:r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 </a:t>
            </a: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우리가 활용하는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cs1robots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에는 </a:t>
            </a:r>
            <a:r>
              <a:rPr lang="en-US" altLang="ko-KR" sz="1600" dirty="0">
                <a:solidFill>
                  <a:srgbClr val="FF0000"/>
                </a:solidFill>
                <a:latin typeface="맑은 고딕"/>
              </a:rPr>
              <a:t>Robot </a:t>
            </a:r>
            <a:r>
              <a:rPr lang="ko-KR" altLang="en-US" sz="1600" dirty="0">
                <a:solidFill>
                  <a:srgbClr val="FF0000"/>
                </a:solidFill>
                <a:latin typeface="맑은 고딕"/>
              </a:rPr>
              <a:t>클래스를 </a:t>
            </a:r>
            <a:r>
              <a:rPr lang="ko-KR" altLang="en-US" sz="1600" dirty="0" err="1">
                <a:solidFill>
                  <a:srgbClr val="FF0000"/>
                </a:solidFill>
                <a:latin typeface="맑은 고딕"/>
              </a:rPr>
              <a:t>정의해놓았다</a:t>
            </a:r>
            <a:r>
              <a:rPr lang="en-US" altLang="ko-KR" sz="1600" dirty="0">
                <a:solidFill>
                  <a:srgbClr val="FF0000"/>
                </a:solidFill>
                <a:latin typeface="맑은 고딕"/>
              </a:rPr>
              <a:t>.</a:t>
            </a:r>
          </a:p>
          <a:p>
            <a:pPr lvl="1"/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또한 </a:t>
            </a:r>
            <a:r>
              <a:rPr lang="en-US" altLang="ko-KR" sz="1600" dirty="0" err="1">
                <a:solidFill>
                  <a:srgbClr val="FF0000"/>
                </a:solidFill>
                <a:latin typeface="맑은 고딕"/>
              </a:rPr>
              <a:t>load_world</a:t>
            </a:r>
            <a:r>
              <a:rPr lang="en-US" altLang="ko-KR" sz="1600" dirty="0">
                <a:solidFill>
                  <a:srgbClr val="FF0000"/>
                </a:solidFill>
                <a:latin typeface="맑은 고딕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맑은 고딕"/>
              </a:rPr>
              <a:t>라는 함수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를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</a:rPr>
              <a:t>만들어놓았다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1"/>
            <a:endParaRPr lang="en-US" altLang="ko-KR" sz="1600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  <a:latin typeface="맑은 고딕"/>
              </a:rPr>
              <a:t>load_world</a:t>
            </a:r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(“”)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Robot()</a:t>
            </a:r>
          </a:p>
          <a:p>
            <a:pPr lvl="1"/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다양한 </a:t>
            </a:r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map</a:t>
            </a:r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과</a:t>
            </a:r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, 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/>
              </a:rPr>
              <a:t>휴보를</a:t>
            </a:r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 만들어보자</a:t>
            </a:r>
            <a:endParaRPr lang="en-US" altLang="ko-KR" sz="1600" b="1" dirty="0">
              <a:solidFill>
                <a:srgbClr val="0070C0"/>
              </a:solidFill>
              <a:latin typeface="맑은 고딕"/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hubo1,hubo2,hubo3</a:t>
            </a:r>
          </a:p>
          <a:p>
            <a:pPr lvl="1"/>
            <a:endParaRPr lang="en-US" altLang="ko-KR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071648"/>
                </a:solidFill>
                <a:latin typeface="+mj-ea"/>
              </a:rPr>
              <a:t>휴보는</a:t>
            </a:r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rgbClr val="071648"/>
                </a:solidFill>
                <a:latin typeface="+mj-ea"/>
              </a:rPr>
              <a:t>Robot </a:t>
            </a:r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객체이다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10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56BD30-2065-4BF5-B08D-6221FC57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87" y="2347030"/>
            <a:ext cx="1546293" cy="156838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C7ED16B-7F89-4921-ACCD-DA54FF5FACCE}"/>
              </a:ext>
            </a:extLst>
          </p:cNvPr>
          <p:cNvSpPr/>
          <p:nvPr/>
        </p:nvSpPr>
        <p:spPr>
          <a:xfrm>
            <a:off x="1293993" y="3537484"/>
            <a:ext cx="425569" cy="416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9F73F7-CA66-491C-95EC-D9ACA0C3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400" y="2727853"/>
            <a:ext cx="2400318" cy="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5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729898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 dirty="0" err="1">
                <a:solidFill>
                  <a:prstClr val="black"/>
                </a:solidFill>
                <a:latin typeface="맑은 고딕"/>
              </a:rPr>
              <a:t>Hubo</a:t>
            </a:r>
            <a:r>
              <a:rPr lang="en-US" altLang="ko-KR" sz="2000" b="1" dirty="0">
                <a:solidFill>
                  <a:prstClr val="black"/>
                </a:solidFill>
                <a:latin typeface="맑은 고딕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객체는 클래스에서 정의한대로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600" dirty="0">
                <a:latin typeface="맑은 고딕"/>
              </a:rPr>
              <a:t>내부 함수</a:t>
            </a:r>
            <a:r>
              <a:rPr lang="en-US" altLang="ko-KR" sz="1600" dirty="0">
                <a:latin typeface="맑은 고딕"/>
              </a:rPr>
              <a:t> (</a:t>
            </a:r>
            <a:r>
              <a:rPr lang="ko-KR" altLang="en-US" sz="1600" dirty="0">
                <a:latin typeface="맑은 고딕"/>
              </a:rPr>
              <a:t>메소드</a:t>
            </a:r>
            <a:r>
              <a:rPr lang="en-US" altLang="ko-KR" sz="1600" dirty="0">
                <a:latin typeface="맑은 고딕"/>
              </a:rPr>
              <a:t>) </a:t>
            </a:r>
            <a:r>
              <a:rPr lang="ko-KR" altLang="en-US" sz="1600" dirty="0">
                <a:latin typeface="맑은 고딕"/>
              </a:rPr>
              <a:t>가 있고</a:t>
            </a:r>
            <a:r>
              <a:rPr lang="en-US" altLang="ko-KR" sz="1600" dirty="0">
                <a:latin typeface="맑은 고딕"/>
              </a:rPr>
              <a:t>, </a:t>
            </a:r>
            <a:r>
              <a:rPr lang="ko-KR" altLang="en-US" sz="1600" dirty="0">
                <a:latin typeface="맑은 고딕"/>
              </a:rPr>
              <a:t>속성 </a:t>
            </a:r>
            <a:r>
              <a:rPr lang="en-US" altLang="ko-KR" sz="1600" dirty="0">
                <a:latin typeface="맑은 고딕"/>
              </a:rPr>
              <a:t>(attribute) </a:t>
            </a:r>
            <a:r>
              <a:rPr lang="ko-KR" altLang="en-US" sz="1600" dirty="0">
                <a:latin typeface="맑은 고딕"/>
              </a:rPr>
              <a:t>이 있다</a:t>
            </a:r>
            <a:r>
              <a:rPr lang="en-US" altLang="ko-KR" sz="1600" dirty="0">
                <a:latin typeface="맑은 고딕"/>
              </a:rPr>
              <a:t>.</a:t>
            </a:r>
          </a:p>
          <a:p>
            <a:pPr lvl="1"/>
            <a:r>
              <a:rPr lang="ko-KR" altLang="en-US" sz="1600" dirty="0">
                <a:latin typeface="맑은 고딕"/>
              </a:rPr>
              <a:t>함수</a:t>
            </a:r>
            <a:r>
              <a:rPr lang="en-US" altLang="ko-KR" sz="1600" dirty="0">
                <a:latin typeface="맑은 고딕"/>
              </a:rPr>
              <a:t>/</a:t>
            </a:r>
            <a:r>
              <a:rPr lang="ko-KR" altLang="en-US" sz="1600" dirty="0">
                <a:latin typeface="맑은 고딕"/>
              </a:rPr>
              <a:t>속성을 활용하는 방법</a:t>
            </a:r>
            <a:r>
              <a:rPr lang="en-US" altLang="ko-KR" sz="1600" dirty="0">
                <a:latin typeface="맑은 고딕"/>
              </a:rPr>
              <a:t>: 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객체이름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.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함수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() or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객체이름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.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속성이름</a:t>
            </a:r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예제 </a:t>
            </a:r>
            <a:r>
              <a:rPr lang="en-US" altLang="ko-KR" sz="1600" b="1" dirty="0">
                <a:solidFill>
                  <a:srgbClr val="0070C0"/>
                </a:solidFill>
                <a:latin typeface="맑은 고딕"/>
              </a:rPr>
              <a:t>lec1_5</a:t>
            </a:r>
            <a:r>
              <a:rPr lang="ko-KR" altLang="en-US" sz="1600" b="1" dirty="0">
                <a:solidFill>
                  <a:srgbClr val="0070C0"/>
                </a:solidFill>
                <a:latin typeface="맑은 고딕"/>
              </a:rPr>
              <a:t>를 실행해보자</a:t>
            </a:r>
            <a:endParaRPr lang="en-US" altLang="ko-KR" sz="1600" b="1" dirty="0">
              <a:solidFill>
                <a:srgbClr val="0070C0"/>
              </a:solidFill>
              <a:latin typeface="맑은 고딕"/>
            </a:endParaRPr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  <a:latin typeface="맑은 고딕"/>
              </a:rPr>
              <a:t>hubo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/>
              </a:rPr>
              <a:t>.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/>
              </a:rPr>
              <a:t>move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</a:rPr>
              <a:t>()</a:t>
            </a:r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  <a:latin typeface="맑은 고딕"/>
              </a:rPr>
              <a:t>hubo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/>
              </a:rPr>
              <a:t>.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/>
              </a:rPr>
              <a:t>turn_left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</a:rPr>
              <a:t>()</a:t>
            </a:r>
          </a:p>
          <a:p>
            <a:pPr marL="457200" lvl="1" indent="0">
              <a:buNone/>
            </a:pPr>
            <a:endParaRPr lang="en-US" altLang="ko-KR" sz="1600" b="1" dirty="0">
              <a:solidFill>
                <a:srgbClr val="FF0000"/>
              </a:solidFill>
              <a:latin typeface="맑은 고딕"/>
            </a:endParaRPr>
          </a:p>
          <a:p>
            <a:pPr lvl="1"/>
            <a:r>
              <a:rPr lang="en-US" altLang="ko-KR" sz="1600" dirty="0" err="1">
                <a:latin typeface="맑은 고딕"/>
              </a:rPr>
              <a:t>hubo</a:t>
            </a:r>
            <a:r>
              <a:rPr lang="ko-KR" altLang="en-US" sz="1600" dirty="0">
                <a:latin typeface="맑은 고딕"/>
              </a:rPr>
              <a:t>는 오른 쪽으로 </a:t>
            </a:r>
            <a:r>
              <a:rPr lang="en-US" altLang="ko-KR" sz="1600" dirty="0">
                <a:latin typeface="맑은 고딕"/>
              </a:rPr>
              <a:t>turn</a:t>
            </a:r>
            <a:r>
              <a:rPr lang="ko-KR" altLang="en-US" sz="1600" dirty="0">
                <a:latin typeface="맑은 고딕"/>
              </a:rPr>
              <a:t>하는 메소드는 갖고 있지 않기때문에 </a:t>
            </a:r>
            <a:endParaRPr lang="en-US" altLang="ko-KR" sz="1600" dirty="0">
              <a:latin typeface="맑은 고딕"/>
            </a:endParaRPr>
          </a:p>
          <a:p>
            <a:pPr lvl="1"/>
            <a:r>
              <a:rPr lang="ko-KR" altLang="en-US" sz="1600" dirty="0">
                <a:latin typeface="맑은 고딕"/>
              </a:rPr>
              <a:t>오른쪽으로 도는 </a:t>
            </a:r>
            <a:r>
              <a:rPr lang="en-US" altLang="ko-KR" sz="1600" dirty="0" err="1">
                <a:latin typeface="맑은 고딕"/>
              </a:rPr>
              <a:t>turn_right</a:t>
            </a:r>
            <a:r>
              <a:rPr lang="en-US" altLang="ko-KR" sz="1600" dirty="0">
                <a:latin typeface="맑은 고딕"/>
              </a:rPr>
              <a:t>()</a:t>
            </a:r>
            <a:r>
              <a:rPr lang="ko-KR" altLang="en-US" sz="1600" dirty="0">
                <a:latin typeface="맑은 고딕"/>
              </a:rPr>
              <a:t>함수를 자체적으로 작성해 주었다</a:t>
            </a:r>
            <a:r>
              <a:rPr lang="en-US" altLang="ko-KR" sz="1600" dirty="0">
                <a:latin typeface="맑은 고딕"/>
              </a:rPr>
              <a:t>.</a:t>
            </a:r>
            <a:r>
              <a:rPr lang="ko-KR" altLang="en-US" sz="1600" dirty="0">
                <a:latin typeface="맑은 고딕"/>
              </a:rPr>
              <a:t>  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071648"/>
                </a:solidFill>
                <a:latin typeface="+mj-ea"/>
              </a:rPr>
              <a:t>휴보는</a:t>
            </a:r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 움직일 수도 있고 돌 수도 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11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729898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b="1" dirty="0">
                <a:solidFill>
                  <a:prstClr val="black"/>
                </a:solidFill>
                <a:latin typeface="맑은 고딕"/>
              </a:rPr>
              <a:t>계단 예제</a:t>
            </a:r>
            <a:endParaRPr lang="en-US" altLang="ko-KR" sz="2000" b="1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예제 </a:t>
            </a:r>
            <a:r>
              <a:rPr lang="en-US" altLang="ko-KR" sz="1600" dirty="0">
                <a:solidFill>
                  <a:srgbClr val="0070C0"/>
                </a:solidFill>
                <a:latin typeface="맑은 고딕"/>
              </a:rPr>
              <a:t>lec1_6</a:t>
            </a:r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을 보자</a:t>
            </a:r>
            <a:r>
              <a:rPr lang="en-US" altLang="ko-KR" sz="1600" dirty="0">
                <a:solidFill>
                  <a:srgbClr val="0070C0"/>
                </a:solidFill>
                <a:latin typeface="맑은 고딕"/>
              </a:rPr>
              <a:t>.</a:t>
            </a:r>
          </a:p>
          <a:p>
            <a:pPr lvl="1"/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(1,1)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에서 시작하는 </a:t>
            </a:r>
            <a:r>
              <a:rPr lang="en-US" altLang="ko-KR" sz="1600" dirty="0" err="1">
                <a:solidFill>
                  <a:srgbClr val="0070C0"/>
                </a:solidFill>
                <a:latin typeface="맑은 고딕"/>
              </a:rPr>
              <a:t>hubo</a:t>
            </a:r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가 계단 끝까지 올라갔다가</a:t>
            </a:r>
            <a:endParaRPr lang="en-US" altLang="ko-KR" sz="1600" dirty="0">
              <a:solidFill>
                <a:srgbClr val="0070C0"/>
              </a:solidFill>
              <a:latin typeface="맑은 고딕"/>
            </a:endParaRPr>
          </a:p>
          <a:p>
            <a:pPr lvl="1"/>
            <a:r>
              <a:rPr lang="en-US" altLang="ko-KR" sz="1600" dirty="0" err="1">
                <a:solidFill>
                  <a:prstClr val="black"/>
                </a:solidFill>
                <a:latin typeface="맑은 고딕"/>
              </a:rPr>
              <a:t>hubo.drop_beeper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()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를 통해서 </a:t>
            </a:r>
            <a:r>
              <a:rPr lang="en-US" altLang="ko-KR" sz="1600" dirty="0">
                <a:solidFill>
                  <a:srgbClr val="0070C0"/>
                </a:solidFill>
                <a:latin typeface="맑은 고딕"/>
              </a:rPr>
              <a:t>beeper</a:t>
            </a:r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를 두고</a:t>
            </a:r>
            <a:endParaRPr lang="en-US" altLang="ko-KR" sz="1600" dirty="0">
              <a:solidFill>
                <a:srgbClr val="0070C0"/>
              </a:solidFill>
              <a:latin typeface="맑은 고딕"/>
            </a:endParaRPr>
          </a:p>
          <a:p>
            <a:pPr lvl="1"/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다시 원래 자리로 돌아오는 코드</a:t>
            </a:r>
            <a:endParaRPr lang="en-US" altLang="ko-KR" sz="1600" dirty="0">
              <a:solidFill>
                <a:srgbClr val="0070C0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b="1" dirty="0" err="1">
                <a:solidFill>
                  <a:srgbClr val="C00000"/>
                </a:solidFill>
                <a:latin typeface="맑은 고딕"/>
              </a:rPr>
              <a:t>복잡해보인다</a:t>
            </a:r>
            <a:r>
              <a:rPr lang="en-US" altLang="ko-KR" sz="1600" b="1" dirty="0">
                <a:solidFill>
                  <a:srgbClr val="C00000"/>
                </a:solidFill>
                <a:latin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latin typeface="맑은 고딕"/>
              </a:rPr>
              <a:t>어떻게 해결할 수 있을까</a:t>
            </a:r>
            <a:r>
              <a:rPr lang="en-US" altLang="ko-KR" sz="1600" b="1" dirty="0">
                <a:solidFill>
                  <a:srgbClr val="C00000"/>
                </a:solidFill>
                <a:latin typeface="맑은 고딕"/>
              </a:rPr>
              <a:t>?</a:t>
            </a:r>
          </a:p>
          <a:p>
            <a:pPr lvl="1"/>
            <a:r>
              <a:rPr lang="ko-KR" altLang="en-US" sz="1600" b="1" dirty="0">
                <a:solidFill>
                  <a:srgbClr val="C00000"/>
                </a:solidFill>
                <a:latin typeface="맑은 고딕"/>
              </a:rPr>
              <a:t>문제의 </a:t>
            </a:r>
            <a:r>
              <a:rPr lang="en-US" altLang="ko-KR" sz="1600" b="1" dirty="0">
                <a:solidFill>
                  <a:srgbClr val="C00000"/>
                </a:solidFill>
                <a:latin typeface="맑은 고딕"/>
              </a:rPr>
              <a:t>outline</a:t>
            </a:r>
            <a:r>
              <a:rPr lang="ko-KR" altLang="en-US" sz="1600" b="1" dirty="0">
                <a:solidFill>
                  <a:srgbClr val="C00000"/>
                </a:solidFill>
                <a:latin typeface="맑은 고딕"/>
              </a:rPr>
              <a:t>을 작성해보자</a:t>
            </a:r>
            <a:endParaRPr lang="en-US" altLang="ko-KR" sz="1600" b="1" dirty="0">
              <a:solidFill>
                <a:srgbClr val="C00000"/>
              </a:solidFill>
              <a:latin typeface="맑은 고딕"/>
            </a:endParaRPr>
          </a:p>
          <a:p>
            <a:pPr lvl="2"/>
            <a:r>
              <a:rPr lang="ko-KR" altLang="en-US" sz="1400" b="1" dirty="0">
                <a:solidFill>
                  <a:prstClr val="black"/>
                </a:solidFill>
                <a:latin typeface="맑은 고딕"/>
              </a:rPr>
              <a:t>계단을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</a:rPr>
              <a:t>4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</a:rPr>
              <a:t>번 올라간다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2"/>
            <a:r>
              <a:rPr lang="ko-KR" altLang="en-US" sz="1400" dirty="0" err="1">
                <a:solidFill>
                  <a:prstClr val="black"/>
                </a:solidFill>
                <a:latin typeface="맑은 고딕"/>
              </a:rPr>
              <a:t>비퍼를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</a:rPr>
              <a:t> 둔다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2"/>
            <a:r>
              <a:rPr lang="ko-KR" altLang="en-US" sz="1400" dirty="0">
                <a:solidFill>
                  <a:prstClr val="black"/>
                </a:solidFill>
                <a:latin typeface="맑은 고딕"/>
              </a:rPr>
              <a:t>반대쪽으로 돈다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2"/>
            <a:r>
              <a:rPr lang="ko-KR" altLang="en-US" sz="1400" b="1" dirty="0">
                <a:solidFill>
                  <a:prstClr val="black"/>
                </a:solidFill>
                <a:latin typeface="맑은 고딕"/>
              </a:rPr>
              <a:t>계단을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</a:rPr>
              <a:t>4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</a:rPr>
              <a:t>번 내려간다</a:t>
            </a:r>
            <a:endParaRPr lang="en-US" altLang="ko-KR" sz="1400" b="1" dirty="0">
              <a:solidFill>
                <a:prstClr val="black"/>
              </a:solidFill>
              <a:latin typeface="맑은 고딕"/>
            </a:endParaRPr>
          </a:p>
          <a:p>
            <a:pPr lvl="2"/>
            <a:endParaRPr lang="en-US" altLang="ko-KR" sz="1400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071648"/>
                </a:solidFill>
                <a:latin typeface="+mj-ea"/>
              </a:rPr>
              <a:t>휴보는</a:t>
            </a:r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 계단도 올라갈 수 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12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3F38D9-808C-45F6-A3FC-325AF9844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10" y="1311216"/>
            <a:ext cx="2162170" cy="216668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C8FFC6A-B7DC-46FC-852F-4883E107F546}"/>
              </a:ext>
            </a:extLst>
          </p:cNvPr>
          <p:cNvSpPr/>
          <p:nvPr/>
        </p:nvSpPr>
        <p:spPr>
          <a:xfrm>
            <a:off x="8160589" y="2394558"/>
            <a:ext cx="97766" cy="9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729898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b="1" dirty="0">
                <a:solidFill>
                  <a:prstClr val="black"/>
                </a:solidFill>
                <a:latin typeface="맑은 고딕"/>
              </a:rPr>
              <a:t>계단 예제 </a:t>
            </a:r>
            <a:r>
              <a:rPr lang="en-US" altLang="ko-KR" sz="2000" b="1" dirty="0">
                <a:solidFill>
                  <a:prstClr val="black"/>
                </a:solidFill>
                <a:latin typeface="맑은 고딕"/>
              </a:rPr>
              <a:t>(lec1_6)</a:t>
            </a:r>
          </a:p>
          <a:p>
            <a:pPr lvl="1"/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계단을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4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번 올라간다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계단을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4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번 내려간다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2"/>
            <a:endParaRPr lang="en-US" altLang="ko-KR" sz="1400" dirty="0">
              <a:solidFill>
                <a:prstClr val="black"/>
              </a:solidFill>
              <a:latin typeface="맑은 고딕"/>
            </a:endParaRPr>
          </a:p>
          <a:p>
            <a:pPr lvl="2"/>
            <a:endParaRPr lang="en-US" altLang="ko-KR" sz="1400" dirty="0">
              <a:solidFill>
                <a:prstClr val="black"/>
              </a:solidFill>
              <a:latin typeface="맑은 고딕"/>
            </a:endParaRPr>
          </a:p>
          <a:p>
            <a:pPr lvl="2"/>
            <a:endParaRPr lang="en-US" altLang="ko-KR" sz="1400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071648"/>
                </a:solidFill>
                <a:latin typeface="+mj-ea"/>
              </a:rPr>
              <a:t>휴보는</a:t>
            </a:r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 계단도 올라갈 수 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13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3F38D9-808C-45F6-A3FC-325AF9844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10" y="1311216"/>
            <a:ext cx="2162170" cy="216668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C8FFC6A-B7DC-46FC-852F-4883E107F546}"/>
              </a:ext>
            </a:extLst>
          </p:cNvPr>
          <p:cNvSpPr/>
          <p:nvPr/>
        </p:nvSpPr>
        <p:spPr>
          <a:xfrm>
            <a:off x="8160589" y="2394558"/>
            <a:ext cx="97766" cy="9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938363-3C48-47C5-A32C-C39B150C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82" y="1781891"/>
            <a:ext cx="1562111" cy="781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03B3E-AD13-40C7-AF3E-E923360CB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75" y="1781891"/>
            <a:ext cx="1504961" cy="9239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2046A9-5AA9-4D71-BABD-028A93A66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382" y="3520122"/>
            <a:ext cx="1619262" cy="790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41CF8C-4EE2-4F29-9E62-2304EE04F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6543" y="3520122"/>
            <a:ext cx="1590687" cy="93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2BC75-F387-4E0C-B62E-334304F1E06F}"/>
              </a:ext>
            </a:extLst>
          </p:cNvPr>
          <p:cNvSpPr txBox="1"/>
          <p:nvPr/>
        </p:nvSpPr>
        <p:spPr>
          <a:xfrm>
            <a:off x="773502" y="4689894"/>
            <a:ext cx="781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근데</a:t>
            </a:r>
            <a:r>
              <a:rPr lang="en-US" altLang="ko-KR" b="1" dirty="0"/>
              <a:t>.. </a:t>
            </a:r>
            <a:r>
              <a:rPr lang="ko-KR" altLang="en-US" b="1" dirty="0"/>
              <a:t>반복되는 명령문을 여러 번 쓰지 않고 해결할 수 있는 방법은 없을까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630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729898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b="1" dirty="0">
                <a:solidFill>
                  <a:prstClr val="black"/>
                </a:solidFill>
                <a:latin typeface="맑은 고딕"/>
              </a:rPr>
              <a:t>계단 예제</a:t>
            </a:r>
            <a:endParaRPr lang="en-US" altLang="ko-KR" sz="2000" b="1" dirty="0">
              <a:solidFill>
                <a:prstClr val="black"/>
              </a:solidFill>
              <a:latin typeface="맑은 고딕"/>
            </a:endParaRPr>
          </a:p>
          <a:p>
            <a:pPr lvl="1"/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예제 </a:t>
            </a:r>
            <a:r>
              <a:rPr lang="en-US" altLang="ko-KR" sz="1600" dirty="0">
                <a:solidFill>
                  <a:srgbClr val="0070C0"/>
                </a:solidFill>
                <a:latin typeface="맑은 고딕"/>
              </a:rPr>
              <a:t>lec1_7</a:t>
            </a:r>
            <a:r>
              <a:rPr lang="ko-KR" altLang="en-US" sz="1600" dirty="0">
                <a:solidFill>
                  <a:srgbClr val="0070C0"/>
                </a:solidFill>
                <a:latin typeface="맑은 고딕"/>
              </a:rPr>
              <a:t>을 보자</a:t>
            </a:r>
            <a:r>
              <a:rPr lang="en-US" altLang="ko-KR" sz="1600" dirty="0">
                <a:solidFill>
                  <a:srgbClr val="0070C0"/>
                </a:solidFill>
                <a:latin typeface="맑은 고딕"/>
              </a:rPr>
              <a:t>.</a:t>
            </a:r>
          </a:p>
          <a:p>
            <a:pPr lvl="2"/>
            <a:r>
              <a:rPr lang="en-US" altLang="ko-KR" sz="1400" dirty="0">
                <a:solidFill>
                  <a:srgbClr val="0070C0"/>
                </a:solidFill>
                <a:latin typeface="맑은 고딕"/>
              </a:rPr>
              <a:t>for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</a:rPr>
              <a:t>를 통해서 반복되는 명령문을 줄일 수 있다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</a:rPr>
              <a:t>.</a:t>
            </a:r>
          </a:p>
          <a:p>
            <a:pPr lvl="1"/>
            <a:endParaRPr lang="en-US" altLang="ko-KR" sz="1600" dirty="0">
              <a:solidFill>
                <a:srgbClr val="0070C0"/>
              </a:solidFill>
              <a:latin typeface="맑은 고딕"/>
            </a:endParaRPr>
          </a:p>
          <a:p>
            <a:pPr lvl="1"/>
            <a:r>
              <a:rPr lang="en-US" altLang="ko-KR" sz="1600" dirty="0">
                <a:latin typeface="맑은 고딕"/>
              </a:rPr>
              <a:t>for </a:t>
            </a:r>
            <a:r>
              <a:rPr lang="ko-KR" altLang="en-US" sz="1600" dirty="0">
                <a:latin typeface="맑은 고딕"/>
              </a:rPr>
              <a:t>명령문 문법</a:t>
            </a:r>
            <a:endParaRPr lang="en-US" altLang="ko-KR" sz="1600" dirty="0">
              <a:latin typeface="맑은 고딕"/>
            </a:endParaRPr>
          </a:p>
          <a:p>
            <a:pPr lvl="2"/>
            <a:r>
              <a:rPr lang="ko-KR" altLang="en-US" sz="1400" dirty="0" err="1">
                <a:latin typeface="맑은 고딕"/>
              </a:rPr>
              <a:t>예약어</a:t>
            </a:r>
            <a:r>
              <a:rPr lang="ko-KR" altLang="en-US" sz="1400" dirty="0">
                <a:latin typeface="맑은 고딕"/>
              </a:rPr>
              <a:t> </a:t>
            </a:r>
            <a:r>
              <a:rPr lang="en-US" altLang="ko-KR" sz="1400" dirty="0">
                <a:latin typeface="맑은 고딕"/>
              </a:rPr>
              <a:t>for </a:t>
            </a:r>
            <a:r>
              <a:rPr lang="ko-KR" altLang="en-US" sz="1400" dirty="0">
                <a:latin typeface="맑은 고딕"/>
              </a:rPr>
              <a:t>끝에 콜론</a:t>
            </a:r>
            <a:endParaRPr lang="en-US" altLang="ko-KR" sz="1400" dirty="0">
              <a:latin typeface="맑은 고딕"/>
            </a:endParaRPr>
          </a:p>
          <a:p>
            <a:pPr lvl="2"/>
            <a:r>
              <a:rPr lang="ko-KR" altLang="en-US" sz="1400" dirty="0">
                <a:latin typeface="맑은 고딕"/>
              </a:rPr>
              <a:t>명령문 들여쓰기</a:t>
            </a:r>
            <a:endParaRPr lang="en-US" altLang="ko-KR" sz="1400" dirty="0">
              <a:latin typeface="맑은 고딕"/>
            </a:endParaRPr>
          </a:p>
          <a:p>
            <a:pPr marL="914400" lvl="2" indent="0">
              <a:buNone/>
            </a:pPr>
            <a:endParaRPr lang="en-US" altLang="ko-KR" sz="1400" dirty="0">
              <a:latin typeface="맑은 고딕"/>
            </a:endParaRPr>
          </a:p>
          <a:p>
            <a:pPr lvl="1"/>
            <a:r>
              <a:rPr lang="ko-KR" altLang="en-US" sz="1400" dirty="0">
                <a:latin typeface="맑은 고딕"/>
              </a:rPr>
              <a:t>비교 예시들</a:t>
            </a:r>
            <a:endParaRPr lang="en-US" altLang="ko-KR" sz="1400" dirty="0">
              <a:latin typeface="맑은 고딕"/>
            </a:endParaRPr>
          </a:p>
          <a:p>
            <a:pPr lvl="2"/>
            <a:r>
              <a:rPr lang="en-US" altLang="ko-KR" sz="1400" dirty="0">
                <a:latin typeface="맑은 고딕"/>
              </a:rPr>
              <a:t>for </a:t>
            </a:r>
            <a:r>
              <a:rPr lang="en-US" altLang="ko-KR" sz="1400" dirty="0" err="1">
                <a:latin typeface="맑은 고딕"/>
              </a:rPr>
              <a:t>i</a:t>
            </a:r>
            <a:r>
              <a:rPr lang="en-US" altLang="ko-KR" sz="1400" dirty="0">
                <a:latin typeface="맑은 고딕"/>
              </a:rPr>
              <a:t> in range(4):</a:t>
            </a:r>
          </a:p>
          <a:p>
            <a:pPr lvl="2"/>
            <a:r>
              <a:rPr lang="en-US" altLang="ko-KR" sz="1400" dirty="0">
                <a:latin typeface="맑은 고딕"/>
              </a:rPr>
              <a:t>for </a:t>
            </a:r>
            <a:r>
              <a:rPr lang="en-US" altLang="ko-KR" sz="1400" dirty="0" err="1">
                <a:latin typeface="맑은 고딕"/>
              </a:rPr>
              <a:t>i</a:t>
            </a:r>
            <a:r>
              <a:rPr lang="en-US" altLang="ko-KR" sz="1400" dirty="0">
                <a:latin typeface="맑은 고딕"/>
              </a:rPr>
              <a:t> in (0,1,2,3):</a:t>
            </a:r>
          </a:p>
          <a:p>
            <a:pPr lvl="2"/>
            <a:r>
              <a:rPr lang="en-US" altLang="ko-KR" sz="1400" dirty="0">
                <a:latin typeface="맑은 고딕"/>
              </a:rPr>
              <a:t>for </a:t>
            </a:r>
            <a:r>
              <a:rPr lang="en-US" altLang="ko-KR" sz="1400" dirty="0" err="1">
                <a:latin typeface="맑은 고딕"/>
              </a:rPr>
              <a:t>i</a:t>
            </a:r>
            <a:r>
              <a:rPr lang="en-US" altLang="ko-KR" sz="1400" dirty="0">
                <a:latin typeface="맑은 고딕"/>
              </a:rPr>
              <a:t> in [0,1,2,3]:</a:t>
            </a:r>
          </a:p>
          <a:p>
            <a:pPr lvl="2"/>
            <a:r>
              <a:rPr lang="en-US" altLang="ko-KR" sz="1400" dirty="0">
                <a:latin typeface="맑은 고딕"/>
              </a:rPr>
              <a:t>for </a:t>
            </a:r>
            <a:r>
              <a:rPr lang="en-US" altLang="ko-KR" sz="1400" dirty="0" err="1">
                <a:latin typeface="맑은 고딕"/>
              </a:rPr>
              <a:t>i</a:t>
            </a:r>
            <a:r>
              <a:rPr lang="en-US" altLang="ko-KR" sz="1400" dirty="0">
                <a:latin typeface="맑은 고딕"/>
              </a:rPr>
              <a:t> in [6,7,8,9]:</a:t>
            </a:r>
          </a:p>
          <a:p>
            <a:pPr lvl="2"/>
            <a:r>
              <a:rPr lang="en-US" altLang="ko-KR" sz="1400" dirty="0">
                <a:latin typeface="맑은 고딕"/>
              </a:rPr>
              <a:t>for _ in range(4):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0070C0"/>
              </a:solidFill>
              <a:latin typeface="맑은 고딕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맑은 고딕"/>
              </a:rPr>
              <a:t>전부 다 쓰일 수 있다</a:t>
            </a:r>
            <a:r>
              <a:rPr lang="en-US" altLang="ko-KR" sz="1600" dirty="0">
                <a:latin typeface="맑은 고딕"/>
              </a:rPr>
              <a:t>!</a:t>
            </a:r>
            <a:endParaRPr lang="en-US" altLang="ko-KR" sz="1400" dirty="0">
              <a:latin typeface="맑은 고딕"/>
            </a:endParaRPr>
          </a:p>
          <a:p>
            <a:pPr lvl="2"/>
            <a:endParaRPr lang="en-US" altLang="ko-KR" sz="1400" dirty="0">
              <a:solidFill>
                <a:prstClr val="black"/>
              </a:solidFill>
              <a:latin typeface="맑은 고딕"/>
            </a:endParaRPr>
          </a:p>
          <a:p>
            <a:pPr lvl="2"/>
            <a:endParaRPr lang="en-US" altLang="ko-KR" sz="1400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/>
            <a:endParaRPr lang="en-US" altLang="ko-KR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반복되는 명령문은 </a:t>
            </a:r>
            <a:r>
              <a:rPr lang="en-US" altLang="ko-KR" sz="2800" dirty="0">
                <a:solidFill>
                  <a:srgbClr val="071648"/>
                </a:solidFill>
                <a:latin typeface="+mj-ea"/>
              </a:rPr>
              <a:t>for</a:t>
            </a:r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를 활용해보자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14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2AAA7A-61B3-4B7A-ADA2-3FD31906C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95298"/>
            <a:ext cx="3495701" cy="13906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09276D-956D-4FA8-B20A-C7AF7E83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17" y="4703016"/>
            <a:ext cx="3486175" cy="895357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1AF4D87-8806-4364-89BE-5216E7C27611}"/>
              </a:ext>
            </a:extLst>
          </p:cNvPr>
          <p:cNvSpPr/>
          <p:nvPr/>
        </p:nvSpPr>
        <p:spPr>
          <a:xfrm>
            <a:off x="6248400" y="3815751"/>
            <a:ext cx="382438" cy="58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3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prstClr val="black"/>
                </a:solidFill>
              </a:rPr>
              <a:t>실습자료 보기 전에</a:t>
            </a:r>
            <a:r>
              <a:rPr lang="en-US" altLang="ko-KR" sz="1800" b="1" dirty="0">
                <a:solidFill>
                  <a:prstClr val="black"/>
                </a:solidFill>
              </a:rPr>
              <a:t>, lec1_8_</a:t>
            </a:r>
            <a:r>
              <a:rPr lang="ko-KR" altLang="en-US" sz="1800" b="1" dirty="0">
                <a:solidFill>
                  <a:prstClr val="black"/>
                </a:solidFill>
              </a:rPr>
              <a:t>를</a:t>
            </a:r>
            <a:r>
              <a:rPr lang="en-US" altLang="ko-KR" sz="1800" b="1" dirty="0">
                <a:solidFill>
                  <a:prstClr val="black"/>
                </a:solidFill>
              </a:rPr>
              <a:t> </a:t>
            </a:r>
            <a:r>
              <a:rPr lang="ko-KR" altLang="en-US" sz="1800" b="1" dirty="0">
                <a:solidFill>
                  <a:prstClr val="black"/>
                </a:solidFill>
              </a:rPr>
              <a:t>같이 </a:t>
            </a:r>
            <a:r>
              <a:rPr lang="ko-KR" altLang="en-US" sz="1800" b="1" dirty="0" err="1">
                <a:solidFill>
                  <a:prstClr val="black"/>
                </a:solidFill>
              </a:rPr>
              <a:t>봐보자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ko-KR" altLang="en-US" sz="1800" b="1" dirty="0">
                <a:solidFill>
                  <a:prstClr val="black"/>
                </a:solidFill>
              </a:rPr>
              <a:t>추가적으로 기억해야할 것들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lvl="1"/>
            <a:r>
              <a:rPr lang="en-US" altLang="ko-KR" sz="1400" b="1" dirty="0">
                <a:solidFill>
                  <a:prstClr val="black"/>
                </a:solidFill>
              </a:rPr>
              <a:t>import time</a:t>
            </a:r>
          </a:p>
          <a:p>
            <a:pPr lvl="1"/>
            <a:r>
              <a:rPr lang="en-US" altLang="ko-KR" sz="1400" b="1" dirty="0" err="1">
                <a:solidFill>
                  <a:prstClr val="black"/>
                </a:solidFill>
              </a:rPr>
              <a:t>time.sleep</a:t>
            </a:r>
            <a:r>
              <a:rPr lang="en-US" altLang="ko-KR" sz="1400" b="1" dirty="0">
                <a:solidFill>
                  <a:prstClr val="black"/>
                </a:solidFill>
              </a:rPr>
              <a:t>(0.5)</a:t>
            </a:r>
          </a:p>
          <a:p>
            <a:pPr marL="457200" lvl="1" indent="0">
              <a:buNone/>
            </a:pPr>
            <a:endParaRPr lang="en-US" altLang="ko-KR" sz="1400" b="1" dirty="0">
              <a:solidFill>
                <a:prstClr val="black"/>
              </a:solidFill>
            </a:endParaRPr>
          </a:p>
          <a:p>
            <a:pPr lvl="1"/>
            <a:r>
              <a:rPr lang="en-US" altLang="ko-KR" sz="1400" b="1" dirty="0" err="1">
                <a:solidFill>
                  <a:prstClr val="black"/>
                </a:solidFill>
              </a:rPr>
              <a:t>hubo.set_trace</a:t>
            </a:r>
            <a:r>
              <a:rPr lang="en-US" altLang="ko-KR" sz="1400" b="1" dirty="0">
                <a:solidFill>
                  <a:prstClr val="black"/>
                </a:solidFill>
              </a:rPr>
              <a:t>(‘blue’)</a:t>
            </a:r>
          </a:p>
          <a:p>
            <a:pPr lvl="1"/>
            <a:r>
              <a:rPr lang="en-US" altLang="ko-KR" sz="1400" b="1" dirty="0" err="1">
                <a:solidFill>
                  <a:prstClr val="black"/>
                </a:solidFill>
              </a:rPr>
              <a:t>hubo.drop_beeper</a:t>
            </a:r>
            <a:r>
              <a:rPr lang="en-US" altLang="ko-KR" sz="1400" b="1" dirty="0">
                <a:solidFill>
                  <a:prstClr val="black"/>
                </a:solidFill>
              </a:rPr>
              <a:t>()</a:t>
            </a:r>
          </a:p>
          <a:p>
            <a:pPr lvl="2"/>
            <a:r>
              <a:rPr lang="ko-KR" altLang="en-US" sz="1200" dirty="0" err="1">
                <a:solidFill>
                  <a:prstClr val="black"/>
                </a:solidFill>
              </a:rPr>
              <a:t>휴보가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beeper</a:t>
            </a:r>
            <a:r>
              <a:rPr lang="ko-KR" altLang="en-US" sz="1200" dirty="0">
                <a:solidFill>
                  <a:prstClr val="black"/>
                </a:solidFill>
              </a:rPr>
              <a:t>가 없다면</a:t>
            </a:r>
            <a:r>
              <a:rPr lang="en-US" altLang="ko-KR" sz="1200" dirty="0">
                <a:solidFill>
                  <a:prstClr val="black"/>
                </a:solidFill>
              </a:rPr>
              <a:t>? 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b="1" dirty="0" err="1">
                <a:solidFill>
                  <a:prstClr val="black"/>
                </a:solidFill>
              </a:rPr>
              <a:t>hubo.pick_beeper</a:t>
            </a:r>
            <a:r>
              <a:rPr lang="en-US" altLang="ko-KR" sz="1400" b="1" dirty="0">
                <a:solidFill>
                  <a:prstClr val="black"/>
                </a:solidFill>
              </a:rPr>
              <a:t>()</a:t>
            </a:r>
          </a:p>
          <a:p>
            <a:pPr lvl="2"/>
            <a:r>
              <a:rPr lang="ko-KR" altLang="en-US" sz="1200" dirty="0" err="1">
                <a:solidFill>
                  <a:prstClr val="black"/>
                </a:solidFill>
              </a:rPr>
              <a:t>휴보가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beeper</a:t>
            </a:r>
            <a:r>
              <a:rPr lang="ko-KR" altLang="en-US" sz="1200" dirty="0">
                <a:solidFill>
                  <a:prstClr val="black"/>
                </a:solidFill>
              </a:rPr>
              <a:t>위에 있지 않다면</a:t>
            </a:r>
            <a:r>
              <a:rPr lang="en-US" altLang="ko-KR" sz="1200" dirty="0">
                <a:solidFill>
                  <a:prstClr val="black"/>
                </a:solidFill>
              </a:rPr>
              <a:t>? 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실습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30236" y="6641829"/>
            <a:ext cx="2057400" cy="216173"/>
          </a:xfrm>
        </p:spPr>
        <p:txBody>
          <a:bodyPr/>
          <a:lstStyle/>
          <a:p>
            <a:fld id="{1A9B9B39-409A-46EC-81C9-786FF0439C90}" type="slidenum">
              <a:rPr lang="ko-KR" altLang="en-US" b="1" smtClean="0"/>
              <a:pPr/>
              <a:t>15</a:t>
            </a:fld>
            <a:endParaRPr lang="ko-KR" altLang="en-US" b="1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강의 계획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2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D2CCDF-CC93-481D-9E7E-170A0DFAE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1956"/>
              </p:ext>
            </p:extLst>
          </p:nvPr>
        </p:nvGraphicFramePr>
        <p:xfrm>
          <a:off x="821094" y="1140333"/>
          <a:ext cx="7735077" cy="497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6">
                  <a:extLst>
                    <a:ext uri="{9D8B030D-6E8A-4147-A177-3AD203B41FA5}">
                      <a16:colId xmlns:a16="http://schemas.microsoft.com/office/drawing/2014/main" val="2805517592"/>
                    </a:ext>
                  </a:extLst>
                </a:gridCol>
                <a:gridCol w="4456922">
                  <a:extLst>
                    <a:ext uri="{9D8B030D-6E8A-4147-A177-3AD203B41FA5}">
                      <a16:colId xmlns:a16="http://schemas.microsoft.com/office/drawing/2014/main" val="2420986956"/>
                    </a:ext>
                  </a:extLst>
                </a:gridCol>
                <a:gridCol w="2578359">
                  <a:extLst>
                    <a:ext uri="{9D8B030D-6E8A-4147-A177-3AD203B41FA5}">
                      <a16:colId xmlns:a16="http://schemas.microsoft.com/office/drawing/2014/main" val="2268054746"/>
                    </a:ext>
                  </a:extLst>
                </a:gridCol>
              </a:tblGrid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주차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강의 내용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시험 및 과제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69092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/>
                        <a:t>오리엔테이션</a:t>
                      </a:r>
                      <a:r>
                        <a:rPr lang="en-US" altLang="ko-KR" sz="1400" b="0" dirty="0"/>
                        <a:t>/ </a:t>
                      </a:r>
                      <a:r>
                        <a:rPr lang="ko-KR" altLang="en-US" sz="1400" b="0" dirty="0"/>
                        <a:t>서론 및 개발 환경 구축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330326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함수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657319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함수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평가 과제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05208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조건문</a:t>
                      </a:r>
                      <a:r>
                        <a:rPr lang="en-US" altLang="ko-KR" sz="1400" dirty="0"/>
                        <a:t>, while-loops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0370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변수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데이터 타입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41183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변수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데이터 타입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평가과제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020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함수 </a:t>
                      </a:r>
                      <a:r>
                        <a:rPr lang="en-US" altLang="ko-K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15355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함수 </a:t>
                      </a:r>
                      <a:r>
                        <a:rPr lang="en-US" altLang="ko-KR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중간고사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01820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여러가지 자료형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59552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여러가지 자료형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평가과제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47482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여러가지 자료형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53888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클래스와 객체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7865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클래스와 객체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평가과제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51941"/>
                  </a:ext>
                </a:extLst>
              </a:tr>
              <a:tr h="2791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클래스와 객체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5105"/>
                  </a:ext>
                </a:extLst>
              </a:tr>
              <a:tr h="398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클래스와 객체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기말고사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0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6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함수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함수에 대한 기본적인 설명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함수를 만드는 법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객체</a:t>
            </a:r>
            <a:endParaRPr lang="en-US" altLang="ko-KR" sz="2000" b="1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객체가 실행하는 함수는 메서드 </a:t>
            </a:r>
            <a:r>
              <a:rPr lang="en-US" altLang="ko-KR" sz="1600" dirty="0">
                <a:latin typeface="+mn-ea"/>
              </a:rPr>
              <a:t>(method)</a:t>
            </a:r>
            <a:r>
              <a:rPr lang="ko-KR" altLang="en-US" sz="1600" dirty="0">
                <a:latin typeface="+mn-ea"/>
              </a:rPr>
              <a:t>라고 부른다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객체가 갖고 있는 고유한 속성 </a:t>
            </a:r>
            <a:r>
              <a:rPr lang="en-US" altLang="ko-KR" sz="1600" dirty="0">
                <a:latin typeface="+mn-ea"/>
              </a:rPr>
              <a:t>(attribute)</a:t>
            </a:r>
            <a:r>
              <a:rPr lang="ko-KR" altLang="en-US" sz="1600" dirty="0">
                <a:latin typeface="+mn-ea"/>
              </a:rPr>
              <a:t>가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 err="1">
                <a:latin typeface="+mn-ea"/>
              </a:rPr>
              <a:t>hubo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Robot</a:t>
            </a:r>
            <a:r>
              <a:rPr lang="ko-KR" altLang="en-US" sz="1600" dirty="0">
                <a:latin typeface="+mn-ea"/>
              </a:rPr>
              <a:t>객체이다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457200" lvl="1" indent="0">
              <a:buNone/>
            </a:pPr>
            <a:endParaRPr lang="en-US" altLang="ko-KR" sz="1600" b="1" dirty="0">
              <a:latin typeface="+mn-ea"/>
            </a:endParaRPr>
          </a:p>
          <a:p>
            <a:r>
              <a:rPr lang="ko-KR" altLang="en-US" sz="2000" b="1" dirty="0">
                <a:latin typeface="+mn-ea"/>
              </a:rPr>
              <a:t>프로그래밍</a:t>
            </a:r>
            <a:endParaRPr lang="en-US" altLang="ko-KR" sz="2000" b="1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문제를 세분화 시켜서 해결 해 나가자</a:t>
            </a:r>
            <a:r>
              <a:rPr lang="en-US" altLang="ko-KR" sz="1600" dirty="0">
                <a:latin typeface="+mn-ea"/>
              </a:rPr>
              <a:t>!</a:t>
            </a:r>
          </a:p>
          <a:p>
            <a:pPr lvl="1"/>
            <a:r>
              <a:rPr lang="ko-KR" altLang="en-US" sz="1600" dirty="0">
                <a:latin typeface="+mn-ea"/>
              </a:rPr>
              <a:t>반복되는 명령은 </a:t>
            </a:r>
            <a:r>
              <a:rPr lang="en-US" altLang="ko-KR" sz="1600" dirty="0">
                <a:latin typeface="+mn-ea"/>
              </a:rPr>
              <a:t>for </a:t>
            </a:r>
            <a:r>
              <a:rPr lang="ko-KR" altLang="en-US" sz="1600" dirty="0">
                <a:latin typeface="+mn-ea"/>
              </a:rPr>
              <a:t>문을 활용하자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오늘 수업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3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5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함수란 무엇인가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 lvl="1"/>
            <a:r>
              <a:rPr lang="en-US" altLang="ko-KR" sz="1600" b="1" dirty="0">
                <a:latin typeface="+mn-ea"/>
              </a:rPr>
              <a:t>input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output</a:t>
            </a:r>
            <a:r>
              <a:rPr lang="ko-KR" altLang="en-US" sz="1600" b="1" dirty="0">
                <a:latin typeface="+mn-ea"/>
              </a:rPr>
              <a:t>이 존재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사실 없을 수도</a:t>
            </a:r>
            <a:r>
              <a:rPr lang="en-US" altLang="ko-KR" sz="1600" b="1" dirty="0">
                <a:latin typeface="+mn-ea"/>
              </a:rPr>
              <a:t>?)</a:t>
            </a:r>
            <a:r>
              <a:rPr lang="ko-KR" altLang="en-US" sz="1600" b="1" dirty="0">
                <a:latin typeface="+mn-ea"/>
              </a:rPr>
              <a:t>해서 일어나는 동작들을 명시</a:t>
            </a:r>
            <a:r>
              <a:rPr lang="en-US" altLang="ko-KR" sz="1600" b="1" dirty="0">
                <a:latin typeface="+mn-ea"/>
              </a:rPr>
              <a:t>!</a:t>
            </a:r>
          </a:p>
          <a:p>
            <a:pPr lvl="1"/>
            <a:r>
              <a:rPr lang="ko-KR" altLang="en-US" sz="1600" b="1" dirty="0">
                <a:latin typeface="+mn-ea"/>
              </a:rPr>
              <a:t>예시를 들자면</a:t>
            </a:r>
            <a:r>
              <a:rPr lang="en-US" altLang="ko-KR" sz="1600" b="1" dirty="0">
                <a:latin typeface="+mn-ea"/>
              </a:rPr>
              <a:t>, </a:t>
            </a:r>
          </a:p>
          <a:p>
            <a:pPr lvl="2"/>
            <a:r>
              <a:rPr lang="en-US" altLang="ko-KR" sz="1400" dirty="0">
                <a:latin typeface="+mn-ea"/>
              </a:rPr>
              <a:t>f(x)=2x,                                             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들어오면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2x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반환하시오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f(x)= 5,                                        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들어오면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반환하시오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f: x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 print(“I love you”),                  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x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Wingdings" panose="05000000000000000000" pitchFamily="2" charset="2"/>
              </a:rPr>
              <a:t>가 들어오면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“I love you”</a:t>
            </a:r>
            <a:r>
              <a:rPr lang="ko-KR" altLang="en-US" sz="14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print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하시오</a:t>
            </a:r>
            <a:r>
              <a:rPr lang="ko-KR" altLang="en-US" sz="14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vl="2"/>
            <a:endParaRPr lang="en-US" altLang="ko-KR" sz="14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vl="2"/>
            <a:endParaRPr lang="en-US" altLang="ko-KR" sz="14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매번 어떤 동작을 작성하면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비효율적이므로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명령문들을 따로 작성하면 </a:t>
            </a:r>
            <a:r>
              <a:rPr lang="ko-KR" altLang="en-US" sz="1600" b="1" dirty="0">
                <a:solidFill>
                  <a:srgbClr val="00B0F0"/>
                </a:solidFill>
                <a:latin typeface="맑은 고딕"/>
              </a:rPr>
              <a:t>효율적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</a:rPr>
              <a:t>일 수 있다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pPr lvl="2"/>
            <a:r>
              <a:rPr lang="en-US" altLang="ko-KR" sz="1400" dirty="0">
                <a:latin typeface="+mn-ea"/>
              </a:rPr>
              <a:t>Code A)  x=10, y=7, ,x+=5, y+=2, z=</a:t>
            </a:r>
            <a:r>
              <a:rPr lang="en-US" altLang="ko-KR" sz="1400" dirty="0" err="1">
                <a:latin typeface="+mn-ea"/>
              </a:rPr>
              <a:t>x+y</a:t>
            </a:r>
            <a:r>
              <a:rPr lang="en-US" altLang="ko-KR" sz="1400" dirty="0">
                <a:latin typeface="+mn-ea"/>
              </a:rPr>
              <a:t>, print(z)</a:t>
            </a:r>
          </a:p>
          <a:p>
            <a:pPr lvl="2"/>
            <a:r>
              <a:rPr lang="en-US" altLang="ko-KR" sz="1400" dirty="0">
                <a:latin typeface="+mn-ea"/>
              </a:rPr>
              <a:t>Code B)  f(10,7)              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(f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를 따로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작성해놨을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때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함수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4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함수란 무엇인가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모든 프로그래밍에서 함수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프로시저 등 다양한 이름으로 활용된다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우리는 </a:t>
            </a:r>
            <a:r>
              <a:rPr lang="ko-KR" altLang="en-US" sz="1600" dirty="0" err="1">
                <a:latin typeface="+mn-ea"/>
              </a:rPr>
              <a:t>파이썬에서</a:t>
            </a:r>
            <a:r>
              <a:rPr lang="ko-KR" altLang="en-US" sz="1600" dirty="0">
                <a:latin typeface="+mn-ea"/>
              </a:rPr>
              <a:t> 함수를 정의하는 법에 대해 먼저 배워보려고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b="1" dirty="0">
                <a:latin typeface="+mn-ea"/>
              </a:rPr>
              <a:t>함수를 정의한다는 것</a:t>
            </a:r>
            <a:r>
              <a:rPr lang="en-US" altLang="ko-KR" sz="1600" b="1" dirty="0">
                <a:latin typeface="+mn-ea"/>
              </a:rPr>
              <a:t>!</a:t>
            </a:r>
          </a:p>
          <a:p>
            <a:pPr lvl="2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함수의 이름을 결정하는 것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2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함수의 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입력값과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</a:rPr>
              <a:t>출력값</a:t>
            </a:r>
            <a:r>
              <a:rPr lang="ko-KR" altLang="en-US" sz="1200" dirty="0" err="1">
                <a:solidFill>
                  <a:srgbClr val="0070C0"/>
                </a:solidFill>
                <a:latin typeface="+mn-ea"/>
              </a:rPr>
              <a:t>을</a:t>
            </a:r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포함해서 함수를 호출했을 때 수행되는 명령을 나열하는 것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2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예제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lec1_1</a:t>
            </a:r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과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1_2</a:t>
            </a:r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실행해보자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함수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5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C1D2DB2-3AF6-496E-B781-AC49E6F94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17" y="3069651"/>
            <a:ext cx="5258565" cy="259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00195-B2E4-4F55-A784-F91CC63D9F42}"/>
              </a:ext>
            </a:extLst>
          </p:cNvPr>
          <p:cNvSpPr txBox="1"/>
          <p:nvPr/>
        </p:nvSpPr>
        <p:spPr>
          <a:xfrm>
            <a:off x="5368506" y="5865962"/>
            <a:ext cx="330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함수의 입력과 출력에 대해서는 나중에 더 자세하게 배웁니다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42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함수란 무엇인가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심지어 함수는 그 함수 안에 다른 함수를 실행할 수 도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예제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lec1_3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을 실행해보자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함수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6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3D53735-20A3-4268-BAEC-8BE71072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51" y="2414587"/>
            <a:ext cx="4524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함수를 포함한 코드의 실행순서</a:t>
            </a:r>
            <a:endParaRPr lang="en-US" altLang="ko-KR" sz="2000" b="1" dirty="0">
              <a:latin typeface="+mn-ea"/>
            </a:endParaRPr>
          </a:p>
          <a:p>
            <a:pPr lvl="1"/>
            <a:r>
              <a:rPr lang="ko-KR" altLang="en-US" sz="1600" dirty="0"/>
              <a:t>실행은 첫 번째 문장부터 위에서 아래로 하나씩 실행</a:t>
            </a:r>
            <a:endParaRPr lang="en-US" altLang="ko-KR" sz="1600" dirty="0"/>
          </a:p>
          <a:p>
            <a:pPr lvl="1"/>
            <a:r>
              <a:rPr lang="ko-KR" altLang="en-US" sz="1600" dirty="0"/>
              <a:t>함수 정의는 </a:t>
            </a:r>
            <a:r>
              <a:rPr lang="ko-KR" altLang="en-US" sz="1600" b="1" dirty="0">
                <a:solidFill>
                  <a:srgbClr val="0070C0"/>
                </a:solidFill>
              </a:rPr>
              <a:t>실행 흐름을 변경하지 않고 함수만 정의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600" dirty="0"/>
              <a:t>함수 호출은 </a:t>
            </a:r>
            <a:r>
              <a:rPr lang="ko-KR" altLang="en-US" sz="1600" b="1" dirty="0">
                <a:solidFill>
                  <a:srgbClr val="0070C0"/>
                </a:solidFill>
              </a:rPr>
              <a:t>실행 흐름의 우회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함수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7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2FE2E4F-6B34-466F-91C4-423643ED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466"/>
            <a:ext cx="9144000" cy="33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5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126501"/>
          </a:xfrm>
        </p:spPr>
        <p:txBody>
          <a:bodyPr>
            <a:normAutofit/>
          </a:bodyPr>
          <a:lstStyle/>
          <a:p>
            <a:r>
              <a:rPr lang="ko-KR" altLang="en-US" sz="2000" b="1" dirty="0" err="1">
                <a:latin typeface="+mn-ea"/>
              </a:rPr>
              <a:t>파이썬의</a:t>
            </a:r>
            <a:r>
              <a:rPr lang="ko-KR" altLang="en-US" sz="2000" b="1" dirty="0">
                <a:latin typeface="+mn-ea"/>
              </a:rPr>
              <a:t> 모든 것은 객체 </a:t>
            </a:r>
            <a:r>
              <a:rPr lang="en-US" altLang="ko-KR" sz="2000" b="1" dirty="0">
                <a:latin typeface="+mn-ea"/>
              </a:rPr>
              <a:t>(object)</a:t>
            </a:r>
            <a:r>
              <a:rPr lang="ko-KR" altLang="en-US" sz="2000" b="1" dirty="0">
                <a:latin typeface="+mn-ea"/>
              </a:rPr>
              <a:t>다</a:t>
            </a:r>
            <a:r>
              <a:rPr lang="en-US" altLang="ko-KR" sz="2000" b="1" dirty="0">
                <a:latin typeface="+mn-ea"/>
              </a:rPr>
              <a:t>!</a:t>
            </a:r>
          </a:p>
          <a:p>
            <a:pPr lvl="1"/>
            <a:r>
              <a:rPr lang="ko-KR" altLang="en-US" sz="1600" b="1" dirty="0">
                <a:latin typeface="+mn-ea"/>
              </a:rPr>
              <a:t>정수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/>
              <a:t>소수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문자열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행렬</a:t>
            </a:r>
            <a:endParaRPr lang="en-US" altLang="ko-KR" sz="1600" b="1" dirty="0"/>
          </a:p>
          <a:p>
            <a:pPr lvl="1"/>
            <a:r>
              <a:rPr lang="ko-KR" altLang="en-US" sz="1600" b="1" dirty="0" err="1"/>
              <a:t>휴보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0"/>
            <a:r>
              <a:rPr lang="ko-KR" altLang="en-US" sz="2000" b="1" dirty="0" err="1">
                <a:solidFill>
                  <a:prstClr val="black"/>
                </a:solidFill>
                <a:latin typeface="맑은 고딕"/>
              </a:rPr>
              <a:t>객체란</a:t>
            </a:r>
            <a:r>
              <a:rPr lang="en-US" altLang="ko-KR" sz="2000" b="1" dirty="0">
                <a:solidFill>
                  <a:prstClr val="black"/>
                </a:solidFill>
                <a:latin typeface="맑은 고딕"/>
              </a:rPr>
              <a:t>?</a:t>
            </a:r>
          </a:p>
          <a:p>
            <a:pPr lvl="1"/>
            <a:r>
              <a:rPr lang="ko-KR" altLang="en-US" sz="1600" dirty="0" err="1">
                <a:latin typeface="+mn-ea"/>
              </a:rPr>
              <a:t>파이썬에서</a:t>
            </a:r>
            <a:r>
              <a:rPr lang="ko-KR" altLang="en-US" sz="1600" dirty="0">
                <a:latin typeface="+mn-ea"/>
              </a:rPr>
              <a:t> 모든 데이터는 특정 타입의 객체이다</a:t>
            </a:r>
            <a:r>
              <a:rPr lang="en-US" altLang="ko-KR" sz="1600" dirty="0">
                <a:latin typeface="+mn-ea"/>
              </a:rPr>
              <a:t>!</a:t>
            </a:r>
          </a:p>
          <a:p>
            <a:pPr lvl="1"/>
            <a:r>
              <a:rPr lang="ko-KR" altLang="en-US" sz="1600" dirty="0">
                <a:latin typeface="+mn-ea"/>
              </a:rPr>
              <a:t>객체는 각자 할 수 있는 동작과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고유의 속성을 갖고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자동차를 객체의 틀로써 </a:t>
            </a:r>
            <a:r>
              <a:rPr lang="ko-KR" altLang="en-US" sz="1600" dirty="0" err="1">
                <a:latin typeface="+mn-ea"/>
              </a:rPr>
              <a:t>나타내보자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ko-KR" altLang="en-US" sz="1600" dirty="0">
                <a:latin typeface="+mn-ea"/>
              </a:rPr>
              <a:t>여러가지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동작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(method,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메소드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들과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속성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attriubite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, value)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으로 표현할 수 있을 것이다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이러한 객체들은 각자 고유한 클래스를 통해 생성이 된다</a:t>
            </a:r>
            <a:r>
              <a:rPr lang="en-US" altLang="ko-KR" sz="1600" b="1" dirty="0">
                <a:latin typeface="+mn-ea"/>
              </a:rPr>
              <a:t>!</a:t>
            </a:r>
          </a:p>
          <a:p>
            <a:pPr lvl="2"/>
            <a:r>
              <a:rPr lang="ko-KR" altLang="en-US" sz="1400" b="1" dirty="0">
                <a:latin typeface="+mn-ea"/>
              </a:rPr>
              <a:t>자동차라는 클래스를 통해서 </a:t>
            </a:r>
            <a:r>
              <a:rPr lang="en-US" altLang="ko-KR" sz="1400" b="1" dirty="0" err="1">
                <a:latin typeface="+mn-ea"/>
              </a:rPr>
              <a:t>Mycar</a:t>
            </a:r>
            <a:r>
              <a:rPr lang="ko-KR" altLang="en-US" sz="1400" b="1" dirty="0">
                <a:latin typeface="+mn-ea"/>
              </a:rPr>
              <a:t>라는 이름의 객체를 만들려면</a:t>
            </a:r>
            <a:r>
              <a:rPr lang="en-US" altLang="ko-KR" sz="1400" b="1" dirty="0">
                <a:latin typeface="+mn-ea"/>
              </a:rPr>
              <a:t>?</a:t>
            </a:r>
          </a:p>
          <a:p>
            <a:pPr lvl="2"/>
            <a:r>
              <a:rPr lang="en-US" altLang="ko-KR" sz="1400" b="1" dirty="0" err="1">
                <a:latin typeface="+mn-ea"/>
              </a:rPr>
              <a:t>Mycar</a:t>
            </a:r>
            <a:r>
              <a:rPr lang="en-US" altLang="ko-KR" sz="1400" b="1" dirty="0">
                <a:latin typeface="+mn-ea"/>
              </a:rPr>
              <a:t>=</a:t>
            </a:r>
            <a:r>
              <a:rPr lang="ko-KR" altLang="en-US" sz="1400" b="1" dirty="0">
                <a:latin typeface="+mn-ea"/>
              </a:rPr>
              <a:t>자동차</a:t>
            </a:r>
            <a:r>
              <a:rPr lang="en-US" altLang="ko-KR" sz="1400" b="1" dirty="0">
                <a:latin typeface="+mn-ea"/>
              </a:rPr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객체 </a:t>
            </a:r>
            <a:r>
              <a:rPr lang="en-US" altLang="ko-KR" sz="2800" dirty="0">
                <a:solidFill>
                  <a:srgbClr val="071648"/>
                </a:solidFill>
                <a:latin typeface="+mj-ea"/>
              </a:rPr>
              <a:t>(object)</a:t>
            </a:r>
            <a:endParaRPr lang="ko-KR" altLang="en-US" sz="2800" dirty="0">
              <a:solidFill>
                <a:srgbClr val="071648"/>
              </a:solidFill>
              <a:latin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8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DFF4AB-D253-44BD-8F2D-E277A6CA4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07" y="1236608"/>
            <a:ext cx="2802528" cy="18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038A-76E6-43C3-9C36-DF578CAE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50464"/>
            <a:ext cx="8770257" cy="5729898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b="1" dirty="0" err="1">
                <a:solidFill>
                  <a:prstClr val="black"/>
                </a:solidFill>
                <a:latin typeface="맑은 고딕"/>
              </a:rPr>
              <a:t>객체란</a:t>
            </a:r>
            <a:r>
              <a:rPr lang="en-US" altLang="ko-KR" sz="2000" b="1" dirty="0">
                <a:solidFill>
                  <a:prstClr val="black"/>
                </a:solidFill>
                <a:latin typeface="맑은 고딕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문자 </a:t>
            </a:r>
            <a:r>
              <a:rPr lang="en-US" altLang="ko-KR" sz="1600" dirty="0"/>
              <a:t>‘a’</a:t>
            </a:r>
            <a:r>
              <a:rPr lang="ko-KR" altLang="en-US" sz="1600" dirty="0"/>
              <a:t>는 문자열 타입의 객체이다</a:t>
            </a:r>
            <a:r>
              <a:rPr lang="en-US" altLang="ko-KR" sz="1600" dirty="0"/>
              <a:t>.</a:t>
            </a:r>
            <a:endParaRPr lang="en-US" altLang="ko-KR" sz="1600" b="1" dirty="0">
              <a:solidFill>
                <a:prstClr val="black"/>
              </a:solidFill>
              <a:latin typeface="맑은 고딕"/>
            </a:endParaRPr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문자열 타입은 여러가지 메소드들이 있는데 예를 들면 대문자로 </a:t>
            </a:r>
            <a:r>
              <a:rPr lang="ko-KR" altLang="en-US" sz="1600" dirty="0" err="1"/>
              <a:t>바꾼다든지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문자들을 </a:t>
            </a:r>
            <a:r>
              <a:rPr lang="ko-KR" altLang="en-US" sz="1600" dirty="0" err="1"/>
              <a:t>연결한다든지</a:t>
            </a:r>
            <a:r>
              <a:rPr lang="en-US" altLang="ko-KR" sz="1600" dirty="0"/>
              <a:t>!</a:t>
            </a:r>
          </a:p>
          <a:p>
            <a:pPr lvl="1">
              <a:lnSpc>
                <a:spcPct val="110000"/>
              </a:lnSpc>
            </a:pPr>
            <a:r>
              <a:rPr lang="ko-KR" altLang="en-US" sz="1600" b="1" dirty="0"/>
              <a:t>모든 것을 객체로 취급하는 </a:t>
            </a:r>
            <a:r>
              <a:rPr lang="ko-KR" altLang="en-US" sz="1600" b="1" dirty="0" err="1"/>
              <a:t>파이썬은</a:t>
            </a:r>
            <a:r>
              <a:rPr lang="ko-KR" altLang="en-US" sz="1600" b="1" dirty="0"/>
              <a:t> 여러가지 장점이 있다</a:t>
            </a:r>
            <a:r>
              <a:rPr lang="en-US" altLang="ko-KR" sz="1600" b="1" dirty="0"/>
              <a:t>!</a:t>
            </a:r>
          </a:p>
          <a:p>
            <a:pPr lvl="1">
              <a:lnSpc>
                <a:spcPct val="110000"/>
              </a:lnSpc>
            </a:pPr>
            <a:endParaRPr lang="en-US" altLang="ko-KR" sz="1600" b="1" dirty="0"/>
          </a:p>
          <a:p>
            <a:pPr lvl="1">
              <a:lnSpc>
                <a:spcPct val="110000"/>
              </a:lnSpc>
            </a:pPr>
            <a:endParaRPr lang="en-US" altLang="ko-KR" sz="1600" b="1" dirty="0"/>
          </a:p>
          <a:p>
            <a:pPr lvl="1">
              <a:lnSpc>
                <a:spcPct val="110000"/>
              </a:lnSpc>
            </a:pPr>
            <a:endParaRPr lang="en-US" altLang="ko-KR" sz="1600" b="1" dirty="0"/>
          </a:p>
          <a:p>
            <a:pPr lvl="1">
              <a:lnSpc>
                <a:spcPct val="110000"/>
              </a:lnSpc>
            </a:pPr>
            <a:endParaRPr lang="en-US" altLang="ko-KR" sz="1600" b="1" dirty="0"/>
          </a:p>
          <a:p>
            <a:pPr lvl="1">
              <a:lnSpc>
                <a:spcPct val="110000"/>
              </a:lnSpc>
            </a:pPr>
            <a:endParaRPr lang="en-US" altLang="ko-KR" sz="1600" b="1" dirty="0"/>
          </a:p>
          <a:p>
            <a:pPr lvl="1">
              <a:lnSpc>
                <a:spcPct val="110000"/>
              </a:lnSpc>
            </a:pPr>
            <a:endParaRPr lang="en-US" altLang="ko-KR" sz="1600" b="1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600" b="1" dirty="0"/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한번 클래스를 </a:t>
            </a:r>
            <a:r>
              <a:rPr lang="ko-KR" altLang="en-US" sz="1600" dirty="0" err="1"/>
              <a:t>만들어놓으면</a:t>
            </a:r>
            <a:r>
              <a:rPr lang="ko-KR" altLang="en-US" sz="1600" dirty="0"/>
              <a:t> 그 </a:t>
            </a:r>
            <a:r>
              <a:rPr lang="ko-KR" altLang="en-US" sz="1600" dirty="0" err="1"/>
              <a:t>클래스를에</a:t>
            </a:r>
            <a:r>
              <a:rPr lang="ko-KR" altLang="en-US" sz="1600" dirty="0"/>
              <a:t> 속하는 </a:t>
            </a:r>
            <a:r>
              <a:rPr lang="ko-KR" altLang="en-US" sz="1600" b="1" dirty="0"/>
              <a:t>서로 다른 객체를 </a:t>
            </a:r>
            <a:r>
              <a:rPr lang="ko-KR" altLang="en-US" sz="1600" dirty="0"/>
              <a:t>만들어낼 수 있다</a:t>
            </a:r>
            <a:r>
              <a:rPr lang="en-US" altLang="ko-KR" sz="1600" dirty="0"/>
              <a:t>!</a:t>
            </a:r>
          </a:p>
          <a:p>
            <a:pPr lvl="1">
              <a:lnSpc>
                <a:spcPct val="110000"/>
              </a:lnSpc>
            </a:pPr>
            <a:r>
              <a:rPr lang="ko-KR" altLang="en-US" sz="1600" dirty="0"/>
              <a:t>객체의 </a:t>
            </a:r>
            <a:r>
              <a:rPr lang="ko-KR" altLang="en-US" sz="1600" b="1" dirty="0"/>
              <a:t>메소드나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속성을 </a:t>
            </a:r>
            <a:r>
              <a:rPr lang="ko-KR" altLang="en-US" sz="1600" dirty="0"/>
              <a:t>활용하여 코드가 간단해지고 이를 바탕으로 공동작업</a:t>
            </a:r>
            <a:r>
              <a:rPr lang="en-US" altLang="ko-KR" sz="1600" dirty="0"/>
              <a:t>, </a:t>
            </a:r>
            <a:r>
              <a:rPr lang="ko-KR" altLang="en-US" sz="1600" dirty="0"/>
              <a:t>보수하기에 용이하다</a:t>
            </a:r>
            <a:endParaRPr lang="en-US" altLang="ko-KR" sz="1600" dirty="0"/>
          </a:p>
          <a:p>
            <a:pPr lvl="1"/>
            <a:endParaRPr lang="en-US" altLang="ko-KR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71648"/>
                </a:solidFill>
                <a:latin typeface="+mj-ea"/>
              </a:rPr>
              <a:t>객체 </a:t>
            </a:r>
            <a:r>
              <a:rPr lang="en-US" altLang="ko-KR" sz="2800" dirty="0">
                <a:solidFill>
                  <a:srgbClr val="071648"/>
                </a:solidFill>
                <a:latin typeface="+mj-ea"/>
              </a:rPr>
              <a:t>(object)</a:t>
            </a:r>
            <a:endParaRPr lang="ko-KR" altLang="en-US" sz="2800" dirty="0">
              <a:solidFill>
                <a:srgbClr val="071648"/>
              </a:solidFill>
              <a:latin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9B39-409A-46EC-81C9-786FF0439C90}" type="slidenum">
              <a:rPr lang="ko-KR" altLang="en-US" b="1" smtClean="0"/>
              <a:pPr/>
              <a:t>9</a:t>
            </a:fld>
            <a:endParaRPr lang="ko-KR" altLang="en-US" b="1"/>
          </a:p>
        </p:txBody>
      </p:sp>
      <p:sp>
        <p:nvSpPr>
          <p:cNvPr id="12" name="텍스트 상자 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Jinhyun Ahn</a:t>
            </a:r>
            <a:endParaRPr kumimoji="1" lang="ko-KR" altLang="en-US" sz="10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75ED6-D85B-4598-A02D-1B2EF473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48" y="2835866"/>
            <a:ext cx="2988454" cy="18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82641</TotalTime>
  <Words>923</Words>
  <Application>Microsoft Office PowerPoint</Application>
  <PresentationFormat>화면 슬라이드 쇼(4:3)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</vt:lpstr>
      <vt:lpstr>Wingdings</vt:lpstr>
      <vt:lpstr>Office 테마</vt:lpstr>
      <vt:lpstr>파이썬 -함수</vt:lpstr>
      <vt:lpstr>강의 계획</vt:lpstr>
      <vt:lpstr>오늘 수업</vt:lpstr>
      <vt:lpstr>함수</vt:lpstr>
      <vt:lpstr>함수</vt:lpstr>
      <vt:lpstr>함수</vt:lpstr>
      <vt:lpstr>함수</vt:lpstr>
      <vt:lpstr>객체 (object)</vt:lpstr>
      <vt:lpstr>객체 (object)</vt:lpstr>
      <vt:lpstr>휴보는 Robot 객체이다</vt:lpstr>
      <vt:lpstr>휴보는 움직일 수도 있고 돌 수도 있다</vt:lpstr>
      <vt:lpstr>휴보는 계단도 올라갈 수 있다</vt:lpstr>
      <vt:lpstr>휴보는 계단도 올라갈 수 있다</vt:lpstr>
      <vt:lpstr>반복되는 명령문은 for를 활용해보자</vt:lpstr>
      <vt:lpstr>실습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PHY-Supported Frame Aggregation for Next-Generation High-Speed WLANs</dc:title>
  <dc:creator>Dongwoo Shin</dc:creator>
  <cp:lastModifiedBy>Jinhyun Ahn</cp:lastModifiedBy>
  <cp:revision>3404</cp:revision>
  <cp:lastPrinted>2015-05-12T06:09:22Z</cp:lastPrinted>
  <dcterms:created xsi:type="dcterms:W3CDTF">2014-01-15T06:25:08Z</dcterms:created>
  <dcterms:modified xsi:type="dcterms:W3CDTF">2023-09-11T07:56:51Z</dcterms:modified>
</cp:coreProperties>
</file>