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95B78-67EF-4768-AC12-4DB7BCD37792}" v="2" dt="2020-01-15T16:29:24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old Marcel" userId="3fee324b-f488-4306-8cd5-3cc70ae89bdc" providerId="ADAL" clId="{87095B78-67EF-4768-AC12-4DB7BCD37792}"/>
    <pc:docChg chg="custSel modSld">
      <pc:chgData name="Arnold Marcel" userId="3fee324b-f488-4306-8cd5-3cc70ae89bdc" providerId="ADAL" clId="{87095B78-67EF-4768-AC12-4DB7BCD37792}" dt="2020-01-15T16:30:03.033" v="686" actId="20577"/>
      <pc:docMkLst>
        <pc:docMk/>
      </pc:docMkLst>
      <pc:sldChg chg="modSp">
        <pc:chgData name="Arnold Marcel" userId="3fee324b-f488-4306-8cd5-3cc70ae89bdc" providerId="ADAL" clId="{87095B78-67EF-4768-AC12-4DB7BCD37792}" dt="2020-01-15T16:30:03.033" v="686" actId="20577"/>
        <pc:sldMkLst>
          <pc:docMk/>
          <pc:sldMk cId="3336417504" sldId="257"/>
        </pc:sldMkLst>
        <pc:spChg chg="mod">
          <ac:chgData name="Arnold Marcel" userId="3fee324b-f488-4306-8cd5-3cc70ae89bdc" providerId="ADAL" clId="{87095B78-67EF-4768-AC12-4DB7BCD37792}" dt="2020-01-15T16:30:03.033" v="686" actId="20577"/>
          <ac:spMkLst>
            <pc:docMk/>
            <pc:sldMk cId="3336417504" sldId="257"/>
            <ac:spMk id="3" creationId="{B61288D9-8C6A-46A8-B415-B7D252C70DB7}"/>
          </ac:spMkLst>
        </pc:spChg>
      </pc:sldChg>
      <pc:sldChg chg="modSp">
        <pc:chgData name="Arnold Marcel" userId="3fee324b-f488-4306-8cd5-3cc70ae89bdc" providerId="ADAL" clId="{87095B78-67EF-4768-AC12-4DB7BCD37792}" dt="2020-01-15T14:01:11.775" v="36" actId="20577"/>
        <pc:sldMkLst>
          <pc:docMk/>
          <pc:sldMk cId="3576612300" sldId="258"/>
        </pc:sldMkLst>
        <pc:spChg chg="mod">
          <ac:chgData name="Arnold Marcel" userId="3fee324b-f488-4306-8cd5-3cc70ae89bdc" providerId="ADAL" clId="{87095B78-67EF-4768-AC12-4DB7BCD37792}" dt="2020-01-15T14:01:11.775" v="36" actId="20577"/>
          <ac:spMkLst>
            <pc:docMk/>
            <pc:sldMk cId="3576612300" sldId="258"/>
            <ac:spMk id="2" creationId="{CCE07905-E08E-4FE2-87ED-64EA5FE8D70B}"/>
          </ac:spMkLst>
        </pc:spChg>
      </pc:sldChg>
      <pc:sldChg chg="modSp">
        <pc:chgData name="Arnold Marcel" userId="3fee324b-f488-4306-8cd5-3cc70ae89bdc" providerId="ADAL" clId="{87095B78-67EF-4768-AC12-4DB7BCD37792}" dt="2020-01-15T16:29:52.016" v="669" actId="20577"/>
        <pc:sldMkLst>
          <pc:docMk/>
          <pc:sldMk cId="750944790" sldId="260"/>
        </pc:sldMkLst>
        <pc:spChg chg="mod">
          <ac:chgData name="Arnold Marcel" userId="3fee324b-f488-4306-8cd5-3cc70ae89bdc" providerId="ADAL" clId="{87095B78-67EF-4768-AC12-4DB7BCD37792}" dt="2020-01-15T16:29:52.016" v="669" actId="20577"/>
          <ac:spMkLst>
            <pc:docMk/>
            <pc:sldMk cId="750944790" sldId="260"/>
            <ac:spMk id="2" creationId="{42039235-5048-4AEB-AB12-50AB00E6E168}"/>
          </ac:spMkLst>
        </pc:spChg>
      </pc:sldChg>
      <pc:sldChg chg="modSp">
        <pc:chgData name="Arnold Marcel" userId="3fee324b-f488-4306-8cd5-3cc70ae89bdc" providerId="ADAL" clId="{87095B78-67EF-4768-AC12-4DB7BCD37792}" dt="2020-01-15T16:29:57.064" v="679" actId="20577"/>
        <pc:sldMkLst>
          <pc:docMk/>
          <pc:sldMk cId="1960187570" sldId="261"/>
        </pc:sldMkLst>
        <pc:spChg chg="mod">
          <ac:chgData name="Arnold Marcel" userId="3fee324b-f488-4306-8cd5-3cc70ae89bdc" providerId="ADAL" clId="{87095B78-67EF-4768-AC12-4DB7BCD37792}" dt="2020-01-15T16:29:57.064" v="679" actId="20577"/>
          <ac:spMkLst>
            <pc:docMk/>
            <pc:sldMk cId="1960187570" sldId="261"/>
            <ac:spMk id="2" creationId="{2328B997-F722-4542-B53F-F689D07B93F6}"/>
          </ac:spMkLst>
        </pc:spChg>
      </pc:sldChg>
      <pc:sldChg chg="modSp">
        <pc:chgData name="Arnold Marcel" userId="3fee324b-f488-4306-8cd5-3cc70ae89bdc" providerId="ADAL" clId="{87095B78-67EF-4768-AC12-4DB7BCD37792}" dt="2020-01-15T16:27:14.034" v="564" actId="20577"/>
        <pc:sldMkLst>
          <pc:docMk/>
          <pc:sldMk cId="2467287971" sldId="262"/>
        </pc:sldMkLst>
        <pc:spChg chg="mod">
          <ac:chgData name="Arnold Marcel" userId="3fee324b-f488-4306-8cd5-3cc70ae89bdc" providerId="ADAL" clId="{87095B78-67EF-4768-AC12-4DB7BCD37792}" dt="2020-01-15T16:27:14.034" v="564" actId="20577"/>
          <ac:spMkLst>
            <pc:docMk/>
            <pc:sldMk cId="2467287971" sldId="262"/>
            <ac:spMk id="2" creationId="{1733BF72-E6C6-409A-8E71-6EA4917E86D3}"/>
          </ac:spMkLst>
        </pc:spChg>
        <pc:spChg chg="mod">
          <ac:chgData name="Arnold Marcel" userId="3fee324b-f488-4306-8cd5-3cc70ae89bdc" providerId="ADAL" clId="{87095B78-67EF-4768-AC12-4DB7BCD37792}" dt="2020-01-15T16:17:51.772" v="201" actId="20577"/>
          <ac:spMkLst>
            <pc:docMk/>
            <pc:sldMk cId="2467287971" sldId="262"/>
            <ac:spMk id="3" creationId="{8F1CF4D8-8F2F-4D02-98C2-529E74F02FBE}"/>
          </ac:spMkLst>
        </pc:spChg>
      </pc:sldChg>
      <pc:sldChg chg="modSp">
        <pc:chgData name="Arnold Marcel" userId="3fee324b-f488-4306-8cd5-3cc70ae89bdc" providerId="ADAL" clId="{87095B78-67EF-4768-AC12-4DB7BCD37792}" dt="2020-01-15T16:26:35.233" v="534" actId="20577"/>
        <pc:sldMkLst>
          <pc:docMk/>
          <pc:sldMk cId="614132227" sldId="264"/>
        </pc:sldMkLst>
        <pc:spChg chg="mod">
          <ac:chgData name="Arnold Marcel" userId="3fee324b-f488-4306-8cd5-3cc70ae89bdc" providerId="ADAL" clId="{87095B78-67EF-4768-AC12-4DB7BCD37792}" dt="2020-01-15T16:18:09.074" v="203" actId="20577"/>
          <ac:spMkLst>
            <pc:docMk/>
            <pc:sldMk cId="614132227" sldId="264"/>
            <ac:spMk id="2" creationId="{F3A5DBC7-AE5B-4B3C-BED4-611271D256B8}"/>
          </ac:spMkLst>
        </pc:spChg>
        <pc:spChg chg="mod">
          <ac:chgData name="Arnold Marcel" userId="3fee324b-f488-4306-8cd5-3cc70ae89bdc" providerId="ADAL" clId="{87095B78-67EF-4768-AC12-4DB7BCD37792}" dt="2020-01-15T16:26:35.233" v="534" actId="20577"/>
          <ac:spMkLst>
            <pc:docMk/>
            <pc:sldMk cId="614132227" sldId="264"/>
            <ac:spMk id="3" creationId="{D0687DD5-9D41-4EB0-A85F-8278E6F54B17}"/>
          </ac:spMkLst>
        </pc:spChg>
      </pc:sldChg>
      <pc:sldChg chg="modSp">
        <pc:chgData name="Arnold Marcel" userId="3fee324b-f488-4306-8cd5-3cc70ae89bdc" providerId="ADAL" clId="{87095B78-67EF-4768-AC12-4DB7BCD37792}" dt="2020-01-15T16:29:08.990" v="635" actId="20577"/>
        <pc:sldMkLst>
          <pc:docMk/>
          <pc:sldMk cId="3301569196" sldId="265"/>
        </pc:sldMkLst>
        <pc:spChg chg="mod">
          <ac:chgData name="Arnold Marcel" userId="3fee324b-f488-4306-8cd5-3cc70ae89bdc" providerId="ADAL" clId="{87095B78-67EF-4768-AC12-4DB7BCD37792}" dt="2020-01-15T16:29:08.990" v="635" actId="20577"/>
          <ac:spMkLst>
            <pc:docMk/>
            <pc:sldMk cId="3301569196" sldId="265"/>
            <ac:spMk id="2" creationId="{DA16A9C2-CE93-4A31-82FC-B37AC18D47D9}"/>
          </ac:spMkLst>
        </pc:spChg>
        <pc:graphicFrameChg chg="mod modGraphic">
          <ac:chgData name="Arnold Marcel" userId="3fee324b-f488-4306-8cd5-3cc70ae89bdc" providerId="ADAL" clId="{87095B78-67EF-4768-AC12-4DB7BCD37792}" dt="2020-01-15T16:28:35.529" v="588" actId="1076"/>
          <ac:graphicFrameMkLst>
            <pc:docMk/>
            <pc:sldMk cId="3301569196" sldId="265"/>
            <ac:graphicFrameMk id="4" creationId="{10B43EA9-020F-45FF-A499-1FE451C9BCF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231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390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412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065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161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668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6089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24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500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2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30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42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060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28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792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323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29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A74752-44ED-4FFC-88BA-5C3F46698933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D2D84A-7D9B-45C5-8D85-3E5CB8035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3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A96-14D0-4D19-A139-2BA06E6E7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Machine</a:t>
            </a:r>
            <a:r>
              <a:rPr lang="de-CH" dirty="0"/>
              <a:t> Learning Innovationsprojekt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1B039-F4D7-4918-9C69-7EC6205F4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2400" dirty="0"/>
              <a:t>Analyse von Sensordaten von Diagnostischen Instrumenten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792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A9C2-CE93-4A31-82FC-B37AC18D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Zusammenfassung </a:t>
            </a:r>
            <a:r>
              <a:rPr lang="de-CH" dirty="0" err="1"/>
              <a:t>ergebnisse</a:t>
            </a:r>
            <a:endParaRPr lang="de-C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B43EA9-020F-45FF-A499-1FE451C9BCF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65521398"/>
              </p:ext>
            </p:extLst>
          </p:nvPr>
        </p:nvGraphicFramePr>
        <p:xfrm>
          <a:off x="1471749" y="2375671"/>
          <a:ext cx="89785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303">
                  <a:extLst>
                    <a:ext uri="{9D8B030D-6E8A-4147-A177-3AD203B41FA5}">
                      <a16:colId xmlns:a16="http://schemas.microsoft.com/office/drawing/2014/main" val="3985632270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2545448765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2152964802"/>
                    </a:ext>
                  </a:extLst>
                </a:gridCol>
                <a:gridCol w="984069">
                  <a:extLst>
                    <a:ext uri="{9D8B030D-6E8A-4147-A177-3AD203B41FA5}">
                      <a16:colId xmlns:a16="http://schemas.microsoft.com/office/drawing/2014/main" val="1865355299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865872922"/>
                    </a:ext>
                  </a:extLst>
                </a:gridCol>
                <a:gridCol w="1428206">
                  <a:extLst>
                    <a:ext uri="{9D8B030D-6E8A-4147-A177-3AD203B41FA5}">
                      <a16:colId xmlns:a16="http://schemas.microsoft.com/office/drawing/2014/main" val="115845006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998629061"/>
                    </a:ext>
                  </a:extLst>
                </a:gridCol>
                <a:gridCol w="1010195">
                  <a:extLst>
                    <a:ext uri="{9D8B030D-6E8A-4147-A177-3AD203B41FA5}">
                      <a16:colId xmlns:a16="http://schemas.microsoft.com/office/drawing/2014/main" val="114267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Accuracy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2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3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Ohne Regulierung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3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L2-Regulierung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2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Mit Gewichtung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993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56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8F8E-28EA-4DB7-BB72-C351D005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D3DF-2171-46A0-A96C-D77D94D3DC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Random Forrest performt am Besten bezüglich Precision und Recall</a:t>
            </a:r>
          </a:p>
          <a:p>
            <a:r>
              <a:rPr lang="de-CH" dirty="0"/>
              <a:t>Das Deep Neuronal Network mit Gewichtung hat am wenigsten </a:t>
            </a:r>
            <a:r>
              <a:rPr lang="de-CH" dirty="0" err="1"/>
              <a:t>False</a:t>
            </a:r>
            <a:r>
              <a:rPr lang="de-CH" dirty="0"/>
              <a:t>-Positive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Beste Variante für Anwendungsfall	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93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4F86-7B9D-47CC-9DFD-A227951A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88D9-8C6A-46A8-B415-B7D252C70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Ausgangslage / Einführung ins Projekt</a:t>
            </a:r>
          </a:p>
          <a:p>
            <a:r>
              <a:rPr lang="de-CH" dirty="0" err="1"/>
              <a:t>dataset</a:t>
            </a:r>
            <a:endParaRPr lang="de-CH" dirty="0"/>
          </a:p>
          <a:p>
            <a:r>
              <a:rPr lang="de-CH" dirty="0"/>
              <a:t>Modelle</a:t>
            </a:r>
          </a:p>
          <a:p>
            <a:pPr lvl="1"/>
            <a:r>
              <a:rPr lang="de-CH" dirty="0"/>
              <a:t>Random </a:t>
            </a:r>
            <a:r>
              <a:rPr lang="de-CH" dirty="0" err="1"/>
              <a:t>forest</a:t>
            </a:r>
            <a:endParaRPr lang="de-CH" dirty="0"/>
          </a:p>
          <a:p>
            <a:pPr lvl="1"/>
            <a:r>
              <a:rPr lang="de-CH" dirty="0" err="1"/>
              <a:t>Kmeans</a:t>
            </a:r>
            <a:endParaRPr lang="de-CH" dirty="0"/>
          </a:p>
          <a:p>
            <a:pPr lvl="1"/>
            <a:r>
              <a:rPr lang="de-CH" dirty="0"/>
              <a:t>Deep Neuronal Network</a:t>
            </a:r>
          </a:p>
          <a:p>
            <a:r>
              <a:rPr lang="de-CH" dirty="0"/>
              <a:t>Zusammenfassung </a:t>
            </a:r>
            <a:r>
              <a:rPr lang="de-CH" dirty="0" err="1"/>
              <a:t>ergebnisse</a:t>
            </a:r>
            <a:endParaRPr lang="de-CH" dirty="0"/>
          </a:p>
          <a:p>
            <a:r>
              <a:rPr lang="de-CH" dirty="0" err="1"/>
              <a:t>fazit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641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7905-E08E-4FE2-87ED-64EA5FE8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 fürs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2B37-11BE-40F6-A84E-30C2C4998A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7223463" cy="3424107"/>
          </a:xfrm>
        </p:spPr>
        <p:txBody>
          <a:bodyPr/>
          <a:lstStyle/>
          <a:p>
            <a:pPr marL="457200" lvl="0" indent="-457200">
              <a:buSzPct val="45000"/>
            </a:pPr>
            <a:r>
              <a:rPr lang="de-CH" dirty="0"/>
              <a:t>Instrument für Analyse von DNA/RNA</a:t>
            </a:r>
          </a:p>
          <a:p>
            <a:pPr marL="457200" lvl="0" indent="-457200">
              <a:buSzPct val="45000"/>
            </a:pPr>
            <a:r>
              <a:rPr lang="de-CH" dirty="0"/>
              <a:t>Viele Aktuatoren (Motoren)</a:t>
            </a:r>
          </a:p>
          <a:p>
            <a:pPr marL="457200" lvl="0" indent="-457200">
              <a:buSzPct val="45000"/>
            </a:pPr>
            <a:r>
              <a:rPr lang="de-CH" dirty="0"/>
              <a:t>Sicherstellen das Spezifikation (Linearität der Motoren) eingehalten wird</a:t>
            </a:r>
          </a:p>
          <a:p>
            <a:pPr marL="457200" lvl="0" indent="-457200">
              <a:buSzPct val="45000"/>
            </a:pPr>
            <a:r>
              <a:rPr lang="de-CH" dirty="0"/>
              <a:t>Komplexes Excel-Sheet für Tests der Linearität</a:t>
            </a:r>
          </a:p>
          <a:p>
            <a:endParaRPr lang="de-CH" dirty="0"/>
          </a:p>
        </p:txBody>
      </p:sp>
      <p:pic>
        <p:nvPicPr>
          <p:cNvPr id="7" name="Content Placeholder 6" descr="A picture containing white, different&#10;&#10;Description automatically generated">
            <a:extLst>
              <a:ext uri="{FF2B5EF4-FFF2-40B4-BE49-F238E27FC236}">
                <a16:creationId xmlns:a16="http://schemas.microsoft.com/office/drawing/2014/main" id="{86C5C813-39F2-4992-A827-FBFCB9662AA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99" y="2367092"/>
            <a:ext cx="2995902" cy="3036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61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F1A56A-FAC3-4BB2-ACB8-DFB08CCA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Einführung ins Projekt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2E37C-B782-4A60-AB5E-0F084DE4A6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SzPct val="45000"/>
            </a:pPr>
            <a:r>
              <a:rPr lang="de-CH" dirty="0"/>
              <a:t>Daten aus Motoren Linearitätstests</a:t>
            </a:r>
          </a:p>
          <a:p>
            <a:pPr>
              <a:buSzPct val="45000"/>
            </a:pPr>
            <a:r>
              <a:rPr lang="de-CH" dirty="0"/>
              <a:t>Daten aus Konfiguration</a:t>
            </a:r>
          </a:p>
          <a:p>
            <a:pPr>
              <a:buSzPct val="45000"/>
            </a:pPr>
            <a:r>
              <a:rPr lang="de-CH" dirty="0"/>
              <a:t>Prüfen ob die Test-Ergebnisse mittels </a:t>
            </a:r>
            <a:r>
              <a:rPr lang="de-CH" dirty="0" err="1"/>
              <a:t>Machine</a:t>
            </a:r>
            <a:r>
              <a:rPr lang="de-CH" dirty="0"/>
              <a:t> Learning vorausgesagt werden können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02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9235-5048-4AEB-AB12-50AB00E6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5A44-F5C2-434E-9A6A-618CD038B6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SzPct val="45000"/>
            </a:pPr>
            <a:r>
              <a:rPr lang="de-CH" dirty="0"/>
              <a:t>Initiales Datenset mit 3800 Einträge und 67 Features</a:t>
            </a:r>
          </a:p>
          <a:p>
            <a:pPr>
              <a:buSzPct val="45000"/>
            </a:pPr>
            <a:r>
              <a:rPr lang="de-CH" dirty="0"/>
              <a:t>Sehr «</a:t>
            </a:r>
            <a:r>
              <a:rPr lang="de-CH" dirty="0" err="1"/>
              <a:t>Imbalanced</a:t>
            </a:r>
            <a:r>
              <a:rPr lang="de-CH" dirty="0"/>
              <a:t>» → nur 60 </a:t>
            </a:r>
            <a:r>
              <a:rPr lang="de-CH" dirty="0" err="1"/>
              <a:t>Failed</a:t>
            </a:r>
            <a:r>
              <a:rPr lang="de-CH" dirty="0"/>
              <a:t> Einträge</a:t>
            </a:r>
          </a:p>
          <a:p>
            <a:pPr>
              <a:buSzPct val="45000"/>
            </a:pPr>
            <a:r>
              <a:rPr lang="de-CH" dirty="0"/>
              <a:t>Data </a:t>
            </a:r>
            <a:r>
              <a:rPr lang="de-CH" dirty="0" err="1"/>
              <a:t>Assesment</a:t>
            </a:r>
            <a:r>
              <a:rPr lang="de-CH" dirty="0"/>
              <a:t> und Data </a:t>
            </a:r>
            <a:r>
              <a:rPr lang="de-CH" dirty="0" err="1"/>
              <a:t>Cleanup</a:t>
            </a:r>
            <a:endParaRPr lang="de-CH" dirty="0"/>
          </a:p>
          <a:p>
            <a:pPr>
              <a:buSzPct val="45000"/>
            </a:pPr>
            <a:r>
              <a:rPr lang="de-CH" dirty="0" err="1"/>
              <a:t>Anomaly</a:t>
            </a:r>
            <a:r>
              <a:rPr lang="de-CH" dirty="0"/>
              <a:t> </a:t>
            </a:r>
            <a:r>
              <a:rPr lang="de-CH" dirty="0" err="1"/>
              <a:t>Detection</a:t>
            </a:r>
            <a:r>
              <a:rPr lang="de-CH" dirty="0"/>
              <a:t> durchgeführt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094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B997-F722-4542-B53F-F689D07B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E476-B7ED-4A02-81BB-BBCE704E1A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SzPct val="45000"/>
            </a:pPr>
            <a:r>
              <a:rPr lang="de-CH" dirty="0"/>
              <a:t>Neues Datenset geliefert</a:t>
            </a:r>
          </a:p>
          <a:p>
            <a:pPr lvl="1">
              <a:buSzPct val="45000"/>
            </a:pPr>
            <a:r>
              <a:rPr lang="de-CH" dirty="0"/>
              <a:t>Aus anderer Quelle generiert</a:t>
            </a:r>
          </a:p>
          <a:p>
            <a:pPr lvl="1">
              <a:buSzPct val="45000"/>
            </a:pPr>
            <a:r>
              <a:rPr lang="de-CH" dirty="0"/>
              <a:t>Strukturell stark abweichend vom 1. Datenset</a:t>
            </a:r>
          </a:p>
          <a:p>
            <a:pPr lvl="1">
              <a:buSzPct val="45000"/>
            </a:pPr>
            <a:r>
              <a:rPr lang="de-CH" dirty="0"/>
              <a:t>15360 Einträge mit 1036 Features</a:t>
            </a:r>
          </a:p>
          <a:p>
            <a:pPr>
              <a:buSzPct val="45000"/>
            </a:pPr>
            <a:r>
              <a:rPr lang="de-CH" dirty="0"/>
              <a:t>Data </a:t>
            </a:r>
            <a:r>
              <a:rPr lang="de-CH" dirty="0" err="1"/>
              <a:t>Assesment</a:t>
            </a:r>
            <a:r>
              <a:rPr lang="de-CH" dirty="0"/>
              <a:t> und Data </a:t>
            </a:r>
            <a:r>
              <a:rPr lang="de-CH" dirty="0" err="1"/>
              <a:t>Cleanup</a:t>
            </a:r>
            <a:endParaRPr lang="de-CH" dirty="0"/>
          </a:p>
          <a:p>
            <a:pPr lvl="1">
              <a:buSzPct val="45000"/>
            </a:pPr>
            <a:r>
              <a:rPr lang="de-CH" dirty="0"/>
              <a:t>Noch 8719 Einträge mit 574 Features</a:t>
            </a:r>
          </a:p>
          <a:p>
            <a:pPr>
              <a:buSzPct val="45000"/>
            </a:pPr>
            <a:r>
              <a:rPr lang="de-CH" dirty="0"/>
              <a:t>Weniger «</a:t>
            </a:r>
            <a:r>
              <a:rPr lang="de-CH" dirty="0" err="1"/>
              <a:t>Imbalanced</a:t>
            </a:r>
            <a:r>
              <a:rPr lang="de-CH" dirty="0"/>
              <a:t>» als erstes Dataset</a:t>
            </a:r>
          </a:p>
          <a:p>
            <a:pPr lvl="1">
              <a:buSzPct val="45000"/>
            </a:pPr>
            <a:r>
              <a:rPr lang="de-CH" dirty="0"/>
              <a:t>7098 </a:t>
            </a:r>
            <a:r>
              <a:rPr lang="de-CH" dirty="0" err="1"/>
              <a:t>Passed</a:t>
            </a:r>
            <a:r>
              <a:rPr lang="de-CH" dirty="0"/>
              <a:t> zu 1630 </a:t>
            </a:r>
            <a:r>
              <a:rPr lang="de-CH" dirty="0" err="1"/>
              <a:t>Failed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01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BF72-E6C6-409A-8E71-6EA4917E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CF4D8-8F2F-4D02-98C2-529E74F02F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Als Referenz </a:t>
            </a:r>
            <a:r>
              <a:rPr lang="de-CH" dirty="0" err="1"/>
              <a:t>modell</a:t>
            </a:r>
            <a:r>
              <a:rPr lang="de-CH" dirty="0"/>
              <a:t> verwendet</a:t>
            </a:r>
          </a:p>
          <a:p>
            <a:r>
              <a:rPr lang="de-CH" dirty="0"/>
              <a:t>Recall mit 97% sehr hoch</a:t>
            </a:r>
          </a:p>
          <a:p>
            <a:r>
              <a:rPr lang="de-CH" dirty="0"/>
              <a:t>Precision nur bei 93%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728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C766-2CB0-48A3-87AB-1AD19D8E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KMeans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8229-130A-40FB-AA1D-2F9C4EDBD5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Gemäss «</a:t>
            </a:r>
            <a:r>
              <a:rPr lang="de-CH" dirty="0" err="1"/>
              <a:t>Elbow</a:t>
            </a:r>
            <a:r>
              <a:rPr lang="de-CH" dirty="0"/>
              <a:t>» sieben verschiedene Cluster</a:t>
            </a:r>
          </a:p>
          <a:p>
            <a:r>
              <a:rPr lang="de-CH" dirty="0"/>
              <a:t>Zwei Cluster enthalten 70% der «</a:t>
            </a:r>
            <a:r>
              <a:rPr lang="de-CH" dirty="0" err="1"/>
              <a:t>Failed</a:t>
            </a:r>
            <a:r>
              <a:rPr lang="de-CH" dirty="0"/>
              <a:t>»-Einträge</a:t>
            </a:r>
          </a:p>
          <a:p>
            <a:r>
              <a:rPr lang="de-CH" dirty="0"/>
              <a:t>70% sind aber deutlich zu wenig</a:t>
            </a:r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	 </a:t>
            </a:r>
            <a:r>
              <a:rPr lang="de-CH" dirty="0"/>
              <a:t>Wurde nicht mehr weiterverfolgt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20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DBC7-AE5B-4B3C-BED4-611271D2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Deep Neuronal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7DD5-9D41-4EB0-A85F-8278E6F54B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Ohne Regulierung</a:t>
            </a:r>
          </a:p>
          <a:p>
            <a:pPr lvl="1"/>
            <a:r>
              <a:rPr lang="de-CH" dirty="0"/>
              <a:t>Zeigte starkes </a:t>
            </a:r>
            <a:r>
              <a:rPr lang="de-CH" dirty="0" err="1"/>
              <a:t>overfitting</a:t>
            </a:r>
            <a:endParaRPr lang="de-CH" dirty="0"/>
          </a:p>
          <a:p>
            <a:r>
              <a:rPr lang="de-CH" dirty="0"/>
              <a:t>Mit L2 Regulierung</a:t>
            </a:r>
          </a:p>
          <a:p>
            <a:pPr lvl="1"/>
            <a:r>
              <a:rPr lang="de-CH" dirty="0"/>
              <a:t>Ein wenig bessere werte bezüglich </a:t>
            </a:r>
            <a:r>
              <a:rPr lang="de-CH" dirty="0" err="1"/>
              <a:t>overfitting</a:t>
            </a:r>
            <a:endParaRPr lang="de-CH" dirty="0"/>
          </a:p>
          <a:p>
            <a:pPr lvl="1"/>
            <a:r>
              <a:rPr lang="de-CH" dirty="0"/>
              <a:t>Approximiert aber ähnlich schlecht wie ohne </a:t>
            </a:r>
            <a:r>
              <a:rPr lang="de-CH" dirty="0" err="1"/>
              <a:t>regulierung</a:t>
            </a:r>
            <a:endParaRPr lang="de-CH" dirty="0"/>
          </a:p>
          <a:p>
            <a:r>
              <a:rPr lang="de-CH" dirty="0"/>
              <a:t>Mit Gewichtung für "</a:t>
            </a:r>
            <a:r>
              <a:rPr lang="de-CH" dirty="0" err="1"/>
              <a:t>passed</a:t>
            </a:r>
            <a:r>
              <a:rPr lang="de-CH" dirty="0"/>
              <a:t>" und "</a:t>
            </a:r>
            <a:r>
              <a:rPr lang="de-CH" dirty="0" err="1"/>
              <a:t>failed</a:t>
            </a:r>
            <a:r>
              <a:rPr lang="de-CH" dirty="0"/>
              <a:t>"</a:t>
            </a:r>
          </a:p>
          <a:p>
            <a:pPr lvl="1"/>
            <a:r>
              <a:rPr lang="de-CH" dirty="0"/>
              <a:t>Approximation deutlich besser</a:t>
            </a:r>
          </a:p>
          <a:p>
            <a:pPr lvl="1"/>
            <a:r>
              <a:rPr lang="de-CH" dirty="0"/>
              <a:t>Auch die werte für </a:t>
            </a:r>
            <a:r>
              <a:rPr lang="de-CH" dirty="0" err="1"/>
              <a:t>overfitting</a:t>
            </a:r>
            <a:r>
              <a:rPr lang="de-CH" dirty="0"/>
              <a:t> waren akzeptabel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41322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36B02E9C14BC4895A243FF0141AAC4" ma:contentTypeVersion="0" ma:contentTypeDescription="Ein neues Dokument erstellen." ma:contentTypeScope="" ma:versionID="e2dd4c79814ceb779bb257e9e6a562e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939e406faa75f21914bb7e25393462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2900D8-5747-4DA6-A812-33BBCD36C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BB2330-93E5-4F60-9792-7CCDBF8C50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7C189B-24C2-4CBD-8A05-3886C64C7D7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324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Machine Learning Innovationsprojekt</vt:lpstr>
      <vt:lpstr>Agenda</vt:lpstr>
      <vt:lpstr>Ausgangslage fürs Projekt</vt:lpstr>
      <vt:lpstr>Einführung ins Projekt</vt:lpstr>
      <vt:lpstr>Dataset 1</vt:lpstr>
      <vt:lpstr>Dataset 2</vt:lpstr>
      <vt:lpstr>Random Forest</vt:lpstr>
      <vt:lpstr>KMeans</vt:lpstr>
      <vt:lpstr>Deep Neuronal Network</vt:lpstr>
      <vt:lpstr>Zusammenfassung 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Innovationsprojekt</dc:title>
  <dc:creator>Arnold Marcel</dc:creator>
  <cp:lastModifiedBy>Arnold Marcel</cp:lastModifiedBy>
  <cp:revision>2</cp:revision>
  <dcterms:created xsi:type="dcterms:W3CDTF">2020-01-15T13:50:14Z</dcterms:created>
  <dcterms:modified xsi:type="dcterms:W3CDTF">2020-01-15T16:30:06Z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2d46b7-7eb3-4256-b21d-0b88cbf81fa2_Enabled">
    <vt:lpwstr>True</vt:lpwstr>
  </property>
  <property fmtid="{D5CDD505-2E9C-101B-9397-08002B2CF9AE}" pid="3" name="MSIP_Label_572d46b7-7eb3-4256-b21d-0b88cbf81fa2_SiteId">
    <vt:lpwstr>af7227b1-ac3a-4487-9e9f-ba462bb409d4</vt:lpwstr>
  </property>
  <property fmtid="{D5CDD505-2E9C-101B-9397-08002B2CF9AE}" pid="4" name="MSIP_Label_572d46b7-7eb3-4256-b21d-0b88cbf81fa2_Owner">
    <vt:lpwstr>marcel.arnold@mobi.ch</vt:lpwstr>
  </property>
  <property fmtid="{D5CDD505-2E9C-101B-9397-08002B2CF9AE}" pid="5" name="MSIP_Label_572d46b7-7eb3-4256-b21d-0b88cbf81fa2_SetDate">
    <vt:lpwstr>2020-01-15T14:00:42.9508270Z</vt:lpwstr>
  </property>
  <property fmtid="{D5CDD505-2E9C-101B-9397-08002B2CF9AE}" pid="6" name="MSIP_Label_572d46b7-7eb3-4256-b21d-0b88cbf81fa2_Name">
    <vt:lpwstr>Confidential</vt:lpwstr>
  </property>
  <property fmtid="{D5CDD505-2E9C-101B-9397-08002B2CF9AE}" pid="7" name="MSIP_Label_572d46b7-7eb3-4256-b21d-0b88cbf81fa2_Application">
    <vt:lpwstr>Microsoft Azure Information Protection</vt:lpwstr>
  </property>
  <property fmtid="{D5CDD505-2E9C-101B-9397-08002B2CF9AE}" pid="8" name="MSIP_Label_572d46b7-7eb3-4256-b21d-0b88cbf81fa2_ActionId">
    <vt:lpwstr>be0b3637-d589-4d77-aed2-70ddc93498a9</vt:lpwstr>
  </property>
  <property fmtid="{D5CDD505-2E9C-101B-9397-08002B2CF9AE}" pid="9" name="MSIP_Label_572d46b7-7eb3-4256-b21d-0b88cbf81fa2_Extended_MSFT_Method">
    <vt:lpwstr>Manual</vt:lpwstr>
  </property>
  <property fmtid="{D5CDD505-2E9C-101B-9397-08002B2CF9AE}" pid="10" name="Sensitivity">
    <vt:lpwstr>Confidential</vt:lpwstr>
  </property>
  <property fmtid="{D5CDD505-2E9C-101B-9397-08002B2CF9AE}" pid="11" name="ContentTypeId">
    <vt:lpwstr>0x010100E136B02E9C14BC4895A243FF0141AAC4</vt:lpwstr>
  </property>
</Properties>
</file>