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iLwvWv0eJD/SjyQ4OKOHmAeQImj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F1EA0D-C484-464A-AD9E-4DA4E6CBF794}">
  <a:tblStyle styleId="{0DF1EA0D-C484-464A-AD9E-4DA4E6CBF79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8A6C399-F422-4065-AECB-2337A8120C63}"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308" autoAdjust="0"/>
  </p:normalViewPr>
  <p:slideViewPr>
    <p:cSldViewPr snapToGrid="0">
      <p:cViewPr>
        <p:scale>
          <a:sx n="60" d="100"/>
          <a:sy n="60" d="100"/>
        </p:scale>
        <p:origin x="21" y="21"/>
      </p:cViewPr>
      <p:guideLst>
        <p:guide orient="horz" pos="2160"/>
        <p:guide pos="3840"/>
      </p:guideLst>
    </p:cSldViewPr>
  </p:slideViewPr>
  <p:notesTextViewPr>
    <p:cViewPr>
      <p:scale>
        <a:sx n="1" d="1"/>
        <a:sy n="1" d="1"/>
      </p:scale>
      <p:origin x="0" y="-1551"/>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Needs:</a:t>
            </a:r>
            <a:endParaRPr/>
          </a:p>
          <a:p>
            <a:pPr marL="0" lvl="0" indent="0" algn="l" rtl="0">
              <a:spcBef>
                <a:spcPts val="0"/>
              </a:spcBef>
              <a:spcAft>
                <a:spcPts val="0"/>
              </a:spcAft>
              <a:buNone/>
            </a:pPr>
            <a:r>
              <a:rPr lang="en-US"/>
              <a:t>Cartoons of the composition process. Ball and stick diagrams of Ni, Ti, Pd, etc.?</a:t>
            </a:r>
            <a:endParaRPr/>
          </a:p>
          <a:p>
            <a:pPr marL="0" lvl="0" indent="0" algn="l" rtl="0">
              <a:spcBef>
                <a:spcPts val="0"/>
              </a:spcBef>
              <a:spcAft>
                <a:spcPts val="0"/>
              </a:spcAft>
              <a:buNone/>
            </a:pPr>
            <a:r>
              <a:rPr lang="en-US"/>
              <a:t>Cartoons of the processing stage. How to show VAR/VIM/etc?</a:t>
            </a:r>
            <a:endParaRPr/>
          </a:p>
          <a:p>
            <a:pPr marL="0" lvl="0" indent="0" algn="l" rtl="0">
              <a:spcBef>
                <a:spcPts val="0"/>
              </a:spcBef>
              <a:spcAft>
                <a:spcPts val="0"/>
              </a:spcAft>
              <a:buNone/>
            </a:pPr>
            <a:r>
              <a:rPr lang="en-US"/>
              <a:t>Cartoons of characterization. Maybe just a simple figure of tension testing?</a:t>
            </a:r>
            <a:endParaRPr/>
          </a:p>
          <a:p>
            <a:pPr marL="0" lvl="0" indent="0" algn="l" rtl="0">
              <a:spcBef>
                <a:spcPts val="0"/>
              </a:spcBef>
              <a:spcAft>
                <a:spcPts val="0"/>
              </a:spcAft>
              <a:buNone/>
            </a:pPr>
            <a:r>
              <a:rPr lang="en-US"/>
              <a:t>A miniaturized model vs. experiment plot. </a:t>
            </a:r>
            <a:endParaRPr/>
          </a:p>
          <a:p>
            <a:pPr marL="0" lvl="0" indent="0" algn="l" rtl="0">
              <a:spcBef>
                <a:spcPts val="0"/>
              </a:spcBef>
              <a:spcAft>
                <a:spcPts val="0"/>
              </a:spcAft>
              <a:buNone/>
            </a:pPr>
            <a:r>
              <a:rPr lang="en-US"/>
              <a:t>Maybe a reformat of the entire figure to show the multiple iterations of a feedback loop.  </a:t>
            </a:r>
            <a:endParaRPr/>
          </a:p>
          <a:p>
            <a:pPr marL="0" lvl="0" indent="0" algn="l" rtl="0">
              <a:spcBef>
                <a:spcPts val="0"/>
              </a:spcBef>
              <a:spcAft>
                <a:spcPts val="0"/>
              </a:spcAft>
              <a:buNone/>
            </a:pPr>
            <a:endParaRPr/>
          </a:p>
          <a:p>
            <a:pPr marL="0" lvl="0" indent="0" algn="l" rtl="0">
              <a:spcBef>
                <a:spcPts val="0"/>
              </a:spcBef>
              <a:spcAft>
                <a:spcPts val="0"/>
              </a:spcAft>
              <a:buNone/>
            </a:pPr>
            <a:r>
              <a:rPr lang="en-US"/>
              <a:t>Things to mention:</a:t>
            </a:r>
            <a:endParaRPr/>
          </a:p>
          <a:p>
            <a:pPr marL="0" lvl="0" indent="0" algn="l" rtl="0">
              <a:spcBef>
                <a:spcPts val="0"/>
              </a:spcBef>
              <a:spcAft>
                <a:spcPts val="0"/>
              </a:spcAft>
              <a:buNone/>
            </a:pPr>
            <a:r>
              <a:rPr lang="en-US"/>
              <a:t>-The process of going from composition-processing-material properties is very well documented (cite Othmane) and there are tools that allow people to search for different properties as a function of material constituents. </a:t>
            </a:r>
            <a:endParaRPr/>
          </a:p>
          <a:p>
            <a:pPr marL="0" lvl="0" indent="0" algn="l" rtl="0">
              <a:spcBef>
                <a:spcPts val="0"/>
              </a:spcBef>
              <a:spcAft>
                <a:spcPts val="0"/>
              </a:spcAft>
              <a:buNone/>
            </a:pPr>
            <a:r>
              <a:rPr lang="en-US"/>
              <a:t>-Traditionally, each stage of the process takes a decent amount of time for a specific engineered component, and each stage potentially involves a feedback loop to the start to refine the material. </a:t>
            </a:r>
            <a:endParaRPr/>
          </a:p>
          <a:p>
            <a:pPr marL="0" lvl="0" indent="0" algn="l" rtl="0">
              <a:spcBef>
                <a:spcPts val="0"/>
              </a:spcBef>
              <a:spcAft>
                <a:spcPts val="0"/>
              </a:spcAft>
              <a:buNone/>
            </a:pPr>
            <a:r>
              <a:rPr lang="en-US"/>
              <a:t>-Different people typically do the top and bottom. The materials engineers (like Othmane) produce a great material (and potentially train it), and then the design engineers characterize it for their particular application (tension/compression/shear), produce a calibrated constitutive model, and design a component with that model. </a:t>
            </a:r>
            <a:endParaRPr/>
          </a:p>
          <a:p>
            <a:pPr marL="0" lvl="0" indent="0" algn="l" rtl="0">
              <a:spcBef>
                <a:spcPts val="0"/>
              </a:spcBef>
              <a:spcAft>
                <a:spcPts val="0"/>
              </a:spcAft>
              <a:buNone/>
            </a:pPr>
            <a:r>
              <a:rPr lang="en-US"/>
              <a:t>-Sometimes, the engineered component design comes first and specifies the particular material properties that are needed for performance (cite the radiator or other things, maybe CASMART?)</a:t>
            </a:r>
            <a:endParaRPr/>
          </a:p>
          <a:p>
            <a:pPr marL="0" lvl="0" indent="0" algn="l" rtl="0">
              <a:spcBef>
                <a:spcPts val="0"/>
              </a:spcBef>
              <a:spcAft>
                <a:spcPts val="0"/>
              </a:spcAft>
              <a:buNone/>
            </a:pPr>
            <a:r>
              <a:rPr lang="en-US"/>
              <a:t>-This work focuses on an open-source tool that allows quick calibrations to be found from existing experimental data, because one of the main bottlenecks is learning the complex constitutive models. We focus on the lagoudas SMA model due to its use and due to the authors’ familiarity with it, but the same tool could be adapted for a wide range of other models (cite Brinson, etc.). (</a:t>
            </a:r>
            <a:r>
              <a:rPr lang="en-US" i="1"/>
              <a:t>should I add an appendix to outline the steps to do a different model?)</a:t>
            </a:r>
            <a:endParaRPr i="0"/>
          </a:p>
          <a:p>
            <a:pPr marL="0" lvl="0" indent="0" algn="l" rtl="0">
              <a:spcBef>
                <a:spcPts val="0"/>
              </a:spcBef>
              <a:spcAft>
                <a:spcPts val="0"/>
              </a:spcAft>
              <a:buNone/>
            </a:pPr>
            <a:r>
              <a:rPr lang="en-US" i="0"/>
              <a:t>-We also focus on constant force thermal cycling, as existing tools (abaqus) do a fine job for superelasticity. </a:t>
            </a:r>
            <a:endParaRPr/>
          </a:p>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Discuss how the SMA REACT tool works. </a:t>
            </a:r>
            <a:endParaRPr/>
          </a:p>
          <a:p>
            <a:pPr marL="0" lvl="0" indent="0" algn="l" rtl="0">
              <a:spcBef>
                <a:spcPts val="0"/>
              </a:spcBef>
              <a:spcAft>
                <a:spcPts val="0"/>
              </a:spcAft>
              <a:buNone/>
            </a:pPr>
            <a:r>
              <a:rPr lang="en-US"/>
              <a:t>You input your data (which needs to be formatted as .csv files for each experiment), choose the bounds of your calibration parameters and which ones you would like to fix, then run an optimization to find the best combination of parrameters to fit your experimental data. Then, based on the solution, you can either change your calibration parameters or export the solution to use the model in another analysis (UMAT or similar). </a:t>
            </a:r>
            <a:endParaRPr/>
          </a:p>
          <a:p>
            <a:pPr marL="0" lvl="0" indent="0" algn="l" rtl="0">
              <a:spcBef>
                <a:spcPts val="0"/>
              </a:spcBef>
              <a:spcAft>
                <a:spcPts val="0"/>
              </a:spcAft>
              <a:buNone/>
            </a:pPr>
            <a:endParaRPr/>
          </a:p>
          <a:p>
            <a:pPr marL="0" lvl="0" indent="0" algn="l" rtl="0">
              <a:spcBef>
                <a:spcPts val="0"/>
              </a:spcBef>
              <a:spcAft>
                <a:spcPts val="0"/>
              </a:spcAft>
              <a:buNone/>
            </a:pPr>
            <a:r>
              <a:rPr lang="en-US"/>
              <a:t>Maybe describe the required user inputs at each stage. </a:t>
            </a:r>
            <a:endParaRPr/>
          </a:p>
          <a:p>
            <a:pPr marL="0" lvl="0" indent="0" algn="l" rtl="0">
              <a:spcBef>
                <a:spcPts val="0"/>
              </a:spcBef>
              <a:spcAft>
                <a:spcPts val="0"/>
              </a:spcAft>
              <a:buNone/>
            </a:pPr>
            <a:r>
              <a:rPr lang="en-US"/>
              <a:t>I/O – files, units (outputs -&gt; T,eps,sigma as a function of time)</a:t>
            </a:r>
            <a:endParaRPr/>
          </a:p>
          <a:p>
            <a:pPr marL="0" lvl="0" indent="0" algn="l" rtl="0">
              <a:spcBef>
                <a:spcPts val="0"/>
              </a:spcBef>
              <a:spcAft>
                <a:spcPts val="0"/>
              </a:spcAft>
              <a:buNone/>
            </a:pPr>
            <a:r>
              <a:rPr lang="en-US"/>
              <a:t>Calibration parameters – free variables x, known variables y, bounds, optimization parameters (no outputs)</a:t>
            </a:r>
            <a:endParaRPr/>
          </a:p>
          <a:p>
            <a:pPr marL="0" lvl="0" indent="0" algn="l" rtl="0">
              <a:spcBef>
                <a:spcPts val="0"/>
              </a:spcBef>
              <a:spcAft>
                <a:spcPts val="0"/>
              </a:spcAft>
              <a:buNone/>
            </a:pPr>
            <a:r>
              <a:rPr lang="en-US"/>
              <a:t>Calibration progress – no user inputs (outputs -&gt; plots of optimization progress, phase diagram, strain-temperature plots, exported solution)</a:t>
            </a:r>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Discuss each term and the effect of each on the phase diagram/strain-temperature plot. </a:t>
            </a:r>
            <a:endParaRPr/>
          </a:p>
          <a:p>
            <a:pPr marL="0" lvl="0" indent="0" algn="l" rtl="0">
              <a:spcBef>
                <a:spcPts val="0"/>
              </a:spcBef>
              <a:spcAft>
                <a:spcPts val="0"/>
              </a:spcAft>
              <a:buNone/>
            </a:pPr>
            <a:endParaRPr/>
          </a:p>
          <a:p>
            <a:pPr marL="0" lvl="0" indent="0" algn="l" rtl="0">
              <a:spcBef>
                <a:spcPts val="0"/>
              </a:spcBef>
              <a:spcAft>
                <a:spcPts val="0"/>
              </a:spcAft>
              <a:buNone/>
            </a:pPr>
            <a:r>
              <a:rPr lang="en-US"/>
              <a:t>E_M/E_A = Moves the tails of the strain-temperature plots vertically. </a:t>
            </a:r>
            <a:endParaRPr/>
          </a:p>
          <a:p>
            <a:pPr marL="0" lvl="0" indent="0" algn="l" rtl="0">
              <a:spcBef>
                <a:spcPts val="0"/>
              </a:spcBef>
              <a:spcAft>
                <a:spcPts val="0"/>
              </a:spcAft>
              <a:buNone/>
            </a:pPr>
            <a:r>
              <a:rPr lang="en-US"/>
              <a:t>TTs = moves the transformation regions/surfaces horizontally. </a:t>
            </a:r>
            <a:endParaRPr/>
          </a:p>
          <a:p>
            <a:pPr marL="0" lvl="0" indent="0" algn="l" rtl="0">
              <a:spcBef>
                <a:spcPts val="0"/>
              </a:spcBef>
              <a:spcAft>
                <a:spcPts val="0"/>
              </a:spcAft>
              <a:buNone/>
            </a:pPr>
            <a:r>
              <a:rPr lang="en-US"/>
              <a:t>C_A/C_M = Defines the slopes of the transformation surfaces in the phase diagram. Defines how the transformation temperatures change as a function of stress. Low Cs means the transformation temperatures change a lot with increasing stress. </a:t>
            </a:r>
            <a:endParaRPr/>
          </a:p>
          <a:p>
            <a:pPr marL="0" lvl="0" indent="0" algn="l" rtl="0">
              <a:spcBef>
                <a:spcPts val="0"/>
              </a:spcBef>
              <a:spcAft>
                <a:spcPts val="0"/>
              </a:spcAft>
              <a:buNone/>
            </a:pPr>
            <a:r>
              <a:rPr lang="en-US"/>
              <a:t>H_cur = defines the transformation strain as a function of stress. The vertical distance of the hysteresis. </a:t>
            </a:r>
            <a:endParaRPr/>
          </a:p>
          <a:p>
            <a:pPr marL="0" lvl="0" indent="0" algn="l" rtl="0">
              <a:spcBef>
                <a:spcPts val="0"/>
              </a:spcBef>
              <a:spcAft>
                <a:spcPts val="0"/>
              </a:spcAft>
              <a:buNone/>
            </a:pPr>
            <a:r>
              <a:rPr lang="en-US"/>
              <a:t>N_i = defines the smoothness of transformation. Has an interplay with transformation temperatures (see next figure)</a:t>
            </a:r>
            <a:endParaRPr/>
          </a:p>
          <a:p>
            <a:pPr marL="0" lvl="0" indent="0" algn="l" rtl="0">
              <a:spcBef>
                <a:spcPts val="0"/>
              </a:spcBef>
              <a:spcAft>
                <a:spcPts val="0"/>
              </a:spcAft>
              <a:buNone/>
            </a:pPr>
            <a:r>
              <a:rPr lang="en-US"/>
              <a:t>Alpha = defines the slope of the tails on the strain-temperature plots. Note that for this model reduction, we assume one coefficient for thermal expansion for simplicity. </a:t>
            </a:r>
            <a:endParaRPr/>
          </a:p>
          <a:p>
            <a:pPr marL="0" lvl="0" indent="0" algn="l" rtl="0">
              <a:spcBef>
                <a:spcPts val="0"/>
              </a:spcBef>
              <a:spcAft>
                <a:spcPts val="0"/>
              </a:spcAft>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figure ties into the last table. </a:t>
            </a:r>
            <a:endParaRPr/>
          </a:p>
          <a:p>
            <a:pPr marL="0" lvl="0" indent="0" algn="l" rtl="0">
              <a:spcBef>
                <a:spcPts val="0"/>
              </a:spcBef>
              <a:spcAft>
                <a:spcPts val="0"/>
              </a:spcAft>
              <a:buNone/>
            </a:pPr>
            <a:endParaRPr/>
          </a:p>
          <a:p>
            <a:pPr marL="0" lvl="0" indent="0" algn="l" rtl="0">
              <a:spcBef>
                <a:spcPts val="0"/>
              </a:spcBef>
              <a:spcAft>
                <a:spcPts val="0"/>
              </a:spcAft>
              <a:buNone/>
            </a:pPr>
            <a:r>
              <a:rPr lang="en-US"/>
              <a:t>The need to numerically optimize the material properties comes (in part) from the fact that transformation temperatures and smooth hardening coefficients are related.</a:t>
            </a:r>
            <a:endParaRPr/>
          </a:p>
          <a:p>
            <a:pPr marL="0" lvl="0" indent="0" algn="l" rtl="0">
              <a:spcBef>
                <a:spcPts val="0"/>
              </a:spcBef>
              <a:spcAft>
                <a:spcPts val="0"/>
              </a:spcAft>
              <a:buNone/>
            </a:pPr>
            <a:r>
              <a:rPr lang="en-US"/>
              <a:t>Transformation temperatures are mathematically as the onset of nonlinearity (i.e., when the current material state exceeds the transformation surface). A decreasing smooth hardening coefficient alters the point at which nonlinearity occurs, changing the transformation temperatures. </a:t>
            </a:r>
            <a:endParaRPr/>
          </a:p>
          <a:p>
            <a:pPr marL="0" lvl="0" indent="0" algn="l" rtl="0">
              <a:spcBef>
                <a:spcPts val="0"/>
              </a:spcBef>
              <a:spcAft>
                <a:spcPts val="0"/>
              </a:spcAft>
              <a:buNone/>
            </a:pPr>
            <a:endParaRPr/>
          </a:p>
          <a:p>
            <a:pPr marL="0" lvl="0" indent="0" algn="l" rtl="0">
              <a:spcBef>
                <a:spcPts val="0"/>
              </a:spcBef>
              <a:spcAft>
                <a:spcPts val="0"/>
              </a:spcAft>
              <a:buNone/>
            </a:pPr>
            <a:r>
              <a:rPr lang="en-US"/>
              <a:t>One could not find the transformation temperatures via the tangent method (as is defined in the ASTM standard) then iterate to find the optimal smooth hardening coefficients. </a:t>
            </a:r>
            <a:endParaRPr/>
          </a:p>
          <a:p>
            <a:pPr marL="0" lvl="0" indent="0" algn="l" rtl="0">
              <a:spcBef>
                <a:spcPts val="0"/>
              </a:spcBef>
              <a:spcAft>
                <a:spcPts val="0"/>
              </a:spcAft>
              <a:buNone/>
            </a:pPr>
            <a:r>
              <a:rPr lang="en-US"/>
              <a:t>Mention that the model-defined transformation temperatures are not necessarily equal to the ASTM standard reported transformation temperatures due to this difference in definition. </a:t>
            </a:r>
            <a:endParaRPr/>
          </a:p>
        </p:txBody>
      </p:sp>
      <p:sp>
        <p:nvSpPr>
          <p:cNvPr id="111" name="Google Shape;11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Bigelow’s data was used because of a few things:</a:t>
            </a:r>
            <a:endParaRPr/>
          </a:p>
          <a:p>
            <a:pPr marL="0" lvl="0" indent="0" algn="l" rtl="0">
              <a:spcBef>
                <a:spcPts val="0"/>
              </a:spcBef>
              <a:spcAft>
                <a:spcPts val="0"/>
              </a:spcAft>
              <a:buNone/>
            </a:pPr>
            <a:r>
              <a:rPr lang="en-US"/>
              <a:t>-Quality and quantity of data. </a:t>
            </a:r>
            <a:endParaRPr/>
          </a:p>
          <a:p>
            <a:pPr marL="0" lvl="0" indent="0" algn="l" rtl="0">
              <a:spcBef>
                <a:spcPts val="0"/>
              </a:spcBef>
              <a:spcAft>
                <a:spcPts val="0"/>
              </a:spcAft>
              <a:buNone/>
            </a:pPr>
            <a:r>
              <a:rPr lang="en-US"/>
              <a:t>-Representative/relevant material system (cite a bunch of NiTiHf papers). </a:t>
            </a:r>
            <a:endParaRPr/>
          </a:p>
          <a:p>
            <a:pPr marL="0" lvl="0" indent="0" algn="l" rtl="0">
              <a:spcBef>
                <a:spcPts val="0"/>
              </a:spcBef>
              <a:spcAft>
                <a:spcPts val="0"/>
              </a:spcAft>
              <a:buNone/>
            </a:pPr>
            <a:r>
              <a:rPr lang="en-US"/>
              <a:t>-Non-zero coefficient of thermal expansion. </a:t>
            </a:r>
            <a:endParaRPr/>
          </a:p>
          <a:p>
            <a:pPr marL="0" lvl="0" indent="0" algn="l" rtl="0">
              <a:spcBef>
                <a:spcPts val="0"/>
              </a:spcBef>
              <a:spcAft>
                <a:spcPts val="0"/>
              </a:spcAft>
              <a:buNone/>
            </a:pPr>
            <a:r>
              <a:rPr lang="en-US"/>
              <a:t>-Nonlinear relationship between applied stress and transformation strain. </a:t>
            </a:r>
            <a:endParaRPr/>
          </a:p>
        </p:txBody>
      </p:sp>
      <p:sp>
        <p:nvSpPr>
          <p:cNvPr id="122" name="Google Shape;12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Describe the calibration process. </a:t>
            </a:r>
            <a:endParaRPr dirty="0"/>
          </a:p>
          <a:p>
            <a:pPr marL="228600" lvl="0" indent="-228600" algn="l" rtl="0">
              <a:spcBef>
                <a:spcPts val="0"/>
              </a:spcBef>
              <a:spcAft>
                <a:spcPts val="0"/>
              </a:spcAft>
              <a:buClr>
                <a:schemeClr val="dk1"/>
              </a:buClr>
              <a:buSzPts val="1200"/>
              <a:buFont typeface="Calibri"/>
              <a:buAutoNum type="arabicParenR"/>
            </a:pPr>
            <a:r>
              <a:rPr lang="en-US" dirty="0"/>
              <a:t>Find the Austenite Young’s modulus, assuming that as the reference temperature. Solve Hooke’s Law.</a:t>
            </a:r>
            <a:endParaRPr dirty="0"/>
          </a:p>
          <a:p>
            <a:pPr marL="228600" lvl="0" indent="-228600" algn="l" rtl="0">
              <a:spcBef>
                <a:spcPts val="0"/>
              </a:spcBef>
              <a:spcAft>
                <a:spcPts val="0"/>
              </a:spcAft>
              <a:buClr>
                <a:schemeClr val="dk1"/>
              </a:buClr>
              <a:buSzPts val="1200"/>
              <a:buFont typeface="Calibri"/>
              <a:buAutoNum type="arabicParenR"/>
            </a:pPr>
            <a:r>
              <a:rPr lang="en-US" dirty="0"/>
              <a:t>Solve Hooke’s law in Austenite to find Martensite Young’s modulus, coefficient of thermal expansion, and all parameters related to </a:t>
            </a:r>
            <a:r>
              <a:rPr lang="en-US" dirty="0" err="1"/>
              <a:t>H_cur</a:t>
            </a:r>
            <a:r>
              <a:rPr lang="en-US" dirty="0"/>
              <a:t>.</a:t>
            </a:r>
            <a:endParaRPr dirty="0"/>
          </a:p>
          <a:p>
            <a:pPr marL="228600" lvl="0" indent="-228600" algn="l" rtl="0">
              <a:spcBef>
                <a:spcPts val="0"/>
              </a:spcBef>
              <a:spcAft>
                <a:spcPts val="0"/>
              </a:spcAft>
              <a:buClr>
                <a:schemeClr val="dk1"/>
              </a:buClr>
              <a:buSzPts val="1200"/>
              <a:buFont typeface="Calibri"/>
              <a:buAutoNum type="arabicParenR"/>
            </a:pPr>
            <a:r>
              <a:rPr lang="en-US" dirty="0"/>
              <a:t>Use the reported zero-stress transformation temperatures and 300 MPa transformation temperatures to find transformation temperatures and stress-influence coefficients. </a:t>
            </a:r>
            <a:endParaRPr dirty="0"/>
          </a:p>
          <a:p>
            <a:pPr marL="228600" lvl="0" indent="-228600" algn="l" rtl="0">
              <a:spcBef>
                <a:spcPts val="0"/>
              </a:spcBef>
              <a:spcAft>
                <a:spcPts val="0"/>
              </a:spcAft>
              <a:buClr>
                <a:schemeClr val="dk1"/>
              </a:buClr>
              <a:buSzPts val="1200"/>
              <a:buFont typeface="Calibri"/>
              <a:buAutoNum type="arabicParenR"/>
            </a:pPr>
            <a:r>
              <a:rPr lang="en-US" dirty="0"/>
              <a:t>Set </a:t>
            </a:r>
            <a:r>
              <a:rPr lang="en-US" dirty="0" err="1"/>
              <a:t>n_i</a:t>
            </a:r>
            <a:r>
              <a:rPr lang="en-US" dirty="0"/>
              <a:t> = 1 </a:t>
            </a:r>
            <a:endParaRPr dirty="0"/>
          </a:p>
          <a:p>
            <a:pPr marL="228600" lvl="0" indent="-152400" algn="l" rtl="0">
              <a:spcBef>
                <a:spcPts val="0"/>
              </a:spcBef>
              <a:spcAft>
                <a:spcPts val="0"/>
              </a:spcAft>
              <a:buClr>
                <a:schemeClr val="dk1"/>
              </a:buClr>
              <a:buSzPts val="1200"/>
              <a:buFont typeface="Calibri"/>
              <a:buNone/>
            </a:pPr>
            <a:endParaRPr dirty="0"/>
          </a:p>
          <a:p>
            <a:pPr marL="0" lvl="0" indent="0" algn="l" rtl="0">
              <a:spcBef>
                <a:spcPts val="0"/>
              </a:spcBef>
              <a:spcAft>
                <a:spcPts val="0"/>
              </a:spcAft>
              <a:buClr>
                <a:schemeClr val="dk1"/>
              </a:buClr>
              <a:buSzPts val="1200"/>
              <a:buFont typeface="Calibri"/>
              <a:buNone/>
            </a:pPr>
            <a:r>
              <a:rPr lang="en-US" dirty="0"/>
              <a:t>This calibration produced a solution with 3.13% error, but clearly there is performance that is left on the table. </a:t>
            </a:r>
            <a:endParaRPr dirty="0"/>
          </a:p>
          <a:p>
            <a:pPr marL="0" lvl="0" indent="0" algn="l" rtl="0">
              <a:spcBef>
                <a:spcPts val="0"/>
              </a:spcBef>
              <a:spcAft>
                <a:spcPts val="0"/>
              </a:spcAft>
              <a:buClr>
                <a:schemeClr val="dk1"/>
              </a:buClr>
              <a:buSzPts val="1200"/>
              <a:buFont typeface="Calibri"/>
              <a:buNone/>
            </a:pPr>
            <a:endParaRPr dirty="0"/>
          </a:p>
          <a:p>
            <a:pPr marL="0" lvl="0" indent="0" algn="l" rtl="0">
              <a:spcBef>
                <a:spcPts val="0"/>
              </a:spcBef>
              <a:spcAft>
                <a:spcPts val="0"/>
              </a:spcAft>
              <a:buClr>
                <a:schemeClr val="dk1"/>
              </a:buClr>
              <a:buSzPts val="1200"/>
              <a:buFont typeface="Calibri"/>
              <a:buNone/>
            </a:pPr>
            <a:r>
              <a:rPr lang="en-US" dirty="0"/>
              <a:t>Additionally, this calibration required numerical optimization to find the properties in step 2, so a globally optimal calibration is needed. </a:t>
            </a:r>
            <a:endParaRPr dirty="0"/>
          </a:p>
          <a:p>
            <a:pPr marL="0" lvl="0" indent="0" algn="l" rtl="0">
              <a:spcBef>
                <a:spcPts val="0"/>
              </a:spcBef>
              <a:spcAft>
                <a:spcPts val="0"/>
              </a:spcAft>
              <a:buClr>
                <a:schemeClr val="dk1"/>
              </a:buClr>
              <a:buSzPts val="1200"/>
              <a:buFont typeface="Calibri"/>
              <a:buNone/>
            </a:pPr>
            <a:endParaRPr dirty="0"/>
          </a:p>
          <a:p>
            <a:pPr marL="0" lvl="0" indent="0" algn="l" rtl="0">
              <a:spcBef>
                <a:spcPts val="0"/>
              </a:spcBef>
              <a:spcAft>
                <a:spcPts val="0"/>
              </a:spcAft>
              <a:buClr>
                <a:schemeClr val="dk1"/>
              </a:buClr>
              <a:buSzPts val="1200"/>
              <a:buFont typeface="Calibri"/>
              <a:buNone/>
            </a:pPr>
            <a:r>
              <a:rPr lang="en-US" dirty="0"/>
              <a:t>I think there’s something wrong with this calibration because of the offset. I really think I should look at this again and fix that. The calibration should be perfect at the temperature extrema, but in the middle, during transformation, the strain should be off.</a:t>
            </a:r>
            <a:endParaRPr dirty="0"/>
          </a:p>
        </p:txBody>
      </p:sp>
      <p:sp>
        <p:nvSpPr>
          <p:cNvPr id="129" name="Google Shape;12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Just explain this table and explain the process.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With the tool, by inspecting the bounds to which the design variables converged, bounds can be fine-tuned and a truly globally optimal solution can be found.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Talk about the process. </a:t>
            </a:r>
          </a:p>
          <a:p>
            <a:pPr marL="0" lvl="0" indent="0" algn="l" rtl="0">
              <a:spcBef>
                <a:spcPts val="0"/>
              </a:spcBef>
              <a:spcAft>
                <a:spcPts val="0"/>
              </a:spcAft>
              <a:buNone/>
            </a:pPr>
            <a:r>
              <a:rPr lang="en-US" dirty="0"/>
              <a:t>-The conventional calibration was used as a starting point. The bounds for each model parameter were derived from the conventional calibration (e.g., the conventional value for E^M was estimated to be ___ MPa, so the bounds were set to be [X, Y] Pa). With these approximate bounds, a preliminary optimization was executed and improved the original calibration result by a full percent. Then, based on the values to which the optimization converged, the parameters that were up against the bounds were further inspected, bounds were widened, further improving the calibration accuracy. This process of inspecting the converged results and comparing to the optimization bounds was repeated three times until each parameter converged to a value well within the set bounds. This indicates that a local optima is found, and with a large enough initial population in the genetic algorithm, we are confident that this is near the globally optimal calibration for this model formulation.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entire process required less than one hour of work, and was completed on a lightweight laptop with a low-performance processor (Intel Core m3-6Y30 CPU @ 0.90 GHz with 4 Gb RAM). Herein lies the main contribution of this work: this calibration routine can be performed by general analysts, designers, or material scientists, without the need for </a:t>
            </a:r>
            <a:r>
              <a:rPr lang="en-US"/>
              <a:t>exotic hardware. </a:t>
            </a:r>
            <a:endParaRPr/>
          </a:p>
        </p:txBody>
      </p:sp>
      <p:sp>
        <p:nvSpPr>
          <p:cNvPr id="137" name="Google Shape;13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Good</a:t>
            </a:r>
            <a:endParaRPr dirty="0"/>
          </a:p>
          <a:p>
            <a:pPr marL="171450" lvl="0" indent="-171450" algn="l" rtl="0">
              <a:spcBef>
                <a:spcPts val="0"/>
              </a:spcBef>
              <a:spcAft>
                <a:spcPts val="0"/>
              </a:spcAft>
              <a:buClr>
                <a:schemeClr val="dk1"/>
              </a:buClr>
              <a:buSzPts val="1200"/>
              <a:buFont typeface="Arial"/>
              <a:buChar char="•"/>
            </a:pPr>
            <a:r>
              <a:rPr lang="en-US" dirty="0"/>
              <a:t>The response in martensite is almost perfectly captured. </a:t>
            </a:r>
            <a:endParaRPr dirty="0"/>
          </a:p>
          <a:p>
            <a:pPr marL="171450" lvl="0" indent="-171450" algn="l" rtl="0">
              <a:spcBef>
                <a:spcPts val="0"/>
              </a:spcBef>
              <a:spcAft>
                <a:spcPts val="0"/>
              </a:spcAft>
              <a:buClr>
                <a:schemeClr val="dk1"/>
              </a:buClr>
              <a:buSzPts val="1200"/>
              <a:buFont typeface="Arial"/>
              <a:buChar char="•"/>
            </a:pPr>
            <a:r>
              <a:rPr lang="en-US" dirty="0"/>
              <a:t>Transformation temperatures are captured quite well. This gets worse with increasing stress because 1) the transformation temperatures are not a linear function of stress (see C_ figure in Bigelow), and 2) the smoothness of transformation is not constant with stress (see 100 MPa transformation into austenite vs. 300 MPa transformation into austenite). </a:t>
            </a:r>
            <a:endParaRPr dirty="0"/>
          </a:p>
          <a:p>
            <a:pPr marL="171450" lvl="0" indent="-171450" algn="l" rtl="0">
              <a:spcBef>
                <a:spcPts val="0"/>
              </a:spcBef>
              <a:spcAft>
                <a:spcPts val="0"/>
              </a:spcAft>
              <a:buClr>
                <a:schemeClr val="dk1"/>
              </a:buClr>
              <a:buSzPts val="1200"/>
              <a:buFont typeface="Arial"/>
              <a:buChar char="•"/>
            </a:pPr>
            <a:r>
              <a:rPr lang="en-US" dirty="0"/>
              <a:t>You can see how the optimizer finds the best global fit of the data when you look at the transformation temperatures with respect to austenite. For lower stresses, the A_s is too early, and the </a:t>
            </a:r>
            <a:r>
              <a:rPr lang="en-US" dirty="0" err="1"/>
              <a:t>A_f</a:t>
            </a:r>
            <a:r>
              <a:rPr lang="en-US" dirty="0"/>
              <a:t> is too late. At intermediate stresses, like 100 and 200 MPa, the transformation temperatures are almost perfect. Then, at 300 MPa, the A_s is too late and the </a:t>
            </a:r>
            <a:r>
              <a:rPr lang="en-US" dirty="0" err="1"/>
              <a:t>A_f</a:t>
            </a:r>
            <a:r>
              <a:rPr lang="en-US" dirty="0"/>
              <a:t> is too early. This could be better fit at the relevant stresses by biasing the solution to prioritize fitting certain stress levels (see my paper) or by simply calibrating the model at the stress levels that matter most. </a:t>
            </a:r>
            <a:endParaRPr dirty="0"/>
          </a:p>
          <a:p>
            <a:pPr marL="171450" lvl="0" indent="-95250" algn="l" rtl="0">
              <a:spcBef>
                <a:spcPts val="0"/>
              </a:spcBef>
              <a:spcAft>
                <a:spcPts val="0"/>
              </a:spcAft>
              <a:buClr>
                <a:schemeClr val="dk1"/>
              </a:buClr>
              <a:buSzPts val="1200"/>
              <a:buFont typeface="Arial"/>
              <a:buNone/>
            </a:pPr>
            <a:endParaRPr dirty="0"/>
          </a:p>
          <a:p>
            <a:pPr marL="0" lvl="0" indent="0" algn="l" rtl="0">
              <a:spcBef>
                <a:spcPts val="0"/>
              </a:spcBef>
              <a:spcAft>
                <a:spcPts val="0"/>
              </a:spcAft>
              <a:buClr>
                <a:schemeClr val="dk1"/>
              </a:buClr>
              <a:buSzPts val="1200"/>
              <a:buFont typeface="Arial"/>
              <a:buNone/>
            </a:pPr>
            <a:r>
              <a:rPr lang="en-US" dirty="0"/>
              <a:t>Bad: </a:t>
            </a:r>
            <a:endParaRPr dirty="0"/>
          </a:p>
          <a:p>
            <a:pPr marL="171450" lvl="0" indent="-171450" algn="l" rtl="0">
              <a:spcBef>
                <a:spcPts val="0"/>
              </a:spcBef>
              <a:spcAft>
                <a:spcPts val="0"/>
              </a:spcAft>
              <a:buClr>
                <a:schemeClr val="dk1"/>
              </a:buClr>
              <a:buSzPts val="1200"/>
              <a:buFont typeface="Arial"/>
              <a:buChar char="•"/>
            </a:pPr>
            <a:r>
              <a:rPr lang="en-US" dirty="0"/>
              <a:t>The response in austenite isn’t perfect. It under-predicts the elastic strain at low stresses, then over-predicts it at high stresses. This is probably due to the transformation strain as a function of stress not being perfectly captured by the exponential function. It speaks to the utility of using an optimized result, because the solution is a best-case fit with no constant offset. </a:t>
            </a:r>
            <a:endParaRPr dirty="0"/>
          </a:p>
          <a:p>
            <a:pPr marL="171450" lvl="0" indent="-171450" algn="l" rtl="0">
              <a:spcBef>
                <a:spcPts val="0"/>
              </a:spcBef>
              <a:spcAft>
                <a:spcPts val="0"/>
              </a:spcAft>
              <a:buClr>
                <a:schemeClr val="dk1"/>
              </a:buClr>
              <a:buSzPts val="1200"/>
              <a:buFont typeface="Arial"/>
              <a:buChar char="•"/>
            </a:pPr>
            <a:r>
              <a:rPr lang="en-US" dirty="0"/>
              <a:t>The coefficient of thermal expansion is not constant for austenite and martensite. Clearly, the </a:t>
            </a:r>
            <a:r>
              <a:rPr lang="en-US" dirty="0" err="1"/>
              <a:t>coefficeints</a:t>
            </a:r>
            <a:r>
              <a:rPr lang="en-US" dirty="0"/>
              <a:t> of thermal expansion in austenite is larger than that in martensite. This is a model deficiency because the current model uses a convex cutting plane assumption for numerical integration/return mapping. Could be corrected. </a:t>
            </a:r>
            <a:endParaRPr dirty="0"/>
          </a:p>
        </p:txBody>
      </p:sp>
      <p:sp>
        <p:nvSpPr>
          <p:cNvPr id="144" name="Google Shape;14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8"/>
          <p:cNvSpPr>
            <a:spLocks noGrp="1"/>
          </p:cNvSpPr>
          <p:nvPr>
            <p:ph type="pic" idx="2"/>
          </p:nvPr>
        </p:nvSpPr>
        <p:spPr>
          <a:xfrm>
            <a:off x="5183188" y="987425"/>
            <a:ext cx="6172200" cy="4873625"/>
          </a:xfrm>
          <a:prstGeom prst="rect">
            <a:avLst/>
          </a:prstGeom>
          <a:noFill/>
          <a:ln>
            <a:noFill/>
          </a:ln>
        </p:spPr>
      </p:sp>
      <p:sp>
        <p:nvSpPr>
          <p:cNvPr id="68" name="Google Shape;68;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dirty="0"/>
              <a:t>Figure 1: The typical SMA development process involves many discrete steps. This work provides an easy constitutive model calibration tool (box 5) to enable SMA component design.  </a:t>
            </a:r>
            <a:endParaRPr dirty="0"/>
          </a:p>
        </p:txBody>
      </p:sp>
      <p:pic>
        <p:nvPicPr>
          <p:cNvPr id="3" name="Picture 2">
            <a:extLst>
              <a:ext uri="{FF2B5EF4-FFF2-40B4-BE49-F238E27FC236}">
                <a16:creationId xmlns:a16="http://schemas.microsoft.com/office/drawing/2014/main" id="{092B4315-D8C4-560E-BD3A-133238B91ADD}"/>
              </a:ext>
            </a:extLst>
          </p:cNvPr>
          <p:cNvPicPr>
            <a:picLocks noChangeAspect="1"/>
          </p:cNvPicPr>
          <p:nvPr/>
        </p:nvPicPr>
        <p:blipFill>
          <a:blip r:embed="rId3"/>
          <a:stretch>
            <a:fillRect/>
          </a:stretch>
        </p:blipFill>
        <p:spPr>
          <a:xfrm>
            <a:off x="3824626" y="1669691"/>
            <a:ext cx="4542748" cy="35186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dirty="0"/>
              <a:t>Figure 2: SMA-REACT allows the user to load their own data, specify known model parameters, and find an optimal calibration that best approximates experimental response.</a:t>
            </a:r>
            <a:endParaRPr dirty="0"/>
          </a:p>
        </p:txBody>
      </p:sp>
      <p:pic>
        <p:nvPicPr>
          <p:cNvPr id="3" name="Picture 2">
            <a:extLst>
              <a:ext uri="{FF2B5EF4-FFF2-40B4-BE49-F238E27FC236}">
                <a16:creationId xmlns:a16="http://schemas.microsoft.com/office/drawing/2014/main" id="{E12E9230-56DB-1368-31AB-1C633244EBBB}"/>
              </a:ext>
            </a:extLst>
          </p:cNvPr>
          <p:cNvPicPr>
            <a:picLocks noChangeAspect="1"/>
          </p:cNvPicPr>
          <p:nvPr/>
        </p:nvPicPr>
        <p:blipFill>
          <a:blip r:embed="rId3"/>
          <a:stretch>
            <a:fillRect/>
          </a:stretch>
        </p:blipFill>
        <p:spPr>
          <a:xfrm>
            <a:off x="3124194" y="1317923"/>
            <a:ext cx="5943612" cy="530353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dirty="0"/>
              <a:t>Table 1: The Lagoudas SMA constitutive model requires calibration of </a:t>
            </a:r>
            <a:r>
              <a:rPr lang="en-US" sz="2400" b="0" i="0" dirty="0">
                <a:solidFill>
                  <a:schemeClr val="dk1"/>
                </a:solidFill>
                <a:latin typeface="Calibri"/>
                <a:ea typeface="Calibri"/>
                <a:cs typeface="Calibri"/>
                <a:sym typeface="Calibri"/>
              </a:rPr>
              <a:t>17 unique (but dependent) parameters.</a:t>
            </a:r>
            <a:endParaRPr sz="2400" dirty="0"/>
          </a:p>
        </p:txBody>
      </p:sp>
      <p:graphicFrame>
        <p:nvGraphicFramePr>
          <p:cNvPr id="107" name="Google Shape;107;p3"/>
          <p:cNvGraphicFramePr/>
          <p:nvPr/>
        </p:nvGraphicFramePr>
        <p:xfrm>
          <a:off x="3331788" y="1966285"/>
          <a:ext cx="5828350" cy="3942150"/>
        </p:xfrm>
        <a:graphic>
          <a:graphicData uri="http://schemas.openxmlformats.org/drawingml/2006/table">
            <a:tbl>
              <a:tblPr>
                <a:noFill/>
                <a:tableStyleId>{0DF1EA0D-C484-464A-AD9E-4DA4E6CBF794}</a:tableStyleId>
              </a:tblPr>
              <a:tblGrid>
                <a:gridCol w="1540450">
                  <a:extLst>
                    <a:ext uri="{9D8B030D-6E8A-4147-A177-3AD203B41FA5}">
                      <a16:colId xmlns:a16="http://schemas.microsoft.com/office/drawing/2014/main" val="20000"/>
                    </a:ext>
                  </a:extLst>
                </a:gridCol>
                <a:gridCol w="2143950">
                  <a:extLst>
                    <a:ext uri="{9D8B030D-6E8A-4147-A177-3AD203B41FA5}">
                      <a16:colId xmlns:a16="http://schemas.microsoft.com/office/drawing/2014/main" val="20001"/>
                    </a:ext>
                  </a:extLst>
                </a:gridCol>
                <a:gridCol w="2143950">
                  <a:extLst>
                    <a:ext uri="{9D8B030D-6E8A-4147-A177-3AD203B41FA5}">
                      <a16:colId xmlns:a16="http://schemas.microsoft.com/office/drawing/2014/main" val="20002"/>
                    </a:ext>
                  </a:extLst>
                </a:gridCol>
              </a:tblGrid>
              <a:tr h="370850">
                <a:tc gridSpan="2">
                  <a:txBody>
                    <a:bodyPr/>
                    <a:lstStyle/>
                    <a:p>
                      <a:pPr marL="0" marR="0" lvl="0" indent="0" algn="ctr" rtl="0">
                        <a:spcBef>
                          <a:spcPts val="0"/>
                        </a:spcBef>
                        <a:spcAft>
                          <a:spcPts val="0"/>
                        </a:spcAft>
                        <a:buClr>
                          <a:srgbClr val="000000"/>
                        </a:buClr>
                        <a:buSzPts val="1800"/>
                        <a:buFont typeface="Calibri"/>
                        <a:buNone/>
                      </a:pPr>
                      <a:r>
                        <a:rPr lang="en-US" sz="1800" b="1" u="sng" strike="noStrike" cap="none">
                          <a:solidFill>
                            <a:srgbClr val="000000"/>
                          </a:solidFill>
                          <a:latin typeface="Calibri"/>
                          <a:ea typeface="Calibri"/>
                          <a:cs typeface="Calibri"/>
                          <a:sym typeface="Calibri"/>
                        </a:rPr>
                        <a:t>SMA Model Parameters</a:t>
                      </a:r>
                      <a:endParaRPr sz="1800" b="1" u="none" strike="noStrike" cap="none">
                        <a:latin typeface="Calibri"/>
                        <a:ea typeface="Calibri"/>
                        <a:cs typeface="Calibri"/>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hMerge="1">
                  <a:txBody>
                    <a:bodyPr/>
                    <a:lstStyle/>
                    <a:p>
                      <a:endParaRPr lang="en-US"/>
                    </a:p>
                  </a:txBody>
                  <a:tcPr/>
                </a:tc>
                <a:tc>
                  <a:txBody>
                    <a:bodyPr/>
                    <a:lstStyle/>
                    <a:p>
                      <a:pPr marL="0" marR="0" lvl="0" indent="0" algn="ctr" rtl="0">
                        <a:spcBef>
                          <a:spcPts val="0"/>
                        </a:spcBef>
                        <a:spcAft>
                          <a:spcPts val="0"/>
                        </a:spcAft>
                        <a:buClr>
                          <a:schemeClr val="dk1"/>
                        </a:buClr>
                        <a:buSzPts val="1800"/>
                        <a:buFont typeface="Calibri"/>
                        <a:buNone/>
                      </a:pPr>
                      <a:endParaRPr sz="1800" b="1" u="none" strike="noStrike" cap="none">
                        <a:latin typeface="Calibri"/>
                        <a:ea typeface="Calibri"/>
                        <a:cs typeface="Calibri"/>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Clr>
                          <a:schemeClr val="dk1"/>
                        </a:buClr>
                        <a:buSzPts val="1800"/>
                        <a:buFont typeface="Times New Roman"/>
                        <a:buNone/>
                      </a:pPr>
                      <a:r>
                        <a:rPr lang="en-US" sz="1800" i="1" u="none" strike="noStrike" cap="none">
                          <a:latin typeface="Times New Roman"/>
                          <a:ea typeface="Times New Roman"/>
                          <a:cs typeface="Times New Roman"/>
                          <a:sym typeface="Times New Roman"/>
                        </a:rPr>
                        <a:t>E</a:t>
                      </a:r>
                      <a:r>
                        <a:rPr lang="en-US" sz="1800" i="1" u="none" strike="noStrike" cap="none" baseline="30000">
                          <a:latin typeface="Times New Roman"/>
                          <a:ea typeface="Times New Roman"/>
                          <a:cs typeface="Times New Roman"/>
                          <a:sym typeface="Times New Roman"/>
                        </a:rPr>
                        <a:t>M</a:t>
                      </a:r>
                      <a:r>
                        <a:rPr lang="en-US" sz="1800" i="1" u="none" strike="noStrike" cap="none">
                          <a:latin typeface="Times New Roman"/>
                          <a:ea typeface="Times New Roman"/>
                          <a:cs typeface="Times New Roman"/>
                          <a:sym typeface="Times New Roman"/>
                        </a:rPr>
                        <a:t>, E</a:t>
                      </a:r>
                      <a:r>
                        <a:rPr lang="en-US" sz="1800" i="1" u="none" strike="noStrike" cap="none" baseline="30000">
                          <a:latin typeface="Times New Roman"/>
                          <a:ea typeface="Times New Roman"/>
                          <a:cs typeface="Times New Roman"/>
                          <a:sym typeface="Times New Roman"/>
                        </a:rPr>
                        <a:t>A</a:t>
                      </a:r>
                      <a:r>
                        <a:rPr lang="en-US" sz="1800" i="1" u="none" strike="noStrike" cap="none">
                          <a:latin typeface="Times New Roman"/>
                          <a:ea typeface="Times New Roman"/>
                          <a:cs typeface="Times New Roman"/>
                          <a:sym typeface="Times New Roman"/>
                        </a:rPr>
                        <a:t> </a:t>
                      </a: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Elastic moduli</a:t>
                      </a:r>
                      <a:endParaRPr sz="1800" u="none" strike="noStrike" cap="none">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Pa</a:t>
                      </a:r>
                      <a:endParaRPr sz="1800" u="none" strike="noStrike" cap="none">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Clr>
                          <a:schemeClr val="dk1"/>
                        </a:buClr>
                        <a:buSzPts val="1800"/>
                        <a:buFont typeface="Times New Roman"/>
                        <a:buNone/>
                      </a:pPr>
                      <a:r>
                        <a:rPr lang="en-US" sz="1800" i="1" u="none" strike="noStrike" cap="none">
                          <a:latin typeface="Times New Roman"/>
                          <a:ea typeface="Times New Roman"/>
                          <a:cs typeface="Times New Roman"/>
                          <a:sym typeface="Times New Roman"/>
                        </a:rPr>
                        <a:t>M</a:t>
                      </a:r>
                      <a:r>
                        <a:rPr lang="en-US" sz="1800" i="1" u="none" strike="noStrike" cap="none" baseline="-25000">
                          <a:latin typeface="Times New Roman"/>
                          <a:ea typeface="Times New Roman"/>
                          <a:cs typeface="Times New Roman"/>
                          <a:sym typeface="Times New Roman"/>
                        </a:rPr>
                        <a:t>s</a:t>
                      </a:r>
                      <a:r>
                        <a:rPr lang="en-US" sz="1800" i="1" u="none" strike="noStrike" cap="none">
                          <a:latin typeface="Times New Roman"/>
                          <a:ea typeface="Times New Roman"/>
                          <a:cs typeface="Times New Roman"/>
                          <a:sym typeface="Times New Roman"/>
                        </a:rPr>
                        <a:t>, M</a:t>
                      </a:r>
                      <a:r>
                        <a:rPr lang="en-US" sz="1800" i="1" u="none" strike="noStrike" cap="none" baseline="-25000">
                          <a:latin typeface="Times New Roman"/>
                          <a:ea typeface="Times New Roman"/>
                          <a:cs typeface="Times New Roman"/>
                          <a:sym typeface="Times New Roman"/>
                        </a:rPr>
                        <a:t>f</a:t>
                      </a:r>
                      <a:r>
                        <a:rPr lang="en-US" sz="1800" i="1" u="none" strike="noStrike" cap="none">
                          <a:latin typeface="Times New Roman"/>
                          <a:ea typeface="Times New Roman"/>
                          <a:cs typeface="Times New Roman"/>
                          <a:sym typeface="Times New Roman"/>
                        </a:rPr>
                        <a:t>, A</a:t>
                      </a:r>
                      <a:r>
                        <a:rPr lang="en-US" sz="1800" i="1" u="none" strike="noStrike" cap="none" baseline="-25000">
                          <a:latin typeface="Times New Roman"/>
                          <a:ea typeface="Times New Roman"/>
                          <a:cs typeface="Times New Roman"/>
                          <a:sym typeface="Times New Roman"/>
                        </a:rPr>
                        <a:t>s</a:t>
                      </a:r>
                      <a:r>
                        <a:rPr lang="en-US" sz="1800" i="1" u="none" strike="noStrike" cap="none">
                          <a:latin typeface="Times New Roman"/>
                          <a:ea typeface="Times New Roman"/>
                          <a:cs typeface="Times New Roman"/>
                          <a:sym typeface="Times New Roman"/>
                        </a:rPr>
                        <a:t>, A</a:t>
                      </a:r>
                      <a:r>
                        <a:rPr lang="en-US" sz="1800" i="1" u="none" strike="noStrike" cap="none" baseline="-25000">
                          <a:latin typeface="Times New Roman"/>
                          <a:ea typeface="Times New Roman"/>
                          <a:cs typeface="Times New Roman"/>
                          <a:sym typeface="Times New Roman"/>
                        </a:rPr>
                        <a:t>f</a:t>
                      </a:r>
                      <a:endParaRPr sz="1800" i="1" u="none" strike="noStrike" cap="none" baseline="-250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Transformation temperatures</a:t>
                      </a:r>
                      <a:endParaRPr sz="1800" u="none" strike="noStrike" cap="none">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K</a:t>
                      </a:r>
                      <a:endParaRPr sz="1800" u="none" strike="noStrike" cap="none">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Clr>
                          <a:schemeClr val="dk1"/>
                        </a:buClr>
                        <a:buSzPts val="1800"/>
                        <a:buFont typeface="Times New Roman"/>
                        <a:buNone/>
                      </a:pPr>
                      <a:r>
                        <a:rPr lang="en-US" sz="1800" i="1" u="none" strike="noStrike" cap="none">
                          <a:latin typeface="Times New Roman"/>
                          <a:ea typeface="Times New Roman"/>
                          <a:cs typeface="Times New Roman"/>
                          <a:sym typeface="Times New Roman"/>
                        </a:rPr>
                        <a:t>C</a:t>
                      </a:r>
                      <a:r>
                        <a:rPr lang="en-US" sz="1800" i="1" u="none" strike="noStrike" cap="none" baseline="30000">
                          <a:latin typeface="Times New Roman"/>
                          <a:ea typeface="Times New Roman"/>
                          <a:cs typeface="Times New Roman"/>
                          <a:sym typeface="Times New Roman"/>
                        </a:rPr>
                        <a:t>M</a:t>
                      </a:r>
                      <a:r>
                        <a:rPr lang="en-US" sz="1800" i="1" u="none" strike="noStrike" cap="none">
                          <a:latin typeface="Times New Roman"/>
                          <a:ea typeface="Times New Roman"/>
                          <a:cs typeface="Times New Roman"/>
                          <a:sym typeface="Times New Roman"/>
                        </a:rPr>
                        <a:t>, C</a:t>
                      </a:r>
                      <a:r>
                        <a:rPr lang="en-US" sz="1800" i="1" u="none" strike="noStrike" cap="none" baseline="30000">
                          <a:latin typeface="Times New Roman"/>
                          <a:ea typeface="Times New Roman"/>
                          <a:cs typeface="Times New Roman"/>
                          <a:sym typeface="Times New Roman"/>
                        </a:rPr>
                        <a:t>A</a:t>
                      </a: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Stress-influence coefficients</a:t>
                      </a:r>
                      <a:endParaRPr sz="1800" u="none" strike="noStrike" cap="none">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Pa/K</a:t>
                      </a:r>
                      <a:endParaRPr sz="1800" u="none" strike="noStrike" cap="none">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Clr>
                          <a:schemeClr val="dk1"/>
                        </a:buClr>
                        <a:buSzPts val="1800"/>
                        <a:buFont typeface="Times New Roman"/>
                        <a:buNone/>
                      </a:pPr>
                      <a:r>
                        <a:rPr lang="en-US" sz="1800" i="1" u="none" strike="noStrike" cap="none">
                          <a:latin typeface="Times New Roman"/>
                          <a:ea typeface="Times New Roman"/>
                          <a:cs typeface="Times New Roman"/>
                          <a:sym typeface="Times New Roman"/>
                        </a:rPr>
                        <a:t>H</a:t>
                      </a:r>
                      <a:r>
                        <a:rPr lang="en-US" sz="1800" i="1" u="none" strike="noStrike" cap="none" baseline="-25000">
                          <a:latin typeface="Times New Roman"/>
                          <a:ea typeface="Times New Roman"/>
                          <a:cs typeface="Times New Roman"/>
                          <a:sym typeface="Times New Roman"/>
                        </a:rPr>
                        <a:t>min</a:t>
                      </a:r>
                      <a:r>
                        <a:rPr lang="en-US" sz="1800" i="1" u="none" strike="noStrike" cap="none">
                          <a:latin typeface="Times New Roman"/>
                          <a:ea typeface="Times New Roman"/>
                          <a:cs typeface="Times New Roman"/>
                          <a:sym typeface="Times New Roman"/>
                        </a:rPr>
                        <a:t>, H</a:t>
                      </a:r>
                      <a:r>
                        <a:rPr lang="en-US" sz="1800" i="1" u="none" strike="noStrike" cap="none" baseline="-25000">
                          <a:latin typeface="Times New Roman"/>
                          <a:ea typeface="Times New Roman"/>
                          <a:cs typeface="Times New Roman"/>
                          <a:sym typeface="Times New Roman"/>
                        </a:rPr>
                        <a:t>max</a:t>
                      </a:r>
                      <a:r>
                        <a:rPr lang="en-US" sz="1800" i="1" u="none" strike="noStrike" cap="none">
                          <a:latin typeface="Times New Roman"/>
                          <a:ea typeface="Times New Roman"/>
                          <a:cs typeface="Times New Roman"/>
                          <a:sym typeface="Times New Roman"/>
                        </a:rPr>
                        <a:t>, k, </a:t>
                      </a: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Transformation strain properties</a:t>
                      </a:r>
                      <a:endParaRPr sz="1800" u="none" strike="noStrike" cap="none">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Mm/mm, Pa/K, Pa</a:t>
                      </a:r>
                      <a:endParaRPr sz="1800" u="none" strike="noStrike" cap="none">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Clr>
                          <a:schemeClr val="dk1"/>
                        </a:buClr>
                        <a:buSzPts val="1800"/>
                        <a:buFont typeface="Times New Roman"/>
                        <a:buNone/>
                      </a:pPr>
                      <a:r>
                        <a:rPr lang="en-US" sz="1800" i="1" u="none" strike="noStrike" cap="none">
                          <a:latin typeface="Times New Roman"/>
                          <a:ea typeface="Times New Roman"/>
                          <a:cs typeface="Times New Roman"/>
                          <a:sym typeface="Times New Roman"/>
                        </a:rPr>
                        <a:t>n</a:t>
                      </a:r>
                      <a:r>
                        <a:rPr lang="en-US" sz="1800" i="1" u="none" strike="noStrike" cap="none" baseline="-25000">
                          <a:latin typeface="Times New Roman"/>
                          <a:ea typeface="Times New Roman"/>
                          <a:cs typeface="Times New Roman"/>
                          <a:sym typeface="Times New Roman"/>
                        </a:rPr>
                        <a:t>1</a:t>
                      </a:r>
                      <a:r>
                        <a:rPr lang="en-US" sz="1800" i="1" u="none" strike="noStrike" cap="none">
                          <a:latin typeface="Times New Roman"/>
                          <a:ea typeface="Times New Roman"/>
                          <a:cs typeface="Times New Roman"/>
                          <a:sym typeface="Times New Roman"/>
                        </a:rPr>
                        <a:t>, n</a:t>
                      </a:r>
                      <a:r>
                        <a:rPr lang="en-US" sz="1800" i="1" u="none" strike="noStrike" cap="none" baseline="-25000">
                          <a:latin typeface="Times New Roman"/>
                          <a:ea typeface="Times New Roman"/>
                          <a:cs typeface="Times New Roman"/>
                          <a:sym typeface="Times New Roman"/>
                        </a:rPr>
                        <a:t>2</a:t>
                      </a:r>
                      <a:r>
                        <a:rPr lang="en-US" sz="1800" i="1" u="none" strike="noStrike" cap="none">
                          <a:latin typeface="Times New Roman"/>
                          <a:ea typeface="Times New Roman"/>
                          <a:cs typeface="Times New Roman"/>
                          <a:sym typeface="Times New Roman"/>
                        </a:rPr>
                        <a:t>, n</a:t>
                      </a:r>
                      <a:r>
                        <a:rPr lang="en-US" sz="1800" i="1" u="none" strike="noStrike" cap="none" baseline="-25000">
                          <a:latin typeface="Times New Roman"/>
                          <a:ea typeface="Times New Roman"/>
                          <a:cs typeface="Times New Roman"/>
                          <a:sym typeface="Times New Roman"/>
                        </a:rPr>
                        <a:t>3</a:t>
                      </a:r>
                      <a:r>
                        <a:rPr lang="en-US" sz="1800" i="1" u="none" strike="noStrike" cap="none">
                          <a:latin typeface="Times New Roman"/>
                          <a:ea typeface="Times New Roman"/>
                          <a:cs typeface="Times New Roman"/>
                          <a:sym typeface="Times New Roman"/>
                        </a:rPr>
                        <a:t>, n</a:t>
                      </a:r>
                      <a:r>
                        <a:rPr lang="en-US" sz="1800" i="1" u="none" strike="noStrike" cap="none" baseline="-25000">
                          <a:latin typeface="Times New Roman"/>
                          <a:ea typeface="Times New Roman"/>
                          <a:cs typeface="Times New Roman"/>
                          <a:sym typeface="Times New Roman"/>
                        </a:rPr>
                        <a:t>4</a:t>
                      </a: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Smooth hardening coefficients</a:t>
                      </a:r>
                      <a:endParaRPr sz="1800" u="none" strike="noStrike" cap="none">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a:t>
                      </a:r>
                      <a:endParaRPr sz="1800" u="none" strike="noStrike" cap="none">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Clr>
                          <a:schemeClr val="dk1"/>
                        </a:buClr>
                        <a:buSzPts val="1800"/>
                        <a:buFont typeface="Calibri"/>
                        <a:buNone/>
                      </a:pPr>
                      <a:endParaRPr sz="1800" u="none" strike="noStrike" cap="none" dirty="0"/>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Coefficient of thermal expansion</a:t>
                      </a:r>
                      <a:endParaRPr sz="1800" u="none" strike="noStrike" cap="none">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800"/>
                        <a:buFont typeface="Calibri"/>
                        <a:buNone/>
                      </a:pPr>
                      <a:r>
                        <a:rPr lang="en-US" sz="1800" u="none" strike="noStrike" cap="none" dirty="0">
                          <a:latin typeface="Calibri"/>
                          <a:ea typeface="Calibri"/>
                          <a:cs typeface="Calibri"/>
                          <a:sym typeface="Calibri"/>
                        </a:rPr>
                        <a:t>1/K</a:t>
                      </a:r>
                      <a:endParaRPr sz="1800" u="none" strike="noStrike" cap="none" dirty="0">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703107" y="411307"/>
            <a:ext cx="6406208"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dirty="0"/>
              <a:t>Figure 3: Due to the interdependence of model parameters, numerical optimization is required for a robust fit of experimental data.</a:t>
            </a:r>
            <a:endParaRPr dirty="0"/>
          </a:p>
        </p:txBody>
      </p:sp>
      <p:grpSp>
        <p:nvGrpSpPr>
          <p:cNvPr id="114" name="Google Shape;114;p4"/>
          <p:cNvGrpSpPr/>
          <p:nvPr/>
        </p:nvGrpSpPr>
        <p:grpSpPr>
          <a:xfrm>
            <a:off x="4627387" y="5238573"/>
            <a:ext cx="2077466" cy="1439029"/>
            <a:chOff x="4433450" y="4739951"/>
            <a:chExt cx="2316876" cy="1604865"/>
          </a:xfrm>
        </p:grpSpPr>
        <p:sp>
          <p:nvSpPr>
            <p:cNvPr id="115" name="Google Shape;115;p4"/>
            <p:cNvSpPr/>
            <p:nvPr/>
          </p:nvSpPr>
          <p:spPr>
            <a:xfrm>
              <a:off x="4433450" y="4739951"/>
              <a:ext cx="2316876" cy="16048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pic>
          <p:nvPicPr>
            <p:cNvPr id="116" name="Google Shape;116;p4"/>
            <p:cNvPicPr preferRelativeResize="0"/>
            <p:nvPr/>
          </p:nvPicPr>
          <p:blipFill rotWithShape="1">
            <a:blip r:embed="rId3">
              <a:alphaModFix/>
            </a:blip>
            <a:srcRect/>
            <a:stretch/>
          </p:blipFill>
          <p:spPr>
            <a:xfrm>
              <a:off x="4489114" y="4874106"/>
              <a:ext cx="2205548" cy="1336552"/>
            </a:xfrm>
            <a:prstGeom prst="rect">
              <a:avLst/>
            </a:prstGeom>
            <a:noFill/>
            <a:ln>
              <a:noFill/>
            </a:ln>
          </p:spPr>
        </p:pic>
      </p:grpSp>
      <p:sp>
        <p:nvSpPr>
          <p:cNvPr id="117" name="Google Shape;117;p4"/>
          <p:cNvSpPr txBox="1"/>
          <p:nvPr/>
        </p:nvSpPr>
        <p:spPr>
          <a:xfrm>
            <a:off x="972558" y="4064818"/>
            <a:ext cx="5075412" cy="923330"/>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Make the changing n_1 an inset. Change the H_min to the real quantity (H_min + sigma_crit(1/E_M – 1/E_A) + alpha delta T).</a:t>
            </a:r>
            <a:endParaRPr/>
          </a:p>
        </p:txBody>
      </p:sp>
      <p:pic>
        <p:nvPicPr>
          <p:cNvPr id="118" name="Google Shape;118;p4"/>
          <p:cNvPicPr preferRelativeResize="0"/>
          <p:nvPr/>
        </p:nvPicPr>
        <p:blipFill rotWithShape="1">
          <a:blip r:embed="rId4">
            <a:alphaModFix/>
          </a:blip>
          <a:srcRect/>
          <a:stretch/>
        </p:blipFill>
        <p:spPr>
          <a:xfrm>
            <a:off x="6704853" y="996446"/>
            <a:ext cx="5156960" cy="54502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703106" y="411307"/>
            <a:ext cx="10877327"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Figure 4: As an example of the SMA-REACT tool, we will use data from Bigelow, et al. </a:t>
            </a:r>
            <a:endParaRPr/>
          </a:p>
        </p:txBody>
      </p:sp>
      <p:pic>
        <p:nvPicPr>
          <p:cNvPr id="125" name="Google Shape;125;p5"/>
          <p:cNvPicPr preferRelativeResize="0"/>
          <p:nvPr/>
        </p:nvPicPr>
        <p:blipFill rotWithShape="1">
          <a:blip r:embed="rId3">
            <a:alphaModFix/>
          </a:blip>
          <a:srcRect/>
          <a:stretch/>
        </p:blipFill>
        <p:spPr>
          <a:xfrm>
            <a:off x="4908192" y="1989731"/>
            <a:ext cx="2375616" cy="28785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703106" y="411307"/>
            <a:ext cx="10877327"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dirty="0"/>
              <a:t>Figure 5: Conventional analytical/numerical calibration techniques produce a passable solution, but rely on user iterations to fine-tune model response.</a:t>
            </a:r>
            <a:endParaRPr dirty="0"/>
          </a:p>
        </p:txBody>
      </p:sp>
      <p:pic>
        <p:nvPicPr>
          <p:cNvPr id="132" name="Google Shape;132;p6"/>
          <p:cNvPicPr preferRelativeResize="0"/>
          <p:nvPr/>
        </p:nvPicPr>
        <p:blipFill rotWithShape="1">
          <a:blip r:embed="rId3">
            <a:alphaModFix/>
          </a:blip>
          <a:srcRect/>
          <a:stretch/>
        </p:blipFill>
        <p:spPr>
          <a:xfrm>
            <a:off x="3352794" y="2347940"/>
            <a:ext cx="5486411" cy="3200406"/>
          </a:xfrm>
          <a:prstGeom prst="rect">
            <a:avLst/>
          </a:prstGeom>
          <a:noFill/>
          <a:ln>
            <a:noFill/>
          </a:ln>
        </p:spPr>
      </p:pic>
      <p:sp>
        <p:nvSpPr>
          <p:cNvPr id="133" name="Google Shape;133;p6"/>
          <p:cNvSpPr txBox="1"/>
          <p:nvPr/>
        </p:nvSpPr>
        <p:spPr>
          <a:xfrm>
            <a:off x="3558293" y="5523363"/>
            <a:ext cx="5075412" cy="369332"/>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Add a legend.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Table 3: The SMA-REACT tool allows further refinement of the calibrated solution.</a:t>
            </a:r>
            <a:endParaRPr dirty="0"/>
          </a:p>
        </p:txBody>
      </p:sp>
      <p:graphicFrame>
        <p:nvGraphicFramePr>
          <p:cNvPr id="140" name="Google Shape;140;p7"/>
          <p:cNvGraphicFramePr/>
          <p:nvPr/>
        </p:nvGraphicFramePr>
        <p:xfrm>
          <a:off x="2096893" y="1988083"/>
          <a:ext cx="8128000" cy="3571300"/>
        </p:xfrm>
        <a:graphic>
          <a:graphicData uri="http://schemas.openxmlformats.org/drawingml/2006/table">
            <a:tbl>
              <a:tblPr firstRow="1" bandRow="1">
                <a:noFill/>
                <a:tableStyleId>{D8A6C399-F422-4065-AECB-2337A8120C63}</a:tableStyleId>
              </a:tblPr>
              <a:tblGrid>
                <a:gridCol w="2127050">
                  <a:extLst>
                    <a:ext uri="{9D8B030D-6E8A-4147-A177-3AD203B41FA5}">
                      <a16:colId xmlns:a16="http://schemas.microsoft.com/office/drawing/2014/main" val="20000"/>
                    </a:ext>
                  </a:extLst>
                </a:gridCol>
                <a:gridCol w="2100175">
                  <a:extLst>
                    <a:ext uri="{9D8B030D-6E8A-4147-A177-3AD203B41FA5}">
                      <a16:colId xmlns:a16="http://schemas.microsoft.com/office/drawing/2014/main" val="20001"/>
                    </a:ext>
                  </a:extLst>
                </a:gridCol>
                <a:gridCol w="3900775">
                  <a:extLst>
                    <a:ext uri="{9D8B030D-6E8A-4147-A177-3AD203B41FA5}">
                      <a16:colId xmlns:a16="http://schemas.microsoft.com/office/drawing/2014/main" val="20002"/>
                    </a:ext>
                  </a:extLst>
                </a:gridCol>
              </a:tblGrid>
              <a:tr h="159950">
                <a:tc>
                  <a:txBody>
                    <a:bodyPr/>
                    <a:lstStyle/>
                    <a:p>
                      <a:pPr marL="0" marR="0" lvl="0" indent="0" algn="l" rtl="0">
                        <a:spcBef>
                          <a:spcPts val="0"/>
                        </a:spcBef>
                        <a:spcAft>
                          <a:spcPts val="0"/>
                        </a:spcAft>
                        <a:buNone/>
                      </a:pPr>
                      <a:r>
                        <a:rPr lang="en-US" sz="1800" u="none" strike="noStrike" cap="none"/>
                        <a:t>Calibration Number</a:t>
                      </a:r>
                      <a:endParaRPr/>
                    </a:p>
                  </a:txBody>
                  <a:tcPr marL="91450" marR="91450" marT="45725" marB="45725"/>
                </a:tc>
                <a:tc>
                  <a:txBody>
                    <a:bodyPr/>
                    <a:lstStyle/>
                    <a:p>
                      <a:pPr marL="0" marR="0" lvl="0" indent="0" algn="l" rtl="0">
                        <a:spcBef>
                          <a:spcPts val="0"/>
                        </a:spcBef>
                        <a:spcAft>
                          <a:spcPts val="0"/>
                        </a:spcAft>
                        <a:buNone/>
                      </a:pPr>
                      <a:r>
                        <a:rPr lang="en-US" sz="1800"/>
                        <a:t>Mean squared error</a:t>
                      </a:r>
                      <a:endParaRPr/>
                    </a:p>
                  </a:txBody>
                  <a:tcPr marL="91450" marR="91450" marT="45725" marB="45725"/>
                </a:tc>
                <a:tc>
                  <a:txBody>
                    <a:bodyPr/>
                    <a:lstStyle/>
                    <a:p>
                      <a:pPr marL="0" marR="0" lvl="0" indent="0" algn="l" rtl="0">
                        <a:spcBef>
                          <a:spcPts val="0"/>
                        </a:spcBef>
                        <a:spcAft>
                          <a:spcPts val="0"/>
                        </a:spcAft>
                        <a:buNone/>
                      </a:pPr>
                      <a:r>
                        <a:rPr lang="en-US" sz="1800"/>
                        <a:t>Notes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3.13%</a:t>
                      </a:r>
                      <a:endParaRPr/>
                    </a:p>
                  </a:txBody>
                  <a:tcPr marL="91450" marR="91450" marT="45725" marB="45725"/>
                </a:tc>
                <a:tc>
                  <a:txBody>
                    <a:bodyPr/>
                    <a:lstStyle/>
                    <a:p>
                      <a:pPr marL="0" marR="0" lvl="0" indent="0" algn="l" rtl="0">
                        <a:spcBef>
                          <a:spcPts val="0"/>
                        </a:spcBef>
                        <a:spcAft>
                          <a:spcPts val="0"/>
                        </a:spcAft>
                        <a:buNone/>
                      </a:pPr>
                      <a:r>
                        <a:rPr lang="en-US" sz="1800"/>
                        <a:t>Analytical calibration, n_i = 1</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2.09%</a:t>
                      </a:r>
                      <a:endParaRPr/>
                    </a:p>
                  </a:txBody>
                  <a:tcPr marL="91450" marR="91450" marT="45725" marB="45725"/>
                </a:tc>
                <a:tc>
                  <a:txBody>
                    <a:bodyPr/>
                    <a:lstStyle/>
                    <a:p>
                      <a:pPr marL="0" marR="0" lvl="0" indent="0" algn="l" rtl="0">
                        <a:spcBef>
                          <a:spcPts val="0"/>
                        </a:spcBef>
                        <a:spcAft>
                          <a:spcPts val="0"/>
                        </a:spcAft>
                        <a:buNone/>
                      </a:pPr>
                      <a:r>
                        <a:rPr lang="en-US" sz="1800"/>
                        <a:t>Numerical calibration with bounds around analytical values</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1.57%</a:t>
                      </a:r>
                      <a:endParaRPr/>
                    </a:p>
                  </a:txBody>
                  <a:tcPr marL="91450" marR="91450" marT="45725" marB="45725"/>
                </a:tc>
                <a:tc>
                  <a:txBody>
                    <a:bodyPr/>
                    <a:lstStyle/>
                    <a:p>
                      <a:pPr marL="0" marR="0" lvl="0" indent="0" algn="l" rtl="0">
                        <a:spcBef>
                          <a:spcPts val="0"/>
                        </a:spcBef>
                        <a:spcAft>
                          <a:spcPts val="0"/>
                        </a:spcAft>
                        <a:buNone/>
                      </a:pPr>
                      <a:r>
                        <a:rPr lang="en-US" sz="1800"/>
                        <a:t>Widened bounds on A_s, A_f, C_A and C_M</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1.46%</a:t>
                      </a:r>
                      <a:endParaRPr/>
                    </a:p>
                  </a:txBody>
                  <a:tcPr marL="91450" marR="91450" marT="45725" marB="45725"/>
                </a:tc>
                <a:tc>
                  <a:txBody>
                    <a:bodyPr/>
                    <a:lstStyle/>
                    <a:p>
                      <a:pPr marL="0" marR="0" lvl="0" indent="0" algn="l" rtl="0">
                        <a:spcBef>
                          <a:spcPts val="0"/>
                        </a:spcBef>
                        <a:spcAft>
                          <a:spcPts val="0"/>
                        </a:spcAft>
                        <a:buNone/>
                      </a:pPr>
                      <a:r>
                        <a:rPr lang="en-US" sz="1800"/>
                        <a:t>Widened bounds on M_s, M_f, A_s, A_f, alpha, C_M. Fixed E_A, E_M, H_min, H_max, k, sigma_crit</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1.43%</a:t>
                      </a:r>
                      <a:endParaRPr/>
                    </a:p>
                  </a:txBody>
                  <a:tcPr marL="91450" marR="91450" marT="45725" marB="45725"/>
                </a:tc>
                <a:tc>
                  <a:txBody>
                    <a:bodyPr/>
                    <a:lstStyle/>
                    <a:p>
                      <a:pPr marL="0" marR="0" lvl="0" indent="0" algn="l" rtl="0">
                        <a:spcBef>
                          <a:spcPts val="0"/>
                        </a:spcBef>
                        <a:spcAft>
                          <a:spcPts val="0"/>
                        </a:spcAft>
                        <a:buNone/>
                      </a:pPr>
                      <a:r>
                        <a:rPr lang="en-US" sz="1800" dirty="0"/>
                        <a:t>Widened bounds on M_s – </a:t>
                      </a:r>
                      <a:r>
                        <a:rPr lang="en-US" sz="1800" dirty="0" err="1"/>
                        <a:t>M_f</a:t>
                      </a:r>
                      <a:r>
                        <a:rPr lang="en-US" sz="1800" dirty="0"/>
                        <a:t>, Fixed everything but TTs and </a:t>
                      </a:r>
                      <a:r>
                        <a:rPr lang="en-US" sz="1800" dirty="0" err="1"/>
                        <a:t>n_i</a:t>
                      </a:r>
                      <a:endParaRPr sz="1800" dirty="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dirty="0"/>
              <a:t>Figure 6: The final calibration agrees with the experimental data to within 1.5% mean squared error. </a:t>
            </a:r>
            <a:endParaRPr dirty="0"/>
          </a:p>
        </p:txBody>
      </p:sp>
      <p:pic>
        <p:nvPicPr>
          <p:cNvPr id="147" name="Google Shape;147;p8"/>
          <p:cNvPicPr preferRelativeResize="0"/>
          <p:nvPr/>
        </p:nvPicPr>
        <p:blipFill rotWithShape="1">
          <a:blip r:embed="rId3">
            <a:alphaModFix/>
          </a:blip>
          <a:srcRect/>
          <a:stretch/>
        </p:blipFill>
        <p:spPr>
          <a:xfrm>
            <a:off x="2045671" y="1690688"/>
            <a:ext cx="7640506" cy="4456962"/>
          </a:xfrm>
          <a:prstGeom prst="rect">
            <a:avLst/>
          </a:prstGeom>
          <a:noFill/>
          <a:ln>
            <a:noFill/>
          </a:ln>
        </p:spPr>
      </p:pic>
      <p:sp>
        <p:nvSpPr>
          <p:cNvPr id="148" name="Google Shape;148;p8"/>
          <p:cNvSpPr txBox="1"/>
          <p:nvPr/>
        </p:nvSpPr>
        <p:spPr>
          <a:xfrm>
            <a:off x="3558294" y="6013010"/>
            <a:ext cx="5075412" cy="369332"/>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Add a legend.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2051</Words>
  <Application>Microsoft Office PowerPoint</Application>
  <PresentationFormat>Widescreen</PresentationFormat>
  <Paragraphs>123</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Figure 1: The typical SMA development process involves many discrete steps. This work provides an easy constitutive model calibration tool (box 5) to enable SMA component design.  </vt:lpstr>
      <vt:lpstr>Figure 2: SMA-REACT allows the user to load their own data, specify known model parameters, and find an optimal calibration that best approximates experimental response.</vt:lpstr>
      <vt:lpstr>Table 1: The Lagoudas SMA constitutive model requires calibration of 17 unique (but dependent) parameters.</vt:lpstr>
      <vt:lpstr>Figure 3: Due to the interdependence of model parameters, numerical optimization is required for a robust fit of experimental data.</vt:lpstr>
      <vt:lpstr>Figure 4: As an example of the SMA-REACT tool, we will use data from Bigelow, et al. </vt:lpstr>
      <vt:lpstr>Figure 5: Conventional analytical/numerical calibration techniques produce a passable solution, but rely on user iterations to fine-tune model response.</vt:lpstr>
      <vt:lpstr>Table 3: The SMA-REACT tool allows further refinement of the calibrated solution.</vt:lpstr>
      <vt:lpstr>Figure 6: The final calibration agrees with the experimental data to within 1.5% mean squared error.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1: The typical SMA development process involves many discrete steps. This work provides an easy constitutive model calibration tool (box 5) to enable SMA component design.  </dc:title>
  <dc:creator>Walgren, Patrick</dc:creator>
  <cp:lastModifiedBy>Walgren, Patrick</cp:lastModifiedBy>
  <cp:revision>4</cp:revision>
  <dcterms:created xsi:type="dcterms:W3CDTF">2024-02-22T22:40:22Z</dcterms:created>
  <dcterms:modified xsi:type="dcterms:W3CDTF">2024-04-22T14:04:04Z</dcterms:modified>
</cp:coreProperties>
</file>