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atdwlv/bcu/blob/main/1_counter.pd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00319da8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00319da8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00319da8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00319da8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00319da8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00319da8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00319da8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00319da8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00319da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00319da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6384ba50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6384ba50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6384ba50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6384ba50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6384ba5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6384ba5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6384ba50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6384ba50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00319da8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00319da8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https://github.com/matdwlv/bcu/blob/main/1_counter.pd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0319da8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0319da8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6384ba50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6384ba50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00319da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00319da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00319da8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00319da8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00319da8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00319da8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00319da8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00319da8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00319da8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00319da8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00319da8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00319da8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00319da8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00319da8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00319da8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00319da8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00319da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00319da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6384ba50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6384ba50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00319da8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00319da8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00319da8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00319da8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00319da8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00319da8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00319da8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00319da8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00319da8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00319da8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00319da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00319da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00319da8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00319da8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00319da8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00319da8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00319da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00319da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00319da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00319da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6384ba50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6384ba50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02c202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02c202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00319da8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00319da8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00319da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00319da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6555539b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6555539b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00319da8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00319da8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thewdalgleish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pegObT0qjuM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ndAYM4O6xj0" TargetMode="External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matdwlv/bcu/blob/main/1_counter.pd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matdwlv/bcu/blob/main/1_counter.p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youtu.be/fKa47NoDcdo" TargetMode="External"/><Relationship Id="rId4" Type="http://schemas.openxmlformats.org/officeDocument/2006/relationships/hyperlink" Target="https://youtu.be/fKa47NoDcdo" TargetMode="External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matdwlv/bcu/blob/main/2_sequencer_components.p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matdwlv/bcu/blob/main/3a_sequencer.pd" TargetMode="External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youtu.be/IRs7IkWc5WI" TargetMode="External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youtu.be/1mh-wdyYFSI" TargetMode="External"/><Relationship Id="rId4" Type="http://schemas.openxmlformats.org/officeDocument/2006/relationships/hyperlink" Target="https://macprovideo.com/article/audio-software/an-overview-of-logic-pro-x-s-powerful-synth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youtu.be/EZFmZ0gZNZI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matdwlv/bcu/blob/main/3a_sequencer.pd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uni-weimar.de/kunst-und-gestaltung/wiki/PDCON:Conference/Using_Pure_Data_in_Spore_and_Darkspor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atdwlv/bcu" TargetMode="External"/><Relationship Id="rId4" Type="http://schemas.openxmlformats.org/officeDocument/2006/relationships/hyperlink" Target="https://tinyurl.com/2s4jtz6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redata.inf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libpd/libpd" TargetMode="External"/><Relationship Id="rId4" Type="http://schemas.openxmlformats.org/officeDocument/2006/relationships/hyperlink" Target="https://droidparty.net/" TargetMode="External"/><Relationship Id="rId5" Type="http://schemas.openxmlformats.org/officeDocument/2006/relationships/hyperlink" Target="http://danomatika.com/code/pdparty" TargetMode="External"/><Relationship Id="rId6" Type="http://schemas.openxmlformats.org/officeDocument/2006/relationships/hyperlink" Target="https://github.com/pierreguillot/Camomil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rI9zngrAS-Q" TargetMode="Externa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Introduction to Sequencing in Pd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81725"/>
            <a:ext cx="85206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BMus/BSc - Level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 Mat Dalgleish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mathewdalgleish@gmail.com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Example: Suzanne Ciani</a:t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descr="Suzanne Ciani gives an in-depth demonstration of how she composes using the Buchla 200e for our latest Composer Magazine feature. &#10;https://composer.spitfireaudio.com/en/articles/suzanne-ciani-on-the-buchla-200e&#10;See our previous features here: https://composer.spitfireaudio.com/en" id="108" name="Google Shape;108;p22" title="Suzanne Ciani On Modular Synthesis &amp; The Buchla 200e | Composer Magazin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27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Example: Spore (EAPd)</a:t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descr="Credits to Electronic Arts Inc.&#10;&#10;This was recorded from Spore™ in the pause menu while orbiting a planet in space stage.&#10;I haven't really been able to find a lot of this music online, so I recorded it myself. Since the music in spore is partially randomized, I thought 10 hours should be a good sample size. This is the best quality I could get, and it's pretty indistinguishable from the actual game.&#10;&#10;http://www.spore.com/" id="114" name="Google Shape;114;p23" title="Spore Space Music 10 Hour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256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800"/>
              <a:t>—-------------------------------------------------------------------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1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706750" y="1707950"/>
            <a:ext cx="7636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highlight>
                  <a:srgbClr val="FFFF00"/>
                </a:highlight>
              </a:rPr>
              <a:t>Building a sequencer… </a:t>
            </a:r>
            <a:endParaRPr b="1" sz="32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highlight>
                  <a:srgbClr val="FFFF00"/>
                </a:highlight>
              </a:rPr>
              <a:t>in a modular way</a:t>
            </a:r>
            <a:endParaRPr b="1" sz="32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Why Modular?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Break down more complex systems into simpler functions that are more easily understood.</a:t>
            </a:r>
            <a:endParaRPr sz="2400"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Ability to reuse modules - save time/effort in future.</a:t>
            </a:r>
            <a:endParaRPr sz="2400"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Development can be largely in parallel.*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* Particularly relevant if working in a team.</a:t>
            </a:r>
            <a:endParaRPr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Building a Counter</a:t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915" y="0"/>
            <a:ext cx="54440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Building a Counter - Key Concepts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Hot inlets</a:t>
            </a:r>
            <a:r>
              <a:rPr lang="en-GB" sz="2400"/>
              <a:t> - the leftmost inlet of any object is always a hot inlet. Whatever an object receives to the hot inlet will trigger the object and create an output.</a:t>
            </a:r>
            <a:endParaRPr sz="2400"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Cold inlets</a:t>
            </a:r>
            <a:r>
              <a:rPr lang="en-GB" sz="2400"/>
              <a:t> - all other inlets are cold inlets. Whatever the object receives to them, it stores as a value, but does not output anything.</a:t>
            </a:r>
            <a:endParaRPr sz="2400"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Modulo operator</a:t>
            </a:r>
            <a:r>
              <a:rPr lang="en-GB" sz="2400"/>
              <a:t> - the remainder of dividing two numbers.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Building a Counter - Development (</a:t>
            </a:r>
            <a:r>
              <a:rPr b="1" lang="en-GB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see Pd patch 1</a:t>
            </a:r>
            <a:r>
              <a:rPr b="1" lang="en-GB">
                <a:highlight>
                  <a:srgbClr val="FFFF00"/>
                </a:highlight>
              </a:rPr>
              <a:t>)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Number box to HOT inlet of [float]. Value appears at output immediately.</a:t>
            </a:r>
            <a:endParaRPr sz="2400"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Number box to COLD inlet of [f]. Value is stored (no output). </a:t>
            </a:r>
            <a:endParaRPr sz="2400"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Number box to COLD inlet of [f]. Bang to HOT inlet output stored value.</a:t>
            </a:r>
            <a:endParaRPr sz="2400"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Bang outputs the value stored in [f]. That output is passed through [+ 1] and then stored again (infinite counter).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highlight>
                  <a:srgbClr val="FFFF00"/>
                </a:highlight>
              </a:rPr>
              <a:t>Building a Counter - Development (</a:t>
            </a:r>
            <a:r>
              <a:rPr b="1" lang="en-GB" u="sng">
                <a:solidFill>
                  <a:schemeClr val="accent5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see Pd patch 1</a:t>
            </a:r>
            <a:r>
              <a:rPr b="1" lang="en-GB">
                <a:highlight>
                  <a:srgbClr val="FFFF00"/>
                </a:highlight>
              </a:rPr>
              <a:t>)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5"/>
            </a:pPr>
            <a:r>
              <a:rPr lang="en-GB" sz="2400"/>
              <a:t>A modulo function after [+ 1] can be used to set the sequence length. [mod] outputs the remainder of: the counter total divided by the desired sequence length (5 steps in the example).</a:t>
            </a:r>
            <a:endParaRPr sz="2400"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5"/>
            </a:pPr>
            <a:r>
              <a:rPr lang="en-GB" sz="2400"/>
              <a:t>Adding a number box to the cold inlet of [mod] lets us vary the sequence length on-the-fly.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1"/>
          <p:cNvPicPr preferRelativeResize="0"/>
          <p:nvPr/>
        </p:nvPicPr>
        <p:blipFill rotWithShape="1">
          <a:blip r:embed="rId3">
            <a:alphaModFix/>
          </a:blip>
          <a:srcRect b="6007" l="0" r="1341" t="2835"/>
          <a:stretch/>
        </p:blipFill>
        <p:spPr>
          <a:xfrm>
            <a:off x="418488" y="0"/>
            <a:ext cx="83070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Assumptions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Students</a:t>
            </a:r>
            <a:r>
              <a:rPr lang="en-GB" sz="2800"/>
              <a:t> are diverse - m</a:t>
            </a:r>
            <a:r>
              <a:rPr lang="en-GB" sz="2800"/>
              <a:t>ixed interests, largely inexperienced in programming.</a:t>
            </a:r>
            <a:endParaRPr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There’s been a previous </a:t>
            </a:r>
            <a:r>
              <a:rPr lang="en-GB" sz="2800"/>
              <a:t>session</a:t>
            </a:r>
            <a:r>
              <a:rPr lang="en-GB" sz="2800"/>
              <a:t> introducing the module (LOs, assignment briefs, etc.) and introducing basics of Pd.</a:t>
            </a:r>
            <a:endParaRPr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Access to a Mac lab (Pd, Logic).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3619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Now, </a:t>
            </a:r>
            <a:r>
              <a:rPr b="1" lang="en-GB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build the</a:t>
            </a:r>
            <a:r>
              <a:rPr b="1" lang="en-GB" u="sng">
                <a:solidFill>
                  <a:schemeClr val="hlink"/>
                </a:solidFill>
                <a:highlight>
                  <a:srgbClr val="FFFF00"/>
                </a:highlight>
                <a:hlinkClick r:id="rId4"/>
              </a:rPr>
              <a:t> counter….</a:t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915" y="0"/>
            <a:ext cx="54440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Elements of a Simple Sequencer (</a:t>
            </a:r>
            <a:r>
              <a:rPr b="1" lang="en-GB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see Pd patch 2</a:t>
            </a:r>
            <a:r>
              <a:rPr b="1" lang="en-GB">
                <a:highlight>
                  <a:srgbClr val="FFFF00"/>
                </a:highlight>
              </a:rPr>
              <a:t>)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Metronome (variable rate)</a:t>
            </a:r>
            <a:endParaRPr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GB" sz="2800"/>
              <a:t>Counter</a:t>
            </a:r>
            <a:endParaRPr b="1"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Step selection</a:t>
            </a:r>
            <a:endParaRPr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MIDI Note generation (or sound generation) 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Metronome</a:t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25" y="1289350"/>
            <a:ext cx="66389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Counter</a:t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id="184" name="Google Shape;184;p35"/>
          <p:cNvPicPr preferRelativeResize="0"/>
          <p:nvPr/>
        </p:nvPicPr>
        <p:blipFill rotWithShape="1">
          <a:blip r:embed="rId3">
            <a:alphaModFix/>
          </a:blip>
          <a:srcRect b="5784" l="0" r="9698" t="0"/>
          <a:stretch/>
        </p:blipFill>
        <p:spPr>
          <a:xfrm>
            <a:off x="1621863" y="1121825"/>
            <a:ext cx="5900276" cy="35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Step Selection</a:t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id="190" name="Google Shape;190;p36"/>
          <p:cNvPicPr preferRelativeResize="0"/>
          <p:nvPr/>
        </p:nvPicPr>
        <p:blipFill rotWithShape="1">
          <a:blip r:embed="rId3">
            <a:alphaModFix/>
          </a:blip>
          <a:srcRect b="0" l="0" r="10498" t="0"/>
          <a:stretch/>
        </p:blipFill>
        <p:spPr>
          <a:xfrm>
            <a:off x="1647863" y="1341300"/>
            <a:ext cx="58482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Note Generation</a:t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50" y="1561850"/>
            <a:ext cx="64674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(we could also use simple sound output instead)</a:t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63" y="1426500"/>
            <a:ext cx="6467475" cy="325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8"/>
          <p:cNvCxnSpPr/>
          <p:nvPr/>
        </p:nvCxnSpPr>
        <p:spPr>
          <a:xfrm>
            <a:off x="3747100" y="1344625"/>
            <a:ext cx="0" cy="81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38"/>
          <p:cNvSpPr txBox="1"/>
          <p:nvPr/>
        </p:nvSpPr>
        <p:spPr>
          <a:xfrm>
            <a:off x="1769500" y="1305125"/>
            <a:ext cx="73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MIDI </a:t>
            </a:r>
            <a:r>
              <a:rPr lang="en-GB" sz="2400"/>
              <a:t>note in</a:t>
            </a:r>
            <a:endParaRPr sz="2400"/>
          </a:p>
        </p:txBody>
      </p:sp>
      <p:sp>
        <p:nvSpPr>
          <p:cNvPr id="205" name="Google Shape;205;p38"/>
          <p:cNvSpPr txBox="1"/>
          <p:nvPr/>
        </p:nvSpPr>
        <p:spPr>
          <a:xfrm>
            <a:off x="6452150" y="1323775"/>
            <a:ext cx="73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Decay time (ms)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45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Now, put the elements together (</a:t>
            </a:r>
            <a:r>
              <a:rPr b="1" lang="en-GB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see Pd patch 3</a:t>
            </a:r>
            <a:r>
              <a:rPr b="1" lang="en-GB">
                <a:highlight>
                  <a:srgbClr val="FFFF00"/>
                </a:highlight>
              </a:rPr>
              <a:t>):</a:t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id="211" name="Google Shape;211;p39"/>
          <p:cNvPicPr preferRelativeResize="0"/>
          <p:nvPr/>
        </p:nvPicPr>
        <p:blipFill rotWithShape="1">
          <a:blip r:embed="rId4">
            <a:alphaModFix/>
          </a:blip>
          <a:srcRect b="1544" l="0" r="0" t="1911"/>
          <a:stretch/>
        </p:blipFill>
        <p:spPr>
          <a:xfrm>
            <a:off x="4869575" y="61938"/>
            <a:ext cx="3169275" cy="50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800"/>
              <a:t>—-------------------------------------------------------------------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50" y="992050"/>
            <a:ext cx="2845125" cy="31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1"/>
          <p:cNvPicPr preferRelativeResize="0"/>
          <p:nvPr/>
        </p:nvPicPr>
        <p:blipFill rotWithShape="1">
          <a:blip r:embed="rId4">
            <a:alphaModFix/>
          </a:blip>
          <a:srcRect b="0" l="1727" r="66348" t="39005"/>
          <a:stretch/>
        </p:blipFill>
        <p:spPr>
          <a:xfrm>
            <a:off x="3729900" y="1584200"/>
            <a:ext cx="1600950" cy="19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5725" y="992038"/>
            <a:ext cx="3159400" cy="31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41"/>
          <p:cNvCxnSpPr/>
          <p:nvPr/>
        </p:nvCxnSpPr>
        <p:spPr>
          <a:xfrm>
            <a:off x="3183900" y="2571738"/>
            <a:ext cx="69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41"/>
          <p:cNvCxnSpPr/>
          <p:nvPr/>
        </p:nvCxnSpPr>
        <p:spPr>
          <a:xfrm>
            <a:off x="5330850" y="2571738"/>
            <a:ext cx="69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Session Overview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Pure Data (recap)</a:t>
            </a:r>
            <a:endParaRPr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Where can Pd used?</a:t>
            </a:r>
            <a:endParaRPr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Sequencers - examples</a:t>
            </a:r>
            <a:endParaRPr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GB" sz="2800">
                <a:solidFill>
                  <a:schemeClr val="dk1"/>
                </a:solidFill>
              </a:rPr>
              <a:t>Building a sequencer… in a modular way</a:t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 sz="2800">
                <a:solidFill>
                  <a:schemeClr val="dk1"/>
                </a:solidFill>
              </a:rPr>
              <a:t>Pd =&gt; IAC =&gt; Logic</a:t>
            </a:r>
            <a:endParaRPr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Task (for later)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IAC Driver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IAC = Inter-Application Communication</a:t>
            </a:r>
            <a:endParaRPr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An inbuilt MIDI device that enables MIDI messages to be routed between applications that support IAC.</a:t>
            </a:r>
            <a:endParaRPr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e.g. to route MIDI messages from Pd to Logic.</a:t>
            </a:r>
            <a:endParaRPr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Usually offline by default (see next slide)</a:t>
            </a: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445025"/>
            <a:ext cx="2799000" cy="4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=&gt; Utilities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Audio MIDI Setup utility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Ensure Device is online is ticked.</a:t>
            </a:r>
            <a:endParaRPr/>
          </a:p>
        </p:txBody>
      </p:sp>
      <p:pic>
        <p:nvPicPr>
          <p:cNvPr id="237" name="Google Shape;237;p43"/>
          <p:cNvPicPr preferRelativeResize="0"/>
          <p:nvPr/>
        </p:nvPicPr>
        <p:blipFill rotWithShape="1">
          <a:blip r:embed="rId3">
            <a:alphaModFix/>
          </a:blip>
          <a:srcRect b="0" l="0" r="12064" t="0"/>
          <a:stretch/>
        </p:blipFill>
        <p:spPr>
          <a:xfrm>
            <a:off x="3110725" y="0"/>
            <a:ext cx="60332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4260300" cy="4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</a:t>
            </a:r>
            <a:r>
              <a:rPr b="1" lang="en-GB"/>
              <a:t>Pd</a:t>
            </a:r>
            <a:r>
              <a:rPr lang="en-GB"/>
              <a:t>, go 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 =&gt; MIDI Settings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 Output Devices (1) to IAC Driver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click OK (video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id="243" name="Google Shape;243;p44"/>
          <p:cNvPicPr preferRelativeResize="0"/>
          <p:nvPr/>
        </p:nvPicPr>
        <p:blipFill rotWithShape="1">
          <a:blip r:embed="rId4">
            <a:alphaModFix/>
          </a:blip>
          <a:srcRect b="1859" l="0" r="0" t="2309"/>
          <a:stretch/>
        </p:blipFill>
        <p:spPr>
          <a:xfrm>
            <a:off x="4912613" y="492377"/>
            <a:ext cx="3786475" cy="41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IAC into Logic Pro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8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12"/>
              <a:buChar char="●"/>
            </a:pPr>
            <a:r>
              <a:rPr lang="en-GB" sz="3011"/>
              <a:t>Open the </a:t>
            </a:r>
            <a:r>
              <a:rPr b="1" lang="en-GB" sz="3011"/>
              <a:t>Logic Pro</a:t>
            </a:r>
            <a:r>
              <a:rPr lang="en-GB" sz="3011"/>
              <a:t> application</a:t>
            </a:r>
            <a:endParaRPr sz="3011"/>
          </a:p>
          <a:p>
            <a:pPr indent="-4198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12"/>
              <a:buChar char="●"/>
            </a:pPr>
            <a:r>
              <a:rPr lang="en-GB" sz="3011"/>
              <a:t>File =&gt; New Project</a:t>
            </a:r>
            <a:endParaRPr sz="3011"/>
          </a:p>
          <a:p>
            <a:pPr indent="-4198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12"/>
              <a:buChar char="●"/>
            </a:pPr>
            <a:r>
              <a:rPr lang="en-GB" sz="3011"/>
              <a:t>Create a Software Instrument track </a:t>
            </a:r>
            <a:r>
              <a:rPr lang="en-GB" sz="3011"/>
              <a:t>(video</a:t>
            </a:r>
            <a:r>
              <a:rPr lang="en-GB" sz="3011">
                <a:solidFill>
                  <a:schemeClr val="dk1"/>
                </a:solidFill>
              </a:rPr>
              <a:t> </a:t>
            </a:r>
            <a:r>
              <a:rPr lang="en-GB" sz="3011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-GB" sz="3011">
                <a:solidFill>
                  <a:schemeClr val="dk1"/>
                </a:solidFill>
              </a:rPr>
              <a:t>).</a:t>
            </a:r>
            <a:endParaRPr sz="3011">
              <a:solidFill>
                <a:schemeClr val="dk1"/>
              </a:solidFill>
            </a:endParaRPr>
          </a:p>
          <a:p>
            <a:pPr indent="-4198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12"/>
              <a:buChar char="●"/>
            </a:pPr>
            <a:r>
              <a:rPr lang="en-GB" sz="3011"/>
              <a:t>Experiment with:</a:t>
            </a:r>
            <a:endParaRPr sz="3011"/>
          </a:p>
          <a:p>
            <a:pPr indent="-41986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12"/>
              <a:buChar char="○"/>
            </a:pPr>
            <a:r>
              <a:rPr lang="en-GB" sz="3011"/>
              <a:t>Manipulating and/or editing the Pd patch</a:t>
            </a:r>
            <a:endParaRPr sz="3011"/>
          </a:p>
          <a:p>
            <a:pPr indent="-41986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12"/>
              <a:buChar char="○"/>
            </a:pPr>
            <a:r>
              <a:rPr lang="en-GB" sz="3011"/>
              <a:t>The</a:t>
            </a:r>
            <a:r>
              <a:rPr lang="en-GB" sz="3011">
                <a:solidFill>
                  <a:schemeClr val="dk1"/>
                </a:solidFill>
              </a:rPr>
              <a:t> </a:t>
            </a:r>
            <a:r>
              <a:rPr lang="en-GB" sz="3011" u="sng">
                <a:solidFill>
                  <a:schemeClr val="hlink"/>
                </a:solidFill>
                <a:hlinkClick r:id="rId4"/>
              </a:rPr>
              <a:t>synthesizers</a:t>
            </a:r>
            <a:r>
              <a:rPr lang="en-GB" sz="3011">
                <a:solidFill>
                  <a:schemeClr val="dk1"/>
                </a:solidFill>
              </a:rPr>
              <a:t> </a:t>
            </a:r>
            <a:r>
              <a:rPr lang="en-GB" sz="3011"/>
              <a:t>available in Logic.</a:t>
            </a:r>
            <a:endParaRPr sz="186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800"/>
              <a:t>—-------------------------------------------------------------------</a:t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Explore [counter]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[counter] from the Cyclone library can replace your own counter.</a:t>
            </a:r>
            <a:endParaRPr sz="2700"/>
          </a:p>
          <a:p>
            <a:pPr indent="-4000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It adds useful additional functionality:</a:t>
            </a:r>
            <a:endParaRPr sz="2700"/>
          </a:p>
          <a:p>
            <a:pPr indent="-4000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GB" sz="2700"/>
              <a:t>Reset (see </a:t>
            </a:r>
            <a:r>
              <a:rPr lang="en-GB" sz="2700" u="sng">
                <a:solidFill>
                  <a:schemeClr val="hlink"/>
                </a:solidFill>
                <a:hlinkClick r:id="rId3"/>
              </a:rPr>
              <a:t>Flutter</a:t>
            </a:r>
            <a:r>
              <a:rPr lang="en-GB" sz="2700"/>
              <a:t> by Autechre)</a:t>
            </a:r>
            <a:endParaRPr sz="2700"/>
          </a:p>
          <a:p>
            <a:pPr indent="-4000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GB" sz="2700"/>
              <a:t>Set/switch direction (up/down/alternating)</a:t>
            </a:r>
            <a:endParaRPr sz="2700"/>
          </a:p>
          <a:p>
            <a:pPr indent="-4000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GB" sz="2700"/>
              <a:t>Set min and max values</a:t>
            </a:r>
            <a:endParaRPr sz="2700"/>
          </a:p>
          <a:p>
            <a:pPr indent="-4000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GB" sz="2700"/>
              <a:t>Count how many times the maximum is reached.</a:t>
            </a:r>
            <a:endParaRPr sz="2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82" y="0"/>
            <a:ext cx="77386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Task (by next week)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271" name="Google Shape;27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Add at least two extra features (see next slide) to the </a:t>
            </a:r>
            <a:r>
              <a:rPr lang="en-GB" sz="2600" u="sng">
                <a:solidFill>
                  <a:schemeClr val="hlink"/>
                </a:solidFill>
                <a:hlinkClick r:id="rId3"/>
              </a:rPr>
              <a:t>final Pd patch from today</a:t>
            </a:r>
            <a:r>
              <a:rPr lang="en-GB" sz="2600"/>
              <a:t>.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Record a 2 minute video screen capture that talks us through your ideas.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Upload it to XXXX by XX:XX on XXXX.</a:t>
            </a:r>
            <a:endParaRPr sz="2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Ideas for </a:t>
            </a:r>
            <a:r>
              <a:rPr b="1" lang="en-GB">
                <a:highlight>
                  <a:srgbClr val="FFFF00"/>
                </a:highlight>
              </a:rPr>
              <a:t>Further Development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277" name="Google Shape;27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Subpatch and develop the GUI - foreground main controls, minimise clutter.</a:t>
            </a:r>
            <a:endParaRPr sz="2700"/>
          </a:p>
          <a:p>
            <a:pPr indent="-4000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Add multiple rows of sequencing - try sequencing multiple synthesis parameters.</a:t>
            </a:r>
            <a:endParaRPr sz="2700"/>
          </a:p>
          <a:p>
            <a:pPr indent="-4000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Use multiple sequencers at the same time - potential for polyrhythms, sequencing the sequencers.</a:t>
            </a:r>
            <a:endParaRPr sz="2700"/>
          </a:p>
          <a:p>
            <a:pPr indent="-4000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Your ideas?</a:t>
            </a:r>
            <a:endParaRPr sz="27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Bibliography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283" name="Google Shape;28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Elsea, P. (2018) </a:t>
            </a:r>
            <a:r>
              <a:rPr i="1" lang="en-GB" sz="2400"/>
              <a:t>Notes on Modular Synthesizers</a:t>
            </a:r>
            <a:r>
              <a:rPr lang="en-GB" sz="2400"/>
              <a:t>. Lulu.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Farnell, A. (2010) </a:t>
            </a:r>
            <a:r>
              <a:rPr i="1" lang="en-GB" sz="2400"/>
              <a:t>Designing Sound.</a:t>
            </a:r>
            <a:r>
              <a:rPr lang="en-GB" sz="2400"/>
              <a:t> MIT Press. 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Jolly, K. (2011) </a:t>
            </a:r>
            <a:r>
              <a:rPr i="1" lang="en-GB" sz="2400"/>
              <a:t>Using Pd in Spore and Darkspore</a:t>
            </a:r>
            <a:r>
              <a:rPr lang="en-GB" sz="2400"/>
              <a:t> [online]. Available at: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https://www.uni-weimar.de/kunst-und-gestaltung/wiki/PDCON:Conference/Using_Pure_Data_in_Spore_and_Darkspore</a:t>
            </a:r>
            <a:r>
              <a:rPr lang="en-GB" sz="2400"/>
              <a:t> [Accessed 22 June 2022]. 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Kreidler, J. (2013) </a:t>
            </a:r>
            <a:r>
              <a:rPr i="1" lang="en-GB" sz="2400"/>
              <a:t>Programming Electronic Music in Pd</a:t>
            </a:r>
            <a:r>
              <a:rPr lang="en-GB" sz="2400"/>
              <a:t>. Wolke Publishing House.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Puckette, M. (2007) </a:t>
            </a:r>
            <a:r>
              <a:rPr i="1" lang="en-GB" sz="2400"/>
              <a:t>Theory and Technique of Electronic Music</a:t>
            </a:r>
            <a:r>
              <a:rPr lang="en-GB" sz="2400"/>
              <a:t>. World Scientific Press.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Materials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Today’s materials (these slides and Pd patches) are a</a:t>
            </a:r>
            <a:r>
              <a:rPr lang="en-GB" sz="2900"/>
              <a:t>vailable</a:t>
            </a:r>
            <a:r>
              <a:rPr lang="en-GB" sz="2900"/>
              <a:t> at:</a:t>
            </a:r>
            <a:endParaRPr sz="2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00" u="sng">
                <a:solidFill>
                  <a:schemeClr val="hlink"/>
                </a:solidFill>
                <a:hlinkClick r:id="rId3"/>
              </a:rPr>
              <a:t>https://github.com/matdwlv/bcu</a:t>
            </a:r>
            <a:endParaRPr sz="2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900"/>
              <a:t>or</a:t>
            </a:r>
            <a:endParaRPr sz="2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900" u="sng">
                <a:solidFill>
                  <a:schemeClr val="hlink"/>
                </a:solidFill>
                <a:hlinkClick r:id="rId4"/>
              </a:rPr>
              <a:t>https://tinyurl.com/2s4jtz6e</a:t>
            </a:r>
            <a:r>
              <a:rPr lang="en-GB" sz="2900"/>
              <a:t>   </a:t>
            </a:r>
            <a:r>
              <a:rPr lang="en-GB" sz="2500"/>
              <a:t> 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387" y="587137"/>
            <a:ext cx="3969225" cy="39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Pure Data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An open source visual programming environment originally developed by Miller Puckette.</a:t>
            </a:r>
            <a:endParaRPr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Part of the Max family.</a:t>
            </a:r>
            <a:endParaRPr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 u="sng">
                <a:solidFill>
                  <a:schemeClr val="hlink"/>
                </a:solidFill>
                <a:hlinkClick r:id="rId3"/>
              </a:rPr>
              <a:t>Main flavours</a:t>
            </a:r>
            <a:r>
              <a:rPr lang="en-GB" sz="2800"/>
              <a:t>:</a:t>
            </a:r>
            <a:endParaRPr sz="2800"/>
          </a:p>
          <a:p>
            <a:pPr indent="-4064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800"/>
              <a:t>Pd vanilla - by Puckette.</a:t>
            </a:r>
            <a:endParaRPr sz="2800"/>
          </a:p>
          <a:p>
            <a:pPr indent="-4064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800"/>
              <a:t>Purr Data - ported to a HTML5 GUI.</a:t>
            </a:r>
            <a:endParaRPr sz="2800"/>
          </a:p>
          <a:p>
            <a:pPr indent="-4064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GB" sz="2800"/>
              <a:t>Pd-L2Ork - same HTML5 GUI port used in Purr Data but different additional externals.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Where can Pd be used?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Desktop/laptop (Win/OSX/Linux)</a:t>
            </a:r>
            <a:endParaRPr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Embedded devices - Bela, Raspberry Pi, Qubit Nebulae (Eurorack), etc.</a:t>
            </a:r>
            <a:endParaRPr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Smartphones via </a:t>
            </a:r>
            <a:r>
              <a:rPr lang="en-GB" sz="2800" u="sng">
                <a:solidFill>
                  <a:schemeClr val="hlink"/>
                </a:solidFill>
                <a:hlinkClick r:id="rId3"/>
              </a:rPr>
              <a:t>LibPD</a:t>
            </a:r>
            <a:r>
              <a:rPr lang="en-GB" sz="2800"/>
              <a:t>, </a:t>
            </a:r>
            <a:r>
              <a:rPr lang="en-GB" sz="2800" u="sng">
                <a:solidFill>
                  <a:schemeClr val="hlink"/>
                </a:solidFill>
                <a:hlinkClick r:id="rId4"/>
              </a:rPr>
              <a:t>DroidParty</a:t>
            </a:r>
            <a:r>
              <a:rPr lang="en-GB" sz="2800"/>
              <a:t> (Android), and </a:t>
            </a:r>
            <a:r>
              <a:rPr lang="en-GB" sz="2800" u="sng">
                <a:solidFill>
                  <a:schemeClr val="hlink"/>
                </a:solidFill>
                <a:hlinkClick r:id="rId5"/>
              </a:rPr>
              <a:t>PdParty</a:t>
            </a:r>
            <a:r>
              <a:rPr lang="en-GB" sz="2800"/>
              <a:t> (iOS).</a:t>
            </a:r>
            <a:endParaRPr sz="2800"/>
          </a:p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VST and AU hosts via </a:t>
            </a:r>
            <a:r>
              <a:rPr lang="en-GB" sz="2800" u="sng">
                <a:solidFill>
                  <a:schemeClr val="hlink"/>
                </a:solidFill>
                <a:hlinkClick r:id="rId6"/>
              </a:rPr>
              <a:t>Camomile</a:t>
            </a:r>
            <a:r>
              <a:rPr lang="en-GB" sz="2800"/>
              <a:t>.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Sequencing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800"/>
              <a:t>“[....] programming a set of stored values that can be recalled and sent to any musical destination [....] typically providing note values, rhythms, or articulations” (Farnell, 2010)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Example: Berlin-style Sequencing</a:t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descr="Experiments with the 'First' parameters on the Doepfer A-154 Sequencer controller. The First note is set to 4. The First CV is controlled by a gate. Every 18 or 19 rounds the sequence is interrupted by playing two notes in sequence for 8 times. After that the sequence continues. Transpositions done by Cubase via Doepfer MCV4. FX used: Fabfilter Timeless." id="102" name="Google Shape;102;p21" title="Etude - Experiments with Doepfer A-155 &amp; A-15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27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