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5" r:id="rId5"/>
    <p:sldId id="266" r:id="rId6"/>
    <p:sldId id="272" r:id="rId7"/>
    <p:sldId id="273" r:id="rId8"/>
    <p:sldId id="274" r:id="rId9"/>
    <p:sldId id="277" r:id="rId10"/>
    <p:sldId id="279" r:id="rId11"/>
    <p:sldId id="280" r:id="rId12"/>
    <p:sldId id="281" r:id="rId13"/>
    <p:sldId id="283" r:id="rId14"/>
    <p:sldId id="27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ED"/>
    <a:srgbClr val="FFB9D5"/>
    <a:srgbClr val="D1EBD5"/>
    <a:srgbClr val="D5F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6" autoAdjust="0"/>
  </p:normalViewPr>
  <p:slideViewPr>
    <p:cSldViewPr snapToGrid="0">
      <p:cViewPr varScale="1">
        <p:scale>
          <a:sx n="76" d="100"/>
          <a:sy n="76" d="100"/>
        </p:scale>
        <p:origin x="6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E90F9-04A4-4551-A26F-09912B9385F1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1F2EA-BA10-4D2F-B136-CF9307DD93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72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5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7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2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78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1F2EA-BA10-4D2F-B136-CF9307DD93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9AD7C-4981-9296-F7E0-CE871DB82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D74923-8BF9-88A3-B71A-07D9EEFC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8D0A1-1518-889B-1F64-DB43BF7C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BBD418-2614-E5EA-5214-BE1CFA26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401F6-3221-21E9-4B64-96E3D6E9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52108-16C5-7298-D23A-2DD52193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459CA8-859C-CA2F-F637-1DA1196A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CAA65F-BF22-540A-FE7F-404593FE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BC886C-520E-1171-263D-D75FAA0C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3835D-0D09-48CC-F68F-BA9F7C12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4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37F220-D78D-40A4-2A3A-DC55C0FC1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F33314-3140-B2DC-2E0F-53683C1A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63B46A-17B7-FB44-8D2E-09A93867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DAE89-899D-9985-DD96-860620BE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F3B0D8-855E-4F47-81FF-26F49407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6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98D27-3E57-7AED-7988-E0085155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25A33-EC86-B398-7807-DDE56E99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EBE10-088A-8FE7-13FA-973EC49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AD9FD3-E34E-5C3C-9C8B-74F85F6E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4D883-F17D-F6E9-5186-827502CF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4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2B47E6-A78C-E321-9A00-D6CE622F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CAFB11-9FC1-84FE-DE5D-357837C6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7BE84-3B05-37C4-CD18-7FE36A61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16CCD7-F5D1-306F-350B-DB4572E4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840B63-C6A3-2A34-8F32-2D62655F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9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28CCF-53EB-6DDE-7565-9D81A363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A7D3F-F5AB-7CF9-60F8-D1C295005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2C559F-7E74-78CD-46E3-DC26C792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63017-3A3D-9DA5-4E17-2BD85F42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322FF5-0535-5DBB-32AA-D73E0872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48D9A1-BC19-368D-A1CB-0304F469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1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6CF0C-7997-4607-1349-75876F6B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774F1-C7E8-3B1E-625D-D9D9D023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5E728-16D8-60BD-AF7E-F4741AD1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27D712-0CAD-61F0-A644-F4DF32719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126FE-496D-EBBD-ACC8-EC13685DF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5A3EEE-9998-3A04-59B3-67936099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84994B-AFDA-5234-9259-6CA31946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4A0818-A5D4-6FCC-2D22-93DF2FA3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5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BD812-6819-E477-DB2A-1E7CE6B5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167367-CE57-4BC8-36F7-C8FE5168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486A5A-F05C-C1D7-BA2E-FC9D136D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48A6E-311E-E37E-F1E4-AFBD3BB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79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D29545-E821-3B6D-0E1C-9FE292CF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9AC918-55F7-4B9F-0E30-B6983717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7E5C-5F84-C1AC-E1FF-5C3248E5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2726D-1EB5-83CE-4F0F-783CCD0C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A92BB2-1E03-B461-6C18-F6577F9F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7A7704-49BF-EE47-63BA-862131EBC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FE745-0210-E479-2DDA-DBA294F6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A3E40A-AB87-FA75-D4FB-497ABDD3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C3547D-78D1-D521-8BDD-DD7B2E9D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A0152-9FD2-0665-3A2E-D19AE54F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9DF361-1AA0-F643-3546-69AD5C326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4F5A4-A135-8B41-4E14-3EC80A0F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B24E1-7E85-E52D-2BE2-72327173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1B9AB6-82A4-9CF7-3A43-293CFAD0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A65F64-DCB6-3BAE-15F9-6F20B8D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74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8907B7-7362-74CB-0131-340A84D4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083201-63B8-00FF-441C-830547D1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B327B4-0B01-CC0B-B81C-6A5642BB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72DFE-7074-45B5-8646-D0B1635AAFF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21572F-5203-EDA4-06C7-BFF88272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E057B-EFE8-0A49-910A-0051130D4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707DA-1810-4391-A84E-5B11A166F9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15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1B33D8-E990-5228-C4CC-A5A1B72F6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521" y="2113935"/>
            <a:ext cx="5320206" cy="2215224"/>
          </a:xfrm>
        </p:spPr>
        <p:txBody>
          <a:bodyPr spcFirstLastPara="1" lIns="91425" tIns="91425" rIns="91425" bIns="91425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200"/>
              <a:buFont typeface="Arial"/>
            </a:pPr>
            <a:r>
              <a:rPr lang="fr-F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  <a:cs typeface="Arial"/>
                <a:sym typeface="Arial"/>
              </a:rPr>
              <a:t>Construire et tester une infrastructure de données</a:t>
            </a: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16401B7-11C4-2F8B-279E-34F657C5A8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11731" y="5787225"/>
            <a:ext cx="5078996" cy="83205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Maëva Beauvillain 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Berte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Mars 2025</a:t>
            </a:r>
          </a:p>
        </p:txBody>
      </p:sp>
      <p:pic>
        <p:nvPicPr>
          <p:cNvPr id="1026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427E5099-4FD9-2343-03E8-B1247021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r="3846"/>
          <a:stretch/>
        </p:blipFill>
        <p:spPr bwMode="auto">
          <a:xfrm>
            <a:off x="7616215" y="10"/>
            <a:ext cx="4575785" cy="685799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064CF5C-1FCD-48DA-F6E8-1E1CFC5131A7}"/>
              </a:ext>
            </a:extLst>
          </p:cNvPr>
          <p:cNvSpPr txBox="1"/>
          <p:nvPr/>
        </p:nvSpPr>
        <p:spPr>
          <a:xfrm>
            <a:off x="555244" y="391801"/>
            <a:ext cx="325286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PROJET 8</a:t>
            </a:r>
          </a:p>
        </p:txBody>
      </p:sp>
    </p:spTree>
    <p:extLst>
      <p:ext uri="{BB962C8B-B14F-4D97-AF65-F5344CB8AC3E}">
        <p14:creationId xmlns:p14="http://schemas.microsoft.com/office/powerpoint/2010/main" val="399235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5783B-9838-99DB-3093-6BFAC3FF3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4DB00F-D64D-9669-C24D-2B4B635E8579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Stack technique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A118A2FA-6F95-62E8-08B2-ED076D9BD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8820360-08A9-C2C6-77AE-298B0A46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980" y="1149650"/>
            <a:ext cx="779788" cy="776748"/>
          </a:xfrm>
          <a:prstGeom prst="rect">
            <a:avLst/>
          </a:prstGeom>
        </p:spPr>
      </p:pic>
      <p:pic>
        <p:nvPicPr>
          <p:cNvPr id="3" name="Picture 2" descr="Amazon Web Services — Wikipédia">
            <a:extLst>
              <a:ext uri="{FF2B5EF4-FFF2-40B4-BE49-F238E27FC236}">
                <a16:creationId xmlns:a16="http://schemas.microsoft.com/office/drawing/2014/main" id="{8E7CF6FE-6A1B-2ADA-A42C-1B63527D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1" y="961325"/>
            <a:ext cx="873372" cy="5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68AADE3-51C6-81CA-6EF7-BCA59F2DC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4" y="1952131"/>
            <a:ext cx="7890286" cy="1711726"/>
          </a:xfrm>
          <a:prstGeom prst="rect">
            <a:avLst/>
          </a:prstGeom>
        </p:spPr>
      </p:pic>
      <p:pic>
        <p:nvPicPr>
          <p:cNvPr id="7" name="Picture 6" descr="Types de services de cloud computing et plus encore | Trianz">
            <a:extLst>
              <a:ext uri="{FF2B5EF4-FFF2-40B4-BE49-F238E27FC236}">
                <a16:creationId xmlns:a16="http://schemas.microsoft.com/office/drawing/2014/main" id="{B19B37A3-3B35-0397-0EEB-C54BA20C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78" y="4255351"/>
            <a:ext cx="698090" cy="7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FC5841-C5B0-3619-03EC-86047B403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153" y="5401017"/>
            <a:ext cx="7829227" cy="75532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6B55C5-A5BD-775C-7020-4D76647EFFB5}"/>
              </a:ext>
            </a:extLst>
          </p:cNvPr>
          <p:cNvSpPr txBox="1"/>
          <p:nvPr/>
        </p:nvSpPr>
        <p:spPr>
          <a:xfrm>
            <a:off x="3528062" y="879368"/>
            <a:ext cx="98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S3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3CBBAC-6DF8-6A2A-C710-BAD77B30CAB9}"/>
              </a:ext>
            </a:extLst>
          </p:cNvPr>
          <p:cNvSpPr txBox="1"/>
          <p:nvPr/>
        </p:nvSpPr>
        <p:spPr>
          <a:xfrm>
            <a:off x="3528062" y="3947574"/>
            <a:ext cx="98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EC2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534AFE-EC4F-1143-1833-A6B942F08CD4}"/>
              </a:ext>
            </a:extLst>
          </p:cNvPr>
          <p:cNvSpPr/>
          <p:nvPr/>
        </p:nvSpPr>
        <p:spPr>
          <a:xfrm>
            <a:off x="8481323" y="1133742"/>
            <a:ext cx="3332135" cy="2446366"/>
          </a:xfrm>
          <a:prstGeom prst="rect">
            <a:avLst/>
          </a:prstGeom>
          <a:solidFill>
            <a:srgbClr val="D1EBD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271A38"/>
                </a:solidFill>
              </a:rPr>
              <a:t>S</a:t>
            </a:r>
            <a:r>
              <a:rPr lang="fr-FR" sz="1600" b="0" i="0" dirty="0">
                <a:solidFill>
                  <a:srgbClr val="271A38"/>
                </a:solidFill>
                <a:effectLst/>
              </a:rPr>
              <a:t>ervice de </a:t>
            </a:r>
            <a:r>
              <a:rPr lang="fr-FR" sz="1600" b="1" i="0" dirty="0">
                <a:solidFill>
                  <a:srgbClr val="271A38"/>
                </a:solidFill>
                <a:effectLst/>
              </a:rPr>
              <a:t>stockage</a:t>
            </a:r>
            <a:r>
              <a:rPr lang="fr-FR" sz="1600" b="0" i="0" dirty="0">
                <a:solidFill>
                  <a:srgbClr val="271A38"/>
                </a:solidFill>
                <a:effectLst/>
              </a:rPr>
              <a:t> non structuré de fichiers bruts (objets).</a:t>
            </a:r>
          </a:p>
          <a:p>
            <a:endParaRPr lang="fr-FR" sz="1600" b="0" i="0" dirty="0">
              <a:solidFill>
                <a:srgbClr val="271A3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Sources json via Airbyte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Données transformées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Documents rejetés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Archives des données</a:t>
            </a:r>
            <a:endParaRPr lang="fr-FR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39FBC-9E84-8A2F-10DF-289A1E1B5074}"/>
              </a:ext>
            </a:extLst>
          </p:cNvPr>
          <p:cNvSpPr/>
          <p:nvPr/>
        </p:nvSpPr>
        <p:spPr>
          <a:xfrm>
            <a:off x="8481323" y="4037839"/>
            <a:ext cx="3332135" cy="23864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271A38"/>
                </a:solidFill>
              </a:rPr>
              <a:t>Service de cloud computing qui fournit des instances de </a:t>
            </a:r>
            <a:r>
              <a:rPr lang="fr-FR" sz="1600" b="1" dirty="0">
                <a:solidFill>
                  <a:srgbClr val="271A38"/>
                </a:solidFill>
              </a:rPr>
              <a:t>serveurs virtuels</a:t>
            </a:r>
            <a:r>
              <a:rPr lang="fr-FR" sz="1600" dirty="0">
                <a:solidFill>
                  <a:srgbClr val="271A38"/>
                </a:solidFill>
              </a:rPr>
              <a:t>.</a:t>
            </a:r>
          </a:p>
          <a:p>
            <a:endParaRPr lang="fr-FR" sz="1600" dirty="0">
              <a:solidFill>
                <a:srgbClr val="271A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Passerelle afin de se connecter au cluster DocumentDB</a:t>
            </a:r>
          </a:p>
        </p:txBody>
      </p:sp>
    </p:spTree>
    <p:extLst>
      <p:ext uri="{BB962C8B-B14F-4D97-AF65-F5344CB8AC3E}">
        <p14:creationId xmlns:p14="http://schemas.microsoft.com/office/powerpoint/2010/main" val="190035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218C-AD05-3617-5EF8-005FCB6B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EF13B-BC48-6966-2669-0E15EC4947FD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Stack technique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2E3660E9-8477-8899-33AA-8D4786407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Web Services — Wikipédia">
            <a:extLst>
              <a:ext uri="{FF2B5EF4-FFF2-40B4-BE49-F238E27FC236}">
                <a16:creationId xmlns:a16="http://schemas.microsoft.com/office/drawing/2014/main" id="{54A49A4D-FA50-D796-4400-F144C498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1" y="961325"/>
            <a:ext cx="873372" cy="5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WS Cloud Resource | DocumentDB">
            <a:extLst>
              <a:ext uri="{FF2B5EF4-FFF2-40B4-BE49-F238E27FC236}">
                <a16:creationId xmlns:a16="http://schemas.microsoft.com/office/drawing/2014/main" id="{6B3B6599-F2BF-DD97-6447-183640CC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26" y="1421712"/>
            <a:ext cx="776748" cy="7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60562-ADC0-CB3F-9538-598621E0C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42" y="4008034"/>
            <a:ext cx="11434916" cy="20505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F628FE2-E461-07E3-FBA0-A0BDC58C86F9}"/>
              </a:ext>
            </a:extLst>
          </p:cNvPr>
          <p:cNvSpPr txBox="1"/>
          <p:nvPr/>
        </p:nvSpPr>
        <p:spPr>
          <a:xfrm>
            <a:off x="5533571" y="1069084"/>
            <a:ext cx="11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DocumentDB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17279-55AE-A383-8E43-EF798CBE55FE}"/>
              </a:ext>
            </a:extLst>
          </p:cNvPr>
          <p:cNvSpPr/>
          <p:nvPr/>
        </p:nvSpPr>
        <p:spPr>
          <a:xfrm>
            <a:off x="2107769" y="2507000"/>
            <a:ext cx="7799397" cy="10823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271A38"/>
                </a:solidFill>
              </a:rPr>
              <a:t>Service de </a:t>
            </a:r>
            <a:r>
              <a:rPr lang="fr-FR" sz="1600" b="1" dirty="0">
                <a:solidFill>
                  <a:srgbClr val="271A38"/>
                </a:solidFill>
              </a:rPr>
              <a:t>base de données NoSQL </a:t>
            </a:r>
            <a:r>
              <a:rPr lang="fr-FR" sz="1600" dirty="0">
                <a:solidFill>
                  <a:srgbClr val="271A38"/>
                </a:solidFill>
              </a:rPr>
              <a:t>entièrement géré, conçu pour les applications qui utilisent les API</a:t>
            </a:r>
            <a:r>
              <a:rPr lang="fr-FR" sz="1600" b="1" dirty="0">
                <a:solidFill>
                  <a:srgbClr val="271A38"/>
                </a:solidFill>
              </a:rPr>
              <a:t> MongoDB</a:t>
            </a:r>
            <a:r>
              <a:rPr lang="fr-FR" sz="1600" dirty="0">
                <a:solidFill>
                  <a:srgbClr val="271A38"/>
                </a:solidFill>
              </a:rPr>
              <a:t>.</a:t>
            </a:r>
          </a:p>
          <a:p>
            <a:r>
              <a:rPr lang="fr-FR" sz="1600" dirty="0">
                <a:solidFill>
                  <a:srgbClr val="271A38"/>
                </a:solidFill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chemeClr val="tx1"/>
                </a:solidFill>
              </a:rPr>
              <a:t>compatibilité native avec MongoDB</a:t>
            </a:r>
          </a:p>
        </p:txBody>
      </p:sp>
    </p:spTree>
    <p:extLst>
      <p:ext uri="{BB962C8B-B14F-4D97-AF65-F5344CB8AC3E}">
        <p14:creationId xmlns:p14="http://schemas.microsoft.com/office/powerpoint/2010/main" val="181387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CEAB-083E-FCE3-8B54-10B5ACAE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F5B27-5824-3EEB-B240-F0C9720B2058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Stack technique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AB68C61B-0B1A-304E-CC8A-6C206919E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Web Services — Wikipédia">
            <a:extLst>
              <a:ext uri="{FF2B5EF4-FFF2-40B4-BE49-F238E27FC236}">
                <a16:creationId xmlns:a16="http://schemas.microsoft.com/office/drawing/2014/main" id="{C3461C3C-0606-31CA-2992-3F38B2B2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1" y="961325"/>
            <a:ext cx="873372" cy="5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B531F97-8661-94C2-923A-29F90E1F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03" y="4456021"/>
            <a:ext cx="5970852" cy="22934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5913A4-1200-30DF-D4DA-8AC930D2F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103" y="2059379"/>
            <a:ext cx="6060251" cy="24737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5B6AB6-99A9-9133-A4B4-7D640B6DEC51}"/>
              </a:ext>
            </a:extLst>
          </p:cNvPr>
          <p:cNvSpPr txBox="1"/>
          <p:nvPr/>
        </p:nvSpPr>
        <p:spPr>
          <a:xfrm>
            <a:off x="5533571" y="1098438"/>
            <a:ext cx="11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CloudWatch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415A2-C784-7B2B-C831-FE34DFC3F03C}"/>
              </a:ext>
            </a:extLst>
          </p:cNvPr>
          <p:cNvSpPr/>
          <p:nvPr/>
        </p:nvSpPr>
        <p:spPr>
          <a:xfrm>
            <a:off x="7938882" y="2737815"/>
            <a:ext cx="3332135" cy="3035303"/>
          </a:xfrm>
          <a:prstGeom prst="rect">
            <a:avLst/>
          </a:prstGeom>
          <a:solidFill>
            <a:srgbClr val="FFE1ED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271A38"/>
                </a:solidFill>
              </a:rPr>
              <a:t>Service de surveillance et de gestion qui collecte des </a:t>
            </a:r>
            <a:r>
              <a:rPr lang="fr-FR" sz="1600" b="1" dirty="0">
                <a:solidFill>
                  <a:srgbClr val="271A38"/>
                </a:solidFill>
              </a:rPr>
              <a:t>métriques</a:t>
            </a:r>
            <a:r>
              <a:rPr lang="fr-FR" sz="1600" dirty="0">
                <a:solidFill>
                  <a:srgbClr val="271A38"/>
                </a:solidFill>
              </a:rPr>
              <a:t> et </a:t>
            </a:r>
            <a:r>
              <a:rPr lang="fr-FR" sz="1600" b="1" dirty="0">
                <a:solidFill>
                  <a:srgbClr val="271A38"/>
                </a:solidFill>
              </a:rPr>
              <a:t>logs en temps réel</a:t>
            </a:r>
            <a:r>
              <a:rPr lang="fr-FR" sz="1600" dirty="0">
                <a:solidFill>
                  <a:srgbClr val="271A38"/>
                </a:solidFill>
              </a:rPr>
              <a:t>.</a:t>
            </a:r>
          </a:p>
          <a:p>
            <a:endParaRPr lang="fr-FR" sz="1600" dirty="0">
              <a:solidFill>
                <a:srgbClr val="271A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Suivi des performances du cluster DocumentDB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Surveillance de l’activité de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271A38"/>
                </a:solidFill>
              </a:rPr>
              <a:t>Détection des anomalies ou erreurs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23B3EE-D37B-79ED-626F-7E2B6190C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123" y="1406215"/>
            <a:ext cx="763754" cy="7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7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270B1-76F5-CA83-BA28-D26A9EB4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9110C3-C836-459A-C4D4-3E16FD9D9E7B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Intégrité des données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80C11591-6372-AEB1-CFEB-0D63F4FC1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Espace réservé du contenu 6">
            <a:extLst>
              <a:ext uri="{FF2B5EF4-FFF2-40B4-BE49-F238E27FC236}">
                <a16:creationId xmlns:a16="http://schemas.microsoft.com/office/drawing/2014/main" id="{52E80C6D-24EF-04F8-3CA2-B88B9741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775255"/>
            <a:ext cx="4988994" cy="4609038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6BCA5C-EAA6-8665-4910-F6059BE91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84293"/>
            <a:ext cx="6212718" cy="1336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A006C60-76CD-B39F-CB53-3EEB2F7C9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21678"/>
            <a:ext cx="6126858" cy="88400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77F9BDF-86C6-7CDA-DDAE-9FCDC9320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413429"/>
            <a:ext cx="6212730" cy="4445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6B645A-2E96-64CD-7654-1C86FB793F49}"/>
              </a:ext>
            </a:extLst>
          </p:cNvPr>
          <p:cNvSpPr/>
          <p:nvPr/>
        </p:nvSpPr>
        <p:spPr>
          <a:xfrm>
            <a:off x="7003687" y="1204132"/>
            <a:ext cx="4506993" cy="12184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Transformation des données</a:t>
            </a:r>
          </a:p>
          <a:p>
            <a:pPr algn="ctr"/>
            <a:endParaRPr lang="fr-FR" sz="1600" dirty="0">
              <a:sym typeface="Wingdings" panose="05000000000000000000" pitchFamily="2" charset="2"/>
            </a:endParaRPr>
          </a:p>
          <a:p>
            <a:pPr algn="ctr"/>
            <a:r>
              <a:rPr lang="fr-FR" sz="1600" dirty="0">
                <a:sym typeface="Wingdings" panose="05000000000000000000" pitchFamily="2" charset="2"/>
              </a:rPr>
              <a:t> Affiche le taux de NaN / champ de weather_data</a:t>
            </a:r>
            <a:endParaRPr lang="fr-F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4B8D0-5AAB-8437-C7D5-3ECB6A15D5EA}"/>
              </a:ext>
            </a:extLst>
          </p:cNvPr>
          <p:cNvSpPr/>
          <p:nvPr/>
        </p:nvSpPr>
        <p:spPr>
          <a:xfrm>
            <a:off x="7003687" y="2615176"/>
            <a:ext cx="4506993" cy="14404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Insertion des données</a:t>
            </a:r>
          </a:p>
          <a:p>
            <a:pPr algn="ctr"/>
            <a:endParaRPr lang="fr-FR" sz="1600" dirty="0"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Le schéma défini assure l’intégrité des données avant insertion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Le taux de documents rejetés est affiché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5A5F4-7F85-6AFA-FB25-52A57DDB931C}"/>
              </a:ext>
            </a:extLst>
          </p:cNvPr>
          <p:cNvSpPr/>
          <p:nvPr/>
        </p:nvSpPr>
        <p:spPr>
          <a:xfrm>
            <a:off x="7003687" y="4225899"/>
            <a:ext cx="4506993" cy="18952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Tests après insertion</a:t>
            </a:r>
          </a:p>
          <a:p>
            <a:pPr algn="ctr"/>
            <a:endParaRPr lang="fr-FR" sz="1600" dirty="0"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Nombre de document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Types de données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Comparaison aléatoire d’un document avant et après insertion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Réplication entre primary et secondary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3372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E64B41-0A35-1DB0-A3E5-B821BD35ED27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Accessibilité des données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C37E574F-3D89-F092-BAE6-2E31DD1125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F726DF61-65BE-CD81-77E0-90539B751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982029"/>
              </p:ext>
            </p:extLst>
          </p:nvPr>
        </p:nvGraphicFramePr>
        <p:xfrm>
          <a:off x="2000921" y="2464849"/>
          <a:ext cx="4698102" cy="221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0617">
                  <a:extLst>
                    <a:ext uri="{9D8B030D-6E8A-4147-A177-3AD203B41FA5}">
                      <a16:colId xmlns:a16="http://schemas.microsoft.com/office/drawing/2014/main" val="696782518"/>
                    </a:ext>
                  </a:extLst>
                </a:gridCol>
                <a:gridCol w="1563445">
                  <a:extLst>
                    <a:ext uri="{9D8B030D-6E8A-4147-A177-3AD203B41FA5}">
                      <a16:colId xmlns:a16="http://schemas.microsoft.com/office/drawing/2014/main" val="582597911"/>
                    </a:ext>
                  </a:extLst>
                </a:gridCol>
                <a:gridCol w="1564040">
                  <a:extLst>
                    <a:ext uri="{9D8B030D-6E8A-4147-A177-3AD203B41FA5}">
                      <a16:colId xmlns:a16="http://schemas.microsoft.com/office/drawing/2014/main" val="1548219176"/>
                    </a:ext>
                  </a:extLst>
                </a:gridCol>
              </a:tblGrid>
              <a:tr h="19409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Sans 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Avec 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5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8,86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6,41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1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11,16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6,38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19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7,17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7,85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Test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8,4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7,78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0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Moyenne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8,9 ms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7,1 ms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28373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B4F1B52D-874A-D23E-0218-2DF829BD9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3" y="5501478"/>
            <a:ext cx="9901066" cy="624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3906EA-F9BE-9DFA-D0B6-466D78162594}"/>
              </a:ext>
            </a:extLst>
          </p:cNvPr>
          <p:cNvSpPr/>
          <p:nvPr/>
        </p:nvSpPr>
        <p:spPr>
          <a:xfrm>
            <a:off x="516963" y="960996"/>
            <a:ext cx="6820348" cy="1039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/>
              <a:t>Requête : </a:t>
            </a:r>
            <a:r>
              <a:rPr lang="fr-FR" dirty="0"/>
              <a:t>données météo du 2 octobre 2024 à La Madeleine </a:t>
            </a:r>
          </a:p>
          <a:p>
            <a:r>
              <a:rPr lang="fr-FR" b="1" dirty="0"/>
              <a:t>Nombre de documents : </a:t>
            </a:r>
            <a:r>
              <a:rPr lang="fr-FR" dirty="0"/>
              <a:t>288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487A8C-81C0-F7AD-F0F4-DDAAE6775A8E}"/>
              </a:ext>
            </a:extLst>
          </p:cNvPr>
          <p:cNvSpPr txBox="1"/>
          <p:nvPr/>
        </p:nvSpPr>
        <p:spPr>
          <a:xfrm>
            <a:off x="8448339" y="3113164"/>
            <a:ext cx="2086983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Index : </a:t>
            </a:r>
          </a:p>
          <a:p>
            <a:r>
              <a:rPr lang="fr-FR" dirty="0"/>
              <a:t>id_station</a:t>
            </a:r>
          </a:p>
          <a:p>
            <a:r>
              <a:rPr lang="fr-FR" dirty="0"/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86341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6FB56B-F92C-1A50-9B78-CC54D0121E0F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Contexte du projet</a:t>
            </a:r>
          </a:p>
        </p:txBody>
      </p:sp>
      <p:pic>
        <p:nvPicPr>
          <p:cNvPr id="4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B95AF1C8-5719-B0A4-6902-57D59D4A1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BD277B95-F818-009E-5256-5142991F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r="3846"/>
          <a:stretch/>
        </p:blipFill>
        <p:spPr bwMode="auto">
          <a:xfrm>
            <a:off x="1815490" y="930679"/>
            <a:ext cx="910241" cy="136423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17BC275-3FC6-B14F-D452-523757595531}"/>
              </a:ext>
            </a:extLst>
          </p:cNvPr>
          <p:cNvSpPr txBox="1"/>
          <p:nvPr/>
        </p:nvSpPr>
        <p:spPr>
          <a:xfrm>
            <a:off x="1309775" y="2110243"/>
            <a:ext cx="192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GreenAndCoop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950CE-457D-B7F1-E5CB-3DEBF1D71E53}"/>
              </a:ext>
            </a:extLst>
          </p:cNvPr>
          <p:cNvSpPr/>
          <p:nvPr/>
        </p:nvSpPr>
        <p:spPr>
          <a:xfrm>
            <a:off x="428627" y="3007525"/>
            <a:ext cx="1228725" cy="3071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QUI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DE3C6-0C90-24B3-91F0-120587884216}"/>
              </a:ext>
            </a:extLst>
          </p:cNvPr>
          <p:cNvSpPr/>
          <p:nvPr/>
        </p:nvSpPr>
        <p:spPr>
          <a:xfrm>
            <a:off x="428627" y="4343407"/>
            <a:ext cx="1735931" cy="3071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BESOIN MÉTIER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82A0B2-E74E-DCFB-132C-995266FFA587}"/>
              </a:ext>
            </a:extLst>
          </p:cNvPr>
          <p:cNvSpPr txBox="1"/>
          <p:nvPr/>
        </p:nvSpPr>
        <p:spPr>
          <a:xfrm>
            <a:off x="1844066" y="2936463"/>
            <a:ext cx="3228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Fournisseur coopératif français d’électricité renouvelable dans les Hauts-de-France.</a:t>
            </a:r>
            <a:endParaRPr lang="fr-FR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8D4E49-7DBE-7673-AAA9-010AD8E6722D}"/>
              </a:ext>
            </a:extLst>
          </p:cNvPr>
          <p:cNvSpPr txBox="1"/>
          <p:nvPr/>
        </p:nvSpPr>
        <p:spPr>
          <a:xfrm>
            <a:off x="481991" y="4741913"/>
            <a:ext cx="459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Améliorer la précision des prévisions météo pour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Équilibrer le réseau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Optimiser la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Réduire les coûts</a:t>
            </a:r>
            <a:endParaRPr lang="fr-FR" sz="16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4D4891-F950-3F59-2FFC-752DC60E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380"/>
          <a:stretch/>
        </p:blipFill>
        <p:spPr>
          <a:xfrm>
            <a:off x="6322565" y="1135805"/>
            <a:ext cx="503080" cy="43576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4A665A-4344-CE25-F577-3E5C148A0F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4498"/>
          <a:stretch/>
        </p:blipFill>
        <p:spPr>
          <a:xfrm>
            <a:off x="6322565" y="1985003"/>
            <a:ext cx="561975" cy="4804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DA8A638-0994-559A-ED57-4B9695FC6A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2939"/>
          <a:stretch/>
        </p:blipFill>
        <p:spPr>
          <a:xfrm>
            <a:off x="6295845" y="2878930"/>
            <a:ext cx="615414" cy="53578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0E1346-BD3E-07B6-711D-C49B090C8FFE}"/>
              </a:ext>
            </a:extLst>
          </p:cNvPr>
          <p:cNvSpPr txBox="1"/>
          <p:nvPr/>
        </p:nvSpPr>
        <p:spPr>
          <a:xfrm>
            <a:off x="7008019" y="1088488"/>
            <a:ext cx="4693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Enrichir les prévisions de la demande en intégrant de nouvelles sources de données météorologiques.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534B369-E70F-2058-667E-0569D7467CE1}"/>
              </a:ext>
            </a:extLst>
          </p:cNvPr>
          <p:cNvSpPr txBox="1"/>
          <p:nvPr/>
        </p:nvSpPr>
        <p:spPr>
          <a:xfrm>
            <a:off x="7008018" y="1932864"/>
            <a:ext cx="4836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prévisions manquent de précision dans certaines zones à cause d’un manque de données fiables.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D3B2388-1F15-4B12-EFB9-91233BDA020B}"/>
              </a:ext>
            </a:extLst>
          </p:cNvPr>
          <p:cNvSpPr txBox="1"/>
          <p:nvPr/>
        </p:nvSpPr>
        <p:spPr>
          <a:xfrm>
            <a:off x="7008019" y="2844225"/>
            <a:ext cx="483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Incorporer des données de stations météorologiques semi-professionnelles pour combler ces lacunes.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4429979-ED4F-7450-A8EA-096E54FE8D6A}"/>
              </a:ext>
            </a:extLst>
          </p:cNvPr>
          <p:cNvCxnSpPr/>
          <p:nvPr/>
        </p:nvCxnSpPr>
        <p:spPr>
          <a:xfrm>
            <a:off x="9404746" y="3679039"/>
            <a:ext cx="0" cy="66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4B8CF039-E584-1E08-D357-140E65950EF6}"/>
              </a:ext>
            </a:extLst>
          </p:cNvPr>
          <p:cNvSpPr/>
          <p:nvPr/>
        </p:nvSpPr>
        <p:spPr>
          <a:xfrm>
            <a:off x="6322565" y="4848328"/>
            <a:ext cx="1935952" cy="343157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Responsabilité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981AA545-F405-EE43-C7E5-0E8B8E95AA02}"/>
              </a:ext>
            </a:extLst>
          </p:cNvPr>
          <p:cNvSpPr/>
          <p:nvPr/>
        </p:nvSpPr>
        <p:spPr>
          <a:xfrm>
            <a:off x="6322565" y="5819518"/>
            <a:ext cx="1935952" cy="343157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Livrable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60FF9CD-9F98-498C-FC45-6B62D9B49954}"/>
              </a:ext>
            </a:extLst>
          </p:cNvPr>
          <p:cNvSpPr txBox="1"/>
          <p:nvPr/>
        </p:nvSpPr>
        <p:spPr>
          <a:xfrm>
            <a:off x="8496302" y="4741913"/>
            <a:ext cx="334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Mettre en place un pipeline de données robustes et fiables.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261C37C-D8EC-0D68-DB3B-C874C44341FC}"/>
              </a:ext>
            </a:extLst>
          </p:cNvPr>
          <p:cNvSpPr txBox="1"/>
          <p:nvPr/>
        </p:nvSpPr>
        <p:spPr>
          <a:xfrm>
            <a:off x="8589171" y="5526743"/>
            <a:ext cx="334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Une base de données intégrant des sources diversifiées et formatées pour être exploitables par les Data Scientists.</a:t>
            </a:r>
          </a:p>
        </p:txBody>
      </p:sp>
    </p:spTree>
    <p:extLst>
      <p:ext uri="{BB962C8B-B14F-4D97-AF65-F5344CB8AC3E}">
        <p14:creationId xmlns:p14="http://schemas.microsoft.com/office/powerpoint/2010/main" val="409455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DED18-8883-C82F-C306-20958096D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09B31C-148F-396F-024B-89AB58353902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Schéma de la base de données</a:t>
            </a:r>
          </a:p>
        </p:txBody>
      </p:sp>
      <p:pic>
        <p:nvPicPr>
          <p:cNvPr id="4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2198FD1D-FD8B-A5D4-8F32-75E2A5B602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D6CAAEF-2F5D-6548-DB91-CB6043A6313A}"/>
              </a:ext>
            </a:extLst>
          </p:cNvPr>
          <p:cNvCxnSpPr/>
          <p:nvPr/>
        </p:nvCxnSpPr>
        <p:spPr>
          <a:xfrm>
            <a:off x="5692878" y="1338432"/>
            <a:ext cx="0" cy="46199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23D2EA8-FAFA-0034-55DF-5B1474725B1B}"/>
              </a:ext>
            </a:extLst>
          </p:cNvPr>
          <p:cNvSpPr txBox="1"/>
          <p:nvPr/>
        </p:nvSpPr>
        <p:spPr>
          <a:xfrm>
            <a:off x="5990305" y="939569"/>
            <a:ext cx="209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Dictionnaire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81859C3-DEF3-3702-9B48-CBDDD70E28A8}"/>
              </a:ext>
            </a:extLst>
          </p:cNvPr>
          <p:cNvSpPr txBox="1"/>
          <p:nvPr/>
        </p:nvSpPr>
        <p:spPr>
          <a:xfrm>
            <a:off x="152264" y="1680233"/>
            <a:ext cx="168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Collection: </a:t>
            </a:r>
          </a:p>
          <a:p>
            <a:r>
              <a:rPr lang="fr-FR" dirty="0"/>
              <a:t>weather_data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2158BDA-9BD1-A6D6-D577-04554C5F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58" y="851600"/>
            <a:ext cx="2256639" cy="58889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C1AFAA4-3DB6-6F53-53CD-856BCB9EA78A}"/>
              </a:ext>
            </a:extLst>
          </p:cNvPr>
          <p:cNvSpPr txBox="1"/>
          <p:nvPr/>
        </p:nvSpPr>
        <p:spPr>
          <a:xfrm>
            <a:off x="152264" y="801070"/>
            <a:ext cx="155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Database</a:t>
            </a:r>
            <a:r>
              <a:rPr lang="fr-FR" b="1" dirty="0"/>
              <a:t>: </a:t>
            </a:r>
          </a:p>
          <a:p>
            <a:r>
              <a:rPr lang="fr-FR" dirty="0" err="1"/>
              <a:t>weather_db</a:t>
            </a:r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5CC3E62-6BD2-624B-FFA9-9B57FF17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807" y="1338432"/>
            <a:ext cx="5671651" cy="52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4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FB6C-97AF-CBA2-1D2A-50FB2415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CC9821-1F0F-F95E-8C1E-A00EA097ED26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Collecte, transformation et stockage des données</a:t>
            </a:r>
          </a:p>
        </p:txBody>
      </p:sp>
      <p:pic>
        <p:nvPicPr>
          <p:cNvPr id="4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DD8FF1E7-96B2-B749-62F7-CFB4DDDCB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3D687C-CC46-085B-CED0-541D2F0E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90" y="885185"/>
            <a:ext cx="9068481" cy="559336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150A6F-6174-74C1-7779-789D163608A0}"/>
              </a:ext>
            </a:extLst>
          </p:cNvPr>
          <p:cNvSpPr txBox="1"/>
          <p:nvPr/>
        </p:nvSpPr>
        <p:spPr>
          <a:xfrm>
            <a:off x="9891252" y="6380853"/>
            <a:ext cx="210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transform_data.py</a:t>
            </a:r>
          </a:p>
        </p:txBody>
      </p:sp>
    </p:spTree>
    <p:extLst>
      <p:ext uri="{BB962C8B-B14F-4D97-AF65-F5344CB8AC3E}">
        <p14:creationId xmlns:p14="http://schemas.microsoft.com/office/powerpoint/2010/main" val="339037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E5252-4AC7-6C4A-999B-5E8B14D7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4E414-363D-4DE7-886A-723BE482F5CA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Validation et intégration des données </a:t>
            </a:r>
          </a:p>
        </p:txBody>
      </p:sp>
      <p:pic>
        <p:nvPicPr>
          <p:cNvPr id="4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C02D90FE-2E99-07BF-8F94-C0273E699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C4C4F7-8FAC-5BA3-7F72-804C8103E385}"/>
              </a:ext>
            </a:extLst>
          </p:cNvPr>
          <p:cNvSpPr txBox="1"/>
          <p:nvPr/>
        </p:nvSpPr>
        <p:spPr>
          <a:xfrm>
            <a:off x="10375492" y="6380853"/>
            <a:ext cx="161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insert_data.py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C0528E-1E85-17A7-CDB2-5DB29D21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54" y="1441924"/>
            <a:ext cx="10287529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1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69B00-59E8-AFA8-942F-9D52877B040A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Tests d’intégrité des données et de réplication de la base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D310B15D-C884-A5CB-C0A6-1E3E5795A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9779B6-14F0-7B15-31C4-BDA7AD5AB846}"/>
              </a:ext>
            </a:extLst>
          </p:cNvPr>
          <p:cNvSpPr txBox="1"/>
          <p:nvPr/>
        </p:nvSpPr>
        <p:spPr>
          <a:xfrm>
            <a:off x="9872664" y="6380853"/>
            <a:ext cx="21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test_replication.py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39F865D-8C44-EB19-1884-9090F1C242A0}"/>
              </a:ext>
            </a:extLst>
          </p:cNvPr>
          <p:cNvSpPr txBox="1"/>
          <p:nvPr/>
        </p:nvSpPr>
        <p:spPr>
          <a:xfrm>
            <a:off x="3409071" y="6380853"/>
            <a:ext cx="212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test_integrity.py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AD897AA-C7FC-952A-F872-9D29ED68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61" y="851335"/>
            <a:ext cx="3911801" cy="54549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49950B3-69A5-D388-80E0-441AA9C8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655" y="1023029"/>
            <a:ext cx="4360166" cy="50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C307CA-6E31-948C-5BA4-3A6E03C36628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Architecture physique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04E0A997-5CC3-A2F4-D577-C1996C093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7" name="Connecteur droit avec flèche 10256">
            <a:extLst>
              <a:ext uri="{FF2B5EF4-FFF2-40B4-BE49-F238E27FC236}">
                <a16:creationId xmlns:a16="http://schemas.microsoft.com/office/drawing/2014/main" id="{8F13C28B-5467-ED18-5EA2-3B078DF37D96}"/>
              </a:ext>
            </a:extLst>
          </p:cNvPr>
          <p:cNvCxnSpPr>
            <a:cxnSpLocks/>
          </p:cNvCxnSpPr>
          <p:nvPr/>
        </p:nvCxnSpPr>
        <p:spPr>
          <a:xfrm flipV="1">
            <a:off x="9533831" y="3823757"/>
            <a:ext cx="1058971" cy="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8" name="Picture 4" descr="AWS Cloud Resource | DocumentDB">
            <a:extLst>
              <a:ext uri="{FF2B5EF4-FFF2-40B4-BE49-F238E27FC236}">
                <a16:creationId xmlns:a16="http://schemas.microsoft.com/office/drawing/2014/main" id="{F0A39847-638C-D0A3-02D7-887185C1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284" y="3515513"/>
            <a:ext cx="603294" cy="60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9" name="ZoneTexte 10258">
            <a:extLst>
              <a:ext uri="{FF2B5EF4-FFF2-40B4-BE49-F238E27FC236}">
                <a16:creationId xmlns:a16="http://schemas.microsoft.com/office/drawing/2014/main" id="{5DA8D6FE-9710-0527-95BA-F8A518376FFC}"/>
              </a:ext>
            </a:extLst>
          </p:cNvPr>
          <p:cNvSpPr txBox="1"/>
          <p:nvPr/>
        </p:nvSpPr>
        <p:spPr>
          <a:xfrm>
            <a:off x="10444502" y="4114497"/>
            <a:ext cx="11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DocumentDB</a:t>
            </a:r>
          </a:p>
        </p:txBody>
      </p:sp>
      <p:grpSp>
        <p:nvGrpSpPr>
          <p:cNvPr id="10282" name="Groupe 10281">
            <a:extLst>
              <a:ext uri="{FF2B5EF4-FFF2-40B4-BE49-F238E27FC236}">
                <a16:creationId xmlns:a16="http://schemas.microsoft.com/office/drawing/2014/main" id="{CB829D6A-E711-AF52-989B-C945212111F4}"/>
              </a:ext>
            </a:extLst>
          </p:cNvPr>
          <p:cNvGrpSpPr/>
          <p:nvPr/>
        </p:nvGrpSpPr>
        <p:grpSpPr>
          <a:xfrm>
            <a:off x="3532164" y="848544"/>
            <a:ext cx="5938760" cy="5866581"/>
            <a:chOff x="3089245" y="848544"/>
            <a:chExt cx="5938760" cy="5866581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3FBA5F-1F2D-D6C5-38E6-690A8AC88D6E}"/>
                </a:ext>
              </a:extLst>
            </p:cNvPr>
            <p:cNvGrpSpPr/>
            <p:nvPr/>
          </p:nvGrpSpPr>
          <p:grpSpPr>
            <a:xfrm>
              <a:off x="7608079" y="2732546"/>
              <a:ext cx="1419926" cy="1986521"/>
              <a:chOff x="8370342" y="2201871"/>
              <a:chExt cx="1419926" cy="198652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7F9BEA-5DF8-A325-7EA0-638A96523A11}"/>
                  </a:ext>
                </a:extLst>
              </p:cNvPr>
              <p:cNvSpPr/>
              <p:nvPr/>
            </p:nvSpPr>
            <p:spPr>
              <a:xfrm>
                <a:off x="8370342" y="2397772"/>
                <a:ext cx="1326209" cy="1790620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F419911-E772-6EA3-C24F-1D9DC68257CA}"/>
                  </a:ext>
                </a:extLst>
              </p:cNvPr>
              <p:cNvSpPr/>
              <p:nvPr/>
            </p:nvSpPr>
            <p:spPr>
              <a:xfrm>
                <a:off x="8612497" y="2201871"/>
                <a:ext cx="84189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chemeClr val="tx1"/>
                    </a:solidFill>
                  </a:rPr>
                  <a:t>Docker container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92AC84-23B7-1266-7942-4ACA547BA299}"/>
                  </a:ext>
                </a:extLst>
              </p:cNvPr>
              <p:cNvSpPr txBox="1"/>
              <p:nvPr/>
            </p:nvSpPr>
            <p:spPr>
              <a:xfrm>
                <a:off x="8617446" y="3143188"/>
                <a:ext cx="9749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50" dirty="0"/>
                  <a:t>data_pipeline</a:t>
                </a:r>
              </a:p>
            </p:txBody>
          </p:sp>
          <p:pic>
            <p:nvPicPr>
              <p:cNvPr id="10246" name="Picture 6" descr="Utiliser un script Python pour enregistrer des données dans HA - Sigalou  Domotique">
                <a:extLst>
                  <a:ext uri="{FF2B5EF4-FFF2-40B4-BE49-F238E27FC236}">
                    <a16:creationId xmlns:a16="http://schemas.microsoft.com/office/drawing/2014/main" id="{513A119F-0B14-3757-FDB5-D8CA66D3BA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426" b="92593" l="10000" r="90000">
                            <a14:foregroundMark x1="31875" y1="11759" x2="31875" y2="11759"/>
                            <a14:foregroundMark x1="34479" y1="11111" x2="34479" y2="11111"/>
                            <a14:foregroundMark x1="33021" y1="8426" x2="33021" y2="8426"/>
                            <a14:foregroundMark x1="56250" y1="28426" x2="56250" y2="28426"/>
                            <a14:foregroundMark x1="41771" y1="20185" x2="64115" y2="31296"/>
                            <a14:foregroundMark x1="40885" y1="21759" x2="49479" y2="31574"/>
                            <a14:foregroundMark x1="52500" y1="82870" x2="52500" y2="82870"/>
                            <a14:foregroundMark x1="43385" y1="76481" x2="43385" y2="76481"/>
                            <a14:foregroundMark x1="39479" y1="90463" x2="39479" y2="90463"/>
                            <a14:foregroundMark x1="46146" y1="91296" x2="46146" y2="91296"/>
                            <a14:foregroundMark x1="33229" y1="14259" x2="33229" y2="14259"/>
                            <a14:foregroundMark x1="29479" y1="18889" x2="29479" y2="18889"/>
                            <a14:foregroundMark x1="41875" y1="91574" x2="41875" y2="91574"/>
                            <a14:foregroundMark x1="37760" y1="91759" x2="37760" y2="91759"/>
                            <a14:foregroundMark x1="33646" y1="19352" x2="33646" y2="19352"/>
                            <a14:foregroundMark x1="29375" y1="9537" x2="29375" y2="9537"/>
                            <a14:foregroundMark x1="29375" y1="9537" x2="29375" y2="9537"/>
                            <a14:foregroundMark x1="35521" y1="87593" x2="35521" y2="87593"/>
                            <a14:foregroundMark x1="53125" y1="77315" x2="53125" y2="77315"/>
                            <a14:foregroundMark x1="55000" y1="77315" x2="55000" y2="77315"/>
                            <a14:foregroundMark x1="60521" y1="77315" x2="60521" y2="77315"/>
                            <a14:foregroundMark x1="64375" y1="76667" x2="64375" y2="76667"/>
                            <a14:foregroundMark x1="65990" y1="76667" x2="65990" y2="76667"/>
                            <a14:foregroundMark x1="35573" y1="23981" x2="35573" y2="23981"/>
                            <a14:foregroundMark x1="35469" y1="31389" x2="35469" y2="31389"/>
                            <a14:foregroundMark x1="35469" y1="35556" x2="35469" y2="35556"/>
                            <a14:foregroundMark x1="35469" y1="41204" x2="35469" y2="41204"/>
                            <a14:foregroundMark x1="35469" y1="41204" x2="35885" y2="70648"/>
                            <a14:foregroundMark x1="35729" y1="73333" x2="35573" y2="80648"/>
                            <a14:foregroundMark x1="52344" y1="91944" x2="52344" y2="91944"/>
                            <a14:foregroundMark x1="55313" y1="92037" x2="55313" y2="92037"/>
                            <a14:foregroundMark x1="55937" y1="92037" x2="64427" y2="90926"/>
                            <a14:foregroundMark x1="64427" y1="90926" x2="65781" y2="91389"/>
                            <a14:foregroundMark x1="66250" y1="92593" x2="66250" y2="925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96" r="25449"/>
              <a:stretch/>
            </p:blipFill>
            <p:spPr bwMode="auto">
              <a:xfrm>
                <a:off x="8797128" y="2526438"/>
                <a:ext cx="561416" cy="651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491F98DB-BEE2-6617-0FA5-7133EE091CF4}"/>
                  </a:ext>
                </a:extLst>
              </p:cNvPr>
              <p:cNvSpPr txBox="1"/>
              <p:nvPr/>
            </p:nvSpPr>
            <p:spPr>
              <a:xfrm>
                <a:off x="8370342" y="3375326"/>
                <a:ext cx="1419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/>
                  <a:t>poetry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/>
                  <a:t>transform_data.py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/>
                  <a:t>insert_data.py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000" dirty="0"/>
                  <a:t>pytests</a:t>
                </a:r>
              </a:p>
            </p:txBody>
          </p:sp>
        </p:grpSp>
        <p:grpSp>
          <p:nvGrpSpPr>
            <p:cNvPr id="10245" name="Groupe 10244">
              <a:extLst>
                <a:ext uri="{FF2B5EF4-FFF2-40B4-BE49-F238E27FC236}">
                  <a16:creationId xmlns:a16="http://schemas.microsoft.com/office/drawing/2014/main" id="{ED52C79C-8210-FF78-03F2-50212637DA52}"/>
                </a:ext>
              </a:extLst>
            </p:cNvPr>
            <p:cNvGrpSpPr/>
            <p:nvPr/>
          </p:nvGrpSpPr>
          <p:grpSpPr>
            <a:xfrm>
              <a:off x="3493999" y="1281870"/>
              <a:ext cx="3118369" cy="5275286"/>
              <a:chOff x="3668194" y="1024362"/>
              <a:chExt cx="3327973" cy="5532794"/>
            </a:xfrm>
          </p:grpSpPr>
          <p:cxnSp>
            <p:nvCxnSpPr>
              <p:cNvPr id="49" name="Connecteur droit avec flèche 48">
                <a:extLst>
                  <a:ext uri="{FF2B5EF4-FFF2-40B4-BE49-F238E27FC236}">
                    <a16:creationId xmlns:a16="http://schemas.microsoft.com/office/drawing/2014/main" id="{DFE51B81-0F3F-253F-974B-290683CDC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47363" y="3581737"/>
                <a:ext cx="560757" cy="329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9A9E6CEB-975E-1210-B878-4C20744F5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7383" y="3583172"/>
                <a:ext cx="493808" cy="271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43" name="Groupe 10242">
                <a:extLst>
                  <a:ext uri="{FF2B5EF4-FFF2-40B4-BE49-F238E27FC236}">
                    <a16:creationId xmlns:a16="http://schemas.microsoft.com/office/drawing/2014/main" id="{4F30E453-004D-C383-F084-9A3D978EDE1F}"/>
                  </a:ext>
                </a:extLst>
              </p:cNvPr>
              <p:cNvGrpSpPr/>
              <p:nvPr/>
            </p:nvGrpSpPr>
            <p:grpSpPr>
              <a:xfrm>
                <a:off x="4691426" y="1024362"/>
                <a:ext cx="1326209" cy="2557375"/>
                <a:chOff x="4691426" y="1024362"/>
                <a:chExt cx="1326209" cy="2557375"/>
              </a:xfrm>
            </p:grpSpPr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BF96954A-2D35-57C9-39A4-1ED80F353831}"/>
                    </a:ext>
                  </a:extLst>
                </p:cNvPr>
                <p:cNvGrpSpPr/>
                <p:nvPr/>
              </p:nvGrpSpPr>
              <p:grpSpPr>
                <a:xfrm>
                  <a:off x="4691426" y="1024362"/>
                  <a:ext cx="1326209" cy="2557375"/>
                  <a:chOff x="3306751" y="1801265"/>
                  <a:chExt cx="1326209" cy="2557375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4DE38EC-F748-9D03-B39A-D7E95A5D9255}"/>
                      </a:ext>
                    </a:extLst>
                  </p:cNvPr>
                  <p:cNvSpPr/>
                  <p:nvPr/>
                </p:nvSpPr>
                <p:spPr>
                  <a:xfrm>
                    <a:off x="3389027" y="2048879"/>
                    <a:ext cx="1119469" cy="117320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0E0B3F6-A5A6-CACF-A451-81C52AB8A44C}"/>
                      </a:ext>
                    </a:extLst>
                  </p:cNvPr>
                  <p:cNvSpPr/>
                  <p:nvPr/>
                </p:nvSpPr>
                <p:spPr>
                  <a:xfrm>
                    <a:off x="3536373" y="1857936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container</a:t>
                    </a:r>
                  </a:p>
                </p:txBody>
              </p:sp>
              <p:pic>
                <p:nvPicPr>
                  <p:cNvPr id="10" name="Picture 2" descr="How to deploy MongoDB Replica Set on Docker using Docker-Compose ...">
                    <a:extLst>
                      <a:ext uri="{FF2B5EF4-FFF2-40B4-BE49-F238E27FC236}">
                        <a16:creationId xmlns:a16="http://schemas.microsoft.com/office/drawing/2014/main" id="{54DCBA40-F3A4-2A02-4865-B2547EA4B8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20" t="30442" r="77514" b="47560"/>
                  <a:stretch/>
                </p:blipFill>
                <p:spPr bwMode="auto">
                  <a:xfrm>
                    <a:off x="3663479" y="2300856"/>
                    <a:ext cx="570567" cy="6066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11784964-67B8-F91B-064F-47EF97F4D7FE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374" y="2907511"/>
                    <a:ext cx="84189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/>
                      <a:t>mongodb1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9AC52AC-90A3-E52F-2070-4257CA9A2FF8}"/>
                      </a:ext>
                    </a:extLst>
                  </p:cNvPr>
                  <p:cNvSpPr/>
                  <p:nvPr/>
                </p:nvSpPr>
                <p:spPr>
                  <a:xfrm>
                    <a:off x="3397586" y="3429000"/>
                    <a:ext cx="1119469" cy="77674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882C118-0E53-E49A-7963-2AFB083841AD}"/>
                      </a:ext>
                    </a:extLst>
                  </p:cNvPr>
                  <p:cNvSpPr/>
                  <p:nvPr/>
                </p:nvSpPr>
                <p:spPr>
                  <a:xfrm>
                    <a:off x="3527812" y="3298195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volume</a:t>
                    </a:r>
                  </a:p>
                </p:txBody>
              </p:sp>
              <p:pic>
                <p:nvPicPr>
                  <p:cNvPr id="10244" name="Picture 4" descr="Dossier - Icônes fichiers et dossiers gratuites">
                    <a:extLst>
                      <a:ext uri="{FF2B5EF4-FFF2-40B4-BE49-F238E27FC236}">
                        <a16:creationId xmlns:a16="http://schemas.microsoft.com/office/drawing/2014/main" id="{728D2E20-F65B-2037-D2B0-0B90351233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28720" y="3656483"/>
                    <a:ext cx="457200" cy="4572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4CB80F6-78B7-1492-B2E6-1D5E6C598F94}"/>
                      </a:ext>
                    </a:extLst>
                  </p:cNvPr>
                  <p:cNvSpPr/>
                  <p:nvPr/>
                </p:nvSpPr>
                <p:spPr>
                  <a:xfrm>
                    <a:off x="3306751" y="1801265"/>
                    <a:ext cx="1326209" cy="255737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CA6A670A-CCDC-8B98-EC2F-AF1A81B03641}"/>
                    </a:ext>
                  </a:extLst>
                </p:cNvPr>
                <p:cNvCxnSpPr/>
                <p:nvPr/>
              </p:nvCxnSpPr>
              <p:spPr>
                <a:xfrm>
                  <a:off x="5838961" y="2456091"/>
                  <a:ext cx="0" cy="179521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1" name="Groupe 10240">
                <a:extLst>
                  <a:ext uri="{FF2B5EF4-FFF2-40B4-BE49-F238E27FC236}">
                    <a16:creationId xmlns:a16="http://schemas.microsoft.com/office/drawing/2014/main" id="{B15F3F92-2F7D-C1FB-DC1C-79C19ECD7CC3}"/>
                  </a:ext>
                </a:extLst>
              </p:cNvPr>
              <p:cNvGrpSpPr/>
              <p:nvPr/>
            </p:nvGrpSpPr>
            <p:grpSpPr>
              <a:xfrm>
                <a:off x="3668194" y="3999781"/>
                <a:ext cx="1326209" cy="2557375"/>
                <a:chOff x="3668194" y="4035501"/>
                <a:chExt cx="1326209" cy="2557375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E958F174-E2A9-145D-F72A-B55FF51FB7ED}"/>
                    </a:ext>
                  </a:extLst>
                </p:cNvPr>
                <p:cNvGrpSpPr/>
                <p:nvPr/>
              </p:nvGrpSpPr>
              <p:grpSpPr>
                <a:xfrm>
                  <a:off x="3668194" y="4035501"/>
                  <a:ext cx="1326209" cy="2557375"/>
                  <a:chOff x="3306751" y="1801265"/>
                  <a:chExt cx="1326209" cy="2557375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1E6488EC-5A55-56F3-228B-42293C071182}"/>
                      </a:ext>
                    </a:extLst>
                  </p:cNvPr>
                  <p:cNvSpPr/>
                  <p:nvPr/>
                </p:nvSpPr>
                <p:spPr>
                  <a:xfrm>
                    <a:off x="3389027" y="2048879"/>
                    <a:ext cx="1119469" cy="117320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4BC98736-8874-28CE-EC7C-2DA72DF2C9E1}"/>
                      </a:ext>
                    </a:extLst>
                  </p:cNvPr>
                  <p:cNvSpPr/>
                  <p:nvPr/>
                </p:nvSpPr>
                <p:spPr>
                  <a:xfrm>
                    <a:off x="3536373" y="1857936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container</a:t>
                    </a:r>
                  </a:p>
                </p:txBody>
              </p:sp>
              <p:pic>
                <p:nvPicPr>
                  <p:cNvPr id="31" name="Picture 2" descr="How to deploy MongoDB Replica Set on Docker using Docker-Compose ...">
                    <a:extLst>
                      <a:ext uri="{FF2B5EF4-FFF2-40B4-BE49-F238E27FC236}">
                        <a16:creationId xmlns:a16="http://schemas.microsoft.com/office/drawing/2014/main" id="{CACAD712-57EE-B642-F42B-007BF70DA9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20" t="30442" r="77514" b="47560"/>
                  <a:stretch/>
                </p:blipFill>
                <p:spPr bwMode="auto">
                  <a:xfrm>
                    <a:off x="3663479" y="2300856"/>
                    <a:ext cx="570567" cy="6066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E99C417D-97F3-5643-7AE3-F5AA3BEB6F1C}"/>
                      </a:ext>
                    </a:extLst>
                  </p:cNvPr>
                  <p:cNvSpPr txBox="1"/>
                  <p:nvPr/>
                </p:nvSpPr>
                <p:spPr>
                  <a:xfrm>
                    <a:off x="3536374" y="2907511"/>
                    <a:ext cx="864271" cy="2663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/>
                      <a:t>mongodb2</a:t>
                    </a: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22685C6-501B-D16C-3A77-D8AD3AE6B048}"/>
                      </a:ext>
                    </a:extLst>
                  </p:cNvPr>
                  <p:cNvSpPr/>
                  <p:nvPr/>
                </p:nvSpPr>
                <p:spPr>
                  <a:xfrm>
                    <a:off x="3397586" y="3429000"/>
                    <a:ext cx="1119469" cy="77674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B749996-242D-2082-18DE-28F36595BE27}"/>
                      </a:ext>
                    </a:extLst>
                  </p:cNvPr>
                  <p:cNvSpPr/>
                  <p:nvPr/>
                </p:nvSpPr>
                <p:spPr>
                  <a:xfrm>
                    <a:off x="3527812" y="3298195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volume</a:t>
                    </a:r>
                  </a:p>
                </p:txBody>
              </p:sp>
              <p:pic>
                <p:nvPicPr>
                  <p:cNvPr id="35" name="Picture 4" descr="Dossier - Icônes fichiers et dossiers gratuites">
                    <a:extLst>
                      <a:ext uri="{FF2B5EF4-FFF2-40B4-BE49-F238E27FC236}">
                        <a16:creationId xmlns:a16="http://schemas.microsoft.com/office/drawing/2014/main" id="{535986FB-8931-C871-29C2-F5CC530536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28720" y="3656483"/>
                    <a:ext cx="457200" cy="4572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2AF51CF-9BB2-CB31-8127-281902BEB65A}"/>
                      </a:ext>
                    </a:extLst>
                  </p:cNvPr>
                  <p:cNvSpPr/>
                  <p:nvPr/>
                </p:nvSpPr>
                <p:spPr>
                  <a:xfrm>
                    <a:off x="3306751" y="1801265"/>
                    <a:ext cx="1326209" cy="255737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FD4367CB-4ECF-5CB9-5A34-A52BD853B23B}"/>
                    </a:ext>
                  </a:extLst>
                </p:cNvPr>
                <p:cNvCxnSpPr/>
                <p:nvPr/>
              </p:nvCxnSpPr>
              <p:spPr>
                <a:xfrm>
                  <a:off x="4823227" y="5456322"/>
                  <a:ext cx="0" cy="179521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40" name="Groupe 10239">
                <a:extLst>
                  <a:ext uri="{FF2B5EF4-FFF2-40B4-BE49-F238E27FC236}">
                    <a16:creationId xmlns:a16="http://schemas.microsoft.com/office/drawing/2014/main" id="{2233EAA8-9D8B-92A3-32A8-DEA1399AEC34}"/>
                  </a:ext>
                </a:extLst>
              </p:cNvPr>
              <p:cNvGrpSpPr/>
              <p:nvPr/>
            </p:nvGrpSpPr>
            <p:grpSpPr>
              <a:xfrm>
                <a:off x="5669958" y="3949773"/>
                <a:ext cx="1326209" cy="2557375"/>
                <a:chOff x="5669958" y="4035501"/>
                <a:chExt cx="1326209" cy="2557375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BB3FAA35-4598-FFA7-3969-E6164B092661}"/>
                    </a:ext>
                  </a:extLst>
                </p:cNvPr>
                <p:cNvGrpSpPr/>
                <p:nvPr/>
              </p:nvGrpSpPr>
              <p:grpSpPr>
                <a:xfrm>
                  <a:off x="5669958" y="4035501"/>
                  <a:ext cx="1326209" cy="2557375"/>
                  <a:chOff x="6979591" y="1888172"/>
                  <a:chExt cx="1326209" cy="255737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2E7931D-4B42-2B1B-9F9A-1C16D0BFEB99}"/>
                      </a:ext>
                    </a:extLst>
                  </p:cNvPr>
                  <p:cNvSpPr/>
                  <p:nvPr/>
                </p:nvSpPr>
                <p:spPr>
                  <a:xfrm>
                    <a:off x="7061867" y="2135786"/>
                    <a:ext cx="1119469" cy="1173207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4ACE594-E2ED-6657-F7F4-8D9E0B534F26}"/>
                      </a:ext>
                    </a:extLst>
                  </p:cNvPr>
                  <p:cNvSpPr/>
                  <p:nvPr/>
                </p:nvSpPr>
                <p:spPr>
                  <a:xfrm>
                    <a:off x="7209213" y="1944843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container</a:t>
                    </a:r>
                  </a:p>
                </p:txBody>
              </p:sp>
              <p:pic>
                <p:nvPicPr>
                  <p:cNvPr id="20" name="Picture 2" descr="How to deploy MongoDB Replica Set on Docker using Docker-Compose ...">
                    <a:extLst>
                      <a:ext uri="{FF2B5EF4-FFF2-40B4-BE49-F238E27FC236}">
                        <a16:creationId xmlns:a16="http://schemas.microsoft.com/office/drawing/2014/main" id="{A8714E31-CF81-D19A-38A2-B516D80990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20" t="30442" r="77514" b="47560"/>
                  <a:stretch/>
                </p:blipFill>
                <p:spPr bwMode="auto">
                  <a:xfrm>
                    <a:off x="7336319" y="2387763"/>
                    <a:ext cx="570567" cy="6066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7896FF02-D1CE-E65A-D85E-362EBC97F8C6}"/>
                      </a:ext>
                    </a:extLst>
                  </p:cNvPr>
                  <p:cNvSpPr txBox="1"/>
                  <p:nvPr/>
                </p:nvSpPr>
                <p:spPr>
                  <a:xfrm>
                    <a:off x="7209214" y="2994418"/>
                    <a:ext cx="864271" cy="26631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1050" dirty="0"/>
                      <a:t>mongodb3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3A508A3-1B41-DD96-D61B-B6E63C996F05}"/>
                      </a:ext>
                    </a:extLst>
                  </p:cNvPr>
                  <p:cNvSpPr/>
                  <p:nvPr/>
                </p:nvSpPr>
                <p:spPr>
                  <a:xfrm>
                    <a:off x="7070426" y="3515907"/>
                    <a:ext cx="1119469" cy="776749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B79A537-B25D-D9B6-57CA-85EF14087372}"/>
                      </a:ext>
                    </a:extLst>
                  </p:cNvPr>
                  <p:cNvSpPr/>
                  <p:nvPr/>
                </p:nvSpPr>
                <p:spPr>
                  <a:xfrm>
                    <a:off x="7200652" y="3385102"/>
                    <a:ext cx="841897" cy="2616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3">
                      <a:shade val="15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Docker volume</a:t>
                    </a:r>
                  </a:p>
                </p:txBody>
              </p:sp>
              <p:pic>
                <p:nvPicPr>
                  <p:cNvPr id="24" name="Picture 4" descr="Dossier - Icônes fichiers et dossiers gratuites">
                    <a:extLst>
                      <a:ext uri="{FF2B5EF4-FFF2-40B4-BE49-F238E27FC236}">
                        <a16:creationId xmlns:a16="http://schemas.microsoft.com/office/drawing/2014/main" id="{62FDD646-9D26-3A5A-A1C5-A51B8D2FA6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01560" y="3743390"/>
                    <a:ext cx="457200" cy="4572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4F309FDE-4EF5-0B36-C524-F53925B7A317}"/>
                      </a:ext>
                    </a:extLst>
                  </p:cNvPr>
                  <p:cNvSpPr/>
                  <p:nvPr/>
                </p:nvSpPr>
                <p:spPr>
                  <a:xfrm>
                    <a:off x="6979591" y="1888172"/>
                    <a:ext cx="1326209" cy="2557375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</p:grp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9E47511F-D6ED-6AF3-5868-917939E5F42D}"/>
                    </a:ext>
                  </a:extLst>
                </p:cNvPr>
                <p:cNvCxnSpPr/>
                <p:nvPr/>
              </p:nvCxnSpPr>
              <p:spPr>
                <a:xfrm>
                  <a:off x="6819587" y="5456322"/>
                  <a:ext cx="0" cy="179521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8A14BBA5-44D7-5F35-D0B3-7BF91314AE09}"/>
                  </a:ext>
                </a:extLst>
              </p:cNvPr>
              <p:cNvSpPr txBox="1"/>
              <p:nvPr/>
            </p:nvSpPr>
            <p:spPr>
              <a:xfrm>
                <a:off x="3920512" y="3617831"/>
                <a:ext cx="779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i="1" dirty="0"/>
                  <a:t>réplication</a:t>
                </a:r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1679DB49-7F06-A625-E2AC-09B2252357C3}"/>
                  </a:ext>
                </a:extLst>
              </p:cNvPr>
              <p:cNvSpPr txBox="1"/>
              <p:nvPr/>
            </p:nvSpPr>
            <p:spPr>
              <a:xfrm>
                <a:off x="6008755" y="3555304"/>
                <a:ext cx="77938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i="1" dirty="0"/>
                  <a:t>réplication</a:t>
                </a:r>
              </a:p>
            </p:txBody>
          </p:sp>
        </p:grpSp>
        <p:sp>
          <p:nvSpPr>
            <p:cNvPr id="10247" name="Rectangle 10246">
              <a:extLst>
                <a:ext uri="{FF2B5EF4-FFF2-40B4-BE49-F238E27FC236}">
                  <a16:creationId xmlns:a16="http://schemas.microsoft.com/office/drawing/2014/main" id="{D7951FBF-AD24-00E2-D837-2AA5DE27C4BF}"/>
                </a:ext>
              </a:extLst>
            </p:cNvPr>
            <p:cNvSpPr/>
            <p:nvPr/>
          </p:nvSpPr>
          <p:spPr>
            <a:xfrm>
              <a:off x="3407569" y="1213334"/>
              <a:ext cx="3293269" cy="5401779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55" name="Rectangle 10254">
              <a:extLst>
                <a:ext uri="{FF2B5EF4-FFF2-40B4-BE49-F238E27FC236}">
                  <a16:creationId xmlns:a16="http://schemas.microsoft.com/office/drawing/2014/main" id="{FD003E2B-66BF-4A86-05B0-9AEC95CA3BF5}"/>
                </a:ext>
              </a:extLst>
            </p:cNvPr>
            <p:cNvSpPr/>
            <p:nvPr/>
          </p:nvSpPr>
          <p:spPr>
            <a:xfrm>
              <a:off x="3089245" y="938197"/>
              <a:ext cx="5938759" cy="57769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48" name="Picture 8" descr="1 324 500+ Network Photos, taleaux et images libre de droits - iStock |  Networking, Communication, Internet">
              <a:extLst>
                <a:ext uri="{FF2B5EF4-FFF2-40B4-BE49-F238E27FC236}">
                  <a16:creationId xmlns:a16="http://schemas.microsoft.com/office/drawing/2014/main" id="{E477206C-CD9C-A29A-2389-E69A04ACF3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2" t="4476" r="8007" b="3799"/>
            <a:stretch/>
          </p:blipFill>
          <p:spPr bwMode="auto">
            <a:xfrm>
              <a:off x="6541614" y="3057113"/>
              <a:ext cx="338580" cy="368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CAB55-3607-0900-35CA-853F7E06881B}"/>
                </a:ext>
              </a:extLst>
            </p:cNvPr>
            <p:cNvSpPr/>
            <p:nvPr/>
          </p:nvSpPr>
          <p:spPr>
            <a:xfrm>
              <a:off x="6985852" y="848544"/>
              <a:ext cx="864382" cy="1963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Instance EC2</a:t>
              </a:r>
            </a:p>
          </p:txBody>
        </p:sp>
        <p:sp>
          <p:nvSpPr>
            <p:cNvPr id="10249" name="Rectangle 10248">
              <a:extLst>
                <a:ext uri="{FF2B5EF4-FFF2-40B4-BE49-F238E27FC236}">
                  <a16:creationId xmlns:a16="http://schemas.microsoft.com/office/drawing/2014/main" id="{B1EC837E-41E7-6DB1-3F76-5CB3ACD138F1}"/>
                </a:ext>
              </a:extLst>
            </p:cNvPr>
            <p:cNvSpPr/>
            <p:nvPr/>
          </p:nvSpPr>
          <p:spPr>
            <a:xfrm>
              <a:off x="3444078" y="1063178"/>
              <a:ext cx="918812" cy="314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replicaset rs0</a:t>
              </a:r>
            </a:p>
          </p:txBody>
        </p:sp>
        <p:cxnSp>
          <p:nvCxnSpPr>
            <p:cNvPr id="10251" name="Connecteur : en angle 10250">
              <a:extLst>
                <a:ext uri="{FF2B5EF4-FFF2-40B4-BE49-F238E27FC236}">
                  <a16:creationId xmlns:a16="http://schemas.microsoft.com/office/drawing/2014/main" id="{D3000175-1F5E-BFA7-33A5-67782F5BE8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0904" y="2157416"/>
              <a:ext cx="897175" cy="8933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4" name="ZoneTexte 10253">
              <a:extLst>
                <a:ext uri="{FF2B5EF4-FFF2-40B4-BE49-F238E27FC236}">
                  <a16:creationId xmlns:a16="http://schemas.microsoft.com/office/drawing/2014/main" id="{3F2CFB01-FB06-9C57-9253-01AE57A5532F}"/>
                </a:ext>
              </a:extLst>
            </p:cNvPr>
            <p:cNvSpPr txBox="1"/>
            <p:nvPr/>
          </p:nvSpPr>
          <p:spPr>
            <a:xfrm rot="16200000">
              <a:off x="6900609" y="2440012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depends</a:t>
              </a:r>
            </a:p>
          </p:txBody>
        </p:sp>
        <p:sp>
          <p:nvSpPr>
            <p:cNvPr id="10260" name="ZoneTexte 10259">
              <a:extLst>
                <a:ext uri="{FF2B5EF4-FFF2-40B4-BE49-F238E27FC236}">
                  <a16:creationId xmlns:a16="http://schemas.microsoft.com/office/drawing/2014/main" id="{79EC46CE-1417-3034-A50F-0A9C1E7070B0}"/>
                </a:ext>
              </a:extLst>
            </p:cNvPr>
            <p:cNvSpPr txBox="1"/>
            <p:nvPr/>
          </p:nvSpPr>
          <p:spPr>
            <a:xfrm>
              <a:off x="6303567" y="3392402"/>
              <a:ext cx="85953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my_network</a:t>
              </a:r>
            </a:p>
          </p:txBody>
        </p:sp>
      </p:grpSp>
      <p:pic>
        <p:nvPicPr>
          <p:cNvPr id="10267" name="Picture 2" descr="Amazon Web Services — Wikipédia">
            <a:extLst>
              <a:ext uri="{FF2B5EF4-FFF2-40B4-BE49-F238E27FC236}">
                <a16:creationId xmlns:a16="http://schemas.microsoft.com/office/drawing/2014/main" id="{26D00D8D-DA28-5AB6-0984-6B7040F69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62" y="3238277"/>
            <a:ext cx="367535" cy="2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8" name="Picture 2" descr="Amazon Web Services — Wikipédia">
            <a:extLst>
              <a:ext uri="{FF2B5EF4-FFF2-40B4-BE49-F238E27FC236}">
                <a16:creationId xmlns:a16="http://schemas.microsoft.com/office/drawing/2014/main" id="{464B2AE9-5817-04A6-9E21-565B4DC8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78" y="5226119"/>
            <a:ext cx="367535" cy="2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9" name="Image 10268">
            <a:extLst>
              <a:ext uri="{FF2B5EF4-FFF2-40B4-BE49-F238E27FC236}">
                <a16:creationId xmlns:a16="http://schemas.microsoft.com/office/drawing/2014/main" id="{A53C2DEA-72E2-5182-A05D-0EFF3C50FA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3320" y="5509967"/>
            <a:ext cx="577337" cy="575086"/>
          </a:xfrm>
          <a:prstGeom prst="rect">
            <a:avLst/>
          </a:prstGeom>
        </p:spPr>
      </p:pic>
      <p:sp>
        <p:nvSpPr>
          <p:cNvPr id="10270" name="ZoneTexte 10269">
            <a:extLst>
              <a:ext uri="{FF2B5EF4-FFF2-40B4-BE49-F238E27FC236}">
                <a16:creationId xmlns:a16="http://schemas.microsoft.com/office/drawing/2014/main" id="{ED1AF42D-0643-C579-7366-8344304F837D}"/>
              </a:ext>
            </a:extLst>
          </p:cNvPr>
          <p:cNvSpPr txBox="1"/>
          <p:nvPr/>
        </p:nvSpPr>
        <p:spPr>
          <a:xfrm>
            <a:off x="1301144" y="6066293"/>
            <a:ext cx="98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S3</a:t>
            </a:r>
          </a:p>
        </p:txBody>
      </p:sp>
      <p:cxnSp>
        <p:nvCxnSpPr>
          <p:cNvPr id="10271" name="Connecteur droit avec flèche 10270">
            <a:extLst>
              <a:ext uri="{FF2B5EF4-FFF2-40B4-BE49-F238E27FC236}">
                <a16:creationId xmlns:a16="http://schemas.microsoft.com/office/drawing/2014/main" id="{62858DA0-4F28-63B2-D256-8A875BA5EC19}"/>
              </a:ext>
            </a:extLst>
          </p:cNvPr>
          <p:cNvCxnSpPr>
            <a:cxnSpLocks/>
          </p:cNvCxnSpPr>
          <p:nvPr/>
        </p:nvCxnSpPr>
        <p:spPr>
          <a:xfrm>
            <a:off x="2182755" y="5845191"/>
            <a:ext cx="12280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3" name="Picture 10" descr="Ingestion de données dans ma plateforme : Airbyte répond présent !">
            <a:extLst>
              <a:ext uri="{FF2B5EF4-FFF2-40B4-BE49-F238E27FC236}">
                <a16:creationId xmlns:a16="http://schemas.microsoft.com/office/drawing/2014/main" id="{F9B5A71B-5860-FDAF-B9BE-3056516D5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3445"/>
          <a:stretch/>
        </p:blipFill>
        <p:spPr bwMode="auto">
          <a:xfrm>
            <a:off x="1121538" y="3720288"/>
            <a:ext cx="1364456" cy="3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4" name="Connecteur droit avec flèche 10273">
            <a:extLst>
              <a:ext uri="{FF2B5EF4-FFF2-40B4-BE49-F238E27FC236}">
                <a16:creationId xmlns:a16="http://schemas.microsoft.com/office/drawing/2014/main" id="{425E70AF-775F-8B66-C057-F6725A61DBBF}"/>
              </a:ext>
            </a:extLst>
          </p:cNvPr>
          <p:cNvCxnSpPr>
            <a:cxnSpLocks/>
          </p:cNvCxnSpPr>
          <p:nvPr/>
        </p:nvCxnSpPr>
        <p:spPr>
          <a:xfrm>
            <a:off x="1818645" y="4227429"/>
            <a:ext cx="0" cy="67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6" name="Connecteur droit avec flèche 10275">
            <a:extLst>
              <a:ext uri="{FF2B5EF4-FFF2-40B4-BE49-F238E27FC236}">
                <a16:creationId xmlns:a16="http://schemas.microsoft.com/office/drawing/2014/main" id="{797E05C8-5105-5BF4-4F16-1A68993D0AA6}"/>
              </a:ext>
            </a:extLst>
          </p:cNvPr>
          <p:cNvCxnSpPr>
            <a:cxnSpLocks/>
          </p:cNvCxnSpPr>
          <p:nvPr/>
        </p:nvCxnSpPr>
        <p:spPr>
          <a:xfrm>
            <a:off x="1818645" y="2833847"/>
            <a:ext cx="0" cy="67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8" name="Rectangle 10277">
            <a:extLst>
              <a:ext uri="{FF2B5EF4-FFF2-40B4-BE49-F238E27FC236}">
                <a16:creationId xmlns:a16="http://schemas.microsoft.com/office/drawing/2014/main" id="{7888D613-DF67-4611-FC61-7409F0460396}"/>
              </a:ext>
            </a:extLst>
          </p:cNvPr>
          <p:cNvSpPr/>
          <p:nvPr/>
        </p:nvSpPr>
        <p:spPr>
          <a:xfrm>
            <a:off x="687841" y="1312648"/>
            <a:ext cx="2554531" cy="13830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79" name="Rectangle 10278">
            <a:extLst>
              <a:ext uri="{FF2B5EF4-FFF2-40B4-BE49-F238E27FC236}">
                <a16:creationId xmlns:a16="http://schemas.microsoft.com/office/drawing/2014/main" id="{A922257F-1AA7-7D33-D836-9C5BB79038BF}"/>
              </a:ext>
            </a:extLst>
          </p:cNvPr>
          <p:cNvSpPr/>
          <p:nvPr/>
        </p:nvSpPr>
        <p:spPr>
          <a:xfrm>
            <a:off x="762025" y="1225495"/>
            <a:ext cx="864382" cy="1963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10280" name="ZoneTexte 10279">
            <a:extLst>
              <a:ext uri="{FF2B5EF4-FFF2-40B4-BE49-F238E27FC236}">
                <a16:creationId xmlns:a16="http://schemas.microsoft.com/office/drawing/2014/main" id="{DA3F419C-FB1D-7B90-CA2D-42FBA2855104}"/>
              </a:ext>
            </a:extLst>
          </p:cNvPr>
          <p:cNvSpPr txBox="1"/>
          <p:nvPr/>
        </p:nvSpPr>
        <p:spPr>
          <a:xfrm>
            <a:off x="1857640" y="3019738"/>
            <a:ext cx="7681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extraction</a:t>
            </a:r>
          </a:p>
        </p:txBody>
      </p:sp>
      <p:sp>
        <p:nvSpPr>
          <p:cNvPr id="10281" name="ZoneTexte 10280">
            <a:extLst>
              <a:ext uri="{FF2B5EF4-FFF2-40B4-BE49-F238E27FC236}">
                <a16:creationId xmlns:a16="http://schemas.microsoft.com/office/drawing/2014/main" id="{E83AA08E-870C-06A5-7BE7-F650DC7E57C7}"/>
              </a:ext>
            </a:extLst>
          </p:cNvPr>
          <p:cNvSpPr txBox="1"/>
          <p:nvPr/>
        </p:nvSpPr>
        <p:spPr>
          <a:xfrm>
            <a:off x="1879547" y="4403003"/>
            <a:ext cx="1156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load &amp; transform</a:t>
            </a:r>
          </a:p>
        </p:txBody>
      </p:sp>
      <p:pic>
        <p:nvPicPr>
          <p:cNvPr id="10283" name="Picture 10" descr="Fichier json - Icônes interface gratuites">
            <a:extLst>
              <a:ext uri="{FF2B5EF4-FFF2-40B4-BE49-F238E27FC236}">
                <a16:creationId xmlns:a16="http://schemas.microsoft.com/office/drawing/2014/main" id="{4A619AAE-F6E1-D1CB-E310-323BACBE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58" y="1816526"/>
            <a:ext cx="495123" cy="4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5" name="Picture 14" descr="Microsoft Excel — Wikipédia">
            <a:extLst>
              <a:ext uri="{FF2B5EF4-FFF2-40B4-BE49-F238E27FC236}">
                <a16:creationId xmlns:a16="http://schemas.microsoft.com/office/drawing/2014/main" id="{26F76963-B26D-C19D-FE97-50CFA33E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98" y="1851328"/>
            <a:ext cx="479805" cy="4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6" name="Picture 14" descr="Microsoft Excel — Wikipédia">
            <a:extLst>
              <a:ext uri="{FF2B5EF4-FFF2-40B4-BE49-F238E27FC236}">
                <a16:creationId xmlns:a16="http://schemas.microsoft.com/office/drawing/2014/main" id="{826AD574-AACF-2AE7-0714-DF942323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183" y="1857155"/>
            <a:ext cx="479805" cy="4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7" name="Rectangle 10286">
            <a:extLst>
              <a:ext uri="{FF2B5EF4-FFF2-40B4-BE49-F238E27FC236}">
                <a16:creationId xmlns:a16="http://schemas.microsoft.com/office/drawing/2014/main" id="{B3031F97-5695-7679-7E69-30355466E086}"/>
              </a:ext>
            </a:extLst>
          </p:cNvPr>
          <p:cNvSpPr/>
          <p:nvPr/>
        </p:nvSpPr>
        <p:spPr>
          <a:xfrm>
            <a:off x="840242" y="1585337"/>
            <a:ext cx="786166" cy="929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8" name="Rectangle 10287">
            <a:extLst>
              <a:ext uri="{FF2B5EF4-FFF2-40B4-BE49-F238E27FC236}">
                <a16:creationId xmlns:a16="http://schemas.microsoft.com/office/drawing/2014/main" id="{E99F387B-ADBF-5C57-02C7-6B088B59C100}"/>
              </a:ext>
            </a:extLst>
          </p:cNvPr>
          <p:cNvSpPr/>
          <p:nvPr/>
        </p:nvSpPr>
        <p:spPr>
          <a:xfrm>
            <a:off x="1721272" y="1588128"/>
            <a:ext cx="1407241" cy="929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89" name="Rectangle 10288">
            <a:extLst>
              <a:ext uri="{FF2B5EF4-FFF2-40B4-BE49-F238E27FC236}">
                <a16:creationId xmlns:a16="http://schemas.microsoft.com/office/drawing/2014/main" id="{2EC37FD7-71B2-BB63-D642-D50CE6BE0127}"/>
              </a:ext>
            </a:extLst>
          </p:cNvPr>
          <p:cNvSpPr/>
          <p:nvPr/>
        </p:nvSpPr>
        <p:spPr>
          <a:xfrm>
            <a:off x="916013" y="1544924"/>
            <a:ext cx="634624" cy="149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Infoclimat</a:t>
            </a:r>
          </a:p>
        </p:txBody>
      </p:sp>
      <p:sp>
        <p:nvSpPr>
          <p:cNvPr id="10290" name="Rectangle 10289">
            <a:extLst>
              <a:ext uri="{FF2B5EF4-FFF2-40B4-BE49-F238E27FC236}">
                <a16:creationId xmlns:a16="http://schemas.microsoft.com/office/drawing/2014/main" id="{ACFE7D1A-A248-BA13-ABF5-08BC80FF696B}"/>
              </a:ext>
            </a:extLst>
          </p:cNvPr>
          <p:cNvSpPr/>
          <p:nvPr/>
        </p:nvSpPr>
        <p:spPr>
          <a:xfrm>
            <a:off x="1810025" y="1527260"/>
            <a:ext cx="1251906" cy="118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Weather Underground</a:t>
            </a:r>
          </a:p>
        </p:txBody>
      </p:sp>
    </p:spTree>
    <p:extLst>
      <p:ext uri="{BB962C8B-B14F-4D97-AF65-F5344CB8AC3E}">
        <p14:creationId xmlns:p14="http://schemas.microsoft.com/office/powerpoint/2010/main" val="273964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907B6-5C93-9C55-B758-57E7B833F050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Stack technique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FD807923-4AF2-952F-A83D-3148B213E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Web Services — Wikipédia">
            <a:extLst>
              <a:ext uri="{FF2B5EF4-FFF2-40B4-BE49-F238E27FC236}">
                <a16:creationId xmlns:a16="http://schemas.microsoft.com/office/drawing/2014/main" id="{1E8FA956-1892-E8CB-4754-CA9F97C8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44" y="3898253"/>
            <a:ext cx="1296379" cy="7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loud Resource | DocumentDB">
            <a:extLst>
              <a:ext uri="{FF2B5EF4-FFF2-40B4-BE49-F238E27FC236}">
                <a16:creationId xmlns:a16="http://schemas.microsoft.com/office/drawing/2014/main" id="{2C6E2642-D8A6-14CA-8E82-07E7CBAF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80" y="5159294"/>
            <a:ext cx="948924" cy="94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B0F65B-A570-125C-94D5-D51F0CED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3367" y="5152687"/>
            <a:ext cx="939546" cy="955531"/>
          </a:xfrm>
          <a:prstGeom prst="rect">
            <a:avLst/>
          </a:prstGeom>
        </p:spPr>
      </p:pic>
      <p:pic>
        <p:nvPicPr>
          <p:cNvPr id="1030" name="Picture 6" descr="Types de services de cloud computing et plus encore | Trianz">
            <a:extLst>
              <a:ext uri="{FF2B5EF4-FFF2-40B4-BE49-F238E27FC236}">
                <a16:creationId xmlns:a16="http://schemas.microsoft.com/office/drawing/2014/main" id="{65DAC9C0-C5C3-3B8E-069E-84F5E13C6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45" y="2248108"/>
            <a:ext cx="858768" cy="95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03146B-7D89-BE5F-0365-A5152251C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433" y="5579070"/>
            <a:ext cx="2639876" cy="835403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824ECC-BCF6-CEC0-9EE0-16B2269AE8EA}"/>
              </a:ext>
            </a:extLst>
          </p:cNvPr>
          <p:cNvCxnSpPr>
            <a:cxnSpLocks/>
          </p:cNvCxnSpPr>
          <p:nvPr/>
        </p:nvCxnSpPr>
        <p:spPr>
          <a:xfrm flipH="1">
            <a:off x="7764650" y="4675001"/>
            <a:ext cx="487894" cy="339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7490AB0-542F-4103-775F-352CD7B09734}"/>
              </a:ext>
            </a:extLst>
          </p:cNvPr>
          <p:cNvCxnSpPr>
            <a:cxnSpLocks/>
          </p:cNvCxnSpPr>
          <p:nvPr/>
        </p:nvCxnSpPr>
        <p:spPr>
          <a:xfrm>
            <a:off x="9550891" y="4675001"/>
            <a:ext cx="487894" cy="339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MongoDB, Inc. Announces Fourth Quarter and Full Year Fiscal 2025 Financial  Results">
            <a:extLst>
              <a:ext uri="{FF2B5EF4-FFF2-40B4-BE49-F238E27FC236}">
                <a16:creationId xmlns:a16="http://schemas.microsoft.com/office/drawing/2014/main" id="{83689FBB-4F7D-E0AA-2DC4-9866474D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68" y="3270695"/>
            <a:ext cx="2723606" cy="143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gestion de données dans ma plateforme : Airbyte répond présent !">
            <a:extLst>
              <a:ext uri="{FF2B5EF4-FFF2-40B4-BE49-F238E27FC236}">
                <a16:creationId xmlns:a16="http://schemas.microsoft.com/office/drawing/2014/main" id="{46841E30-E182-0AA7-9A36-7A6AAC932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440" y="1445949"/>
            <a:ext cx="2594154" cy="1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88FCE4E-6469-1197-1637-C8B728451F3E}"/>
              </a:ext>
            </a:extLst>
          </p:cNvPr>
          <p:cNvCxnSpPr>
            <a:cxnSpLocks/>
          </p:cNvCxnSpPr>
          <p:nvPr/>
        </p:nvCxnSpPr>
        <p:spPr>
          <a:xfrm flipH="1">
            <a:off x="9548923" y="3421007"/>
            <a:ext cx="487894" cy="339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53DC907-528F-0946-B5EF-33F229E990E9}"/>
              </a:ext>
            </a:extLst>
          </p:cNvPr>
          <p:cNvCxnSpPr>
            <a:cxnSpLocks/>
          </p:cNvCxnSpPr>
          <p:nvPr/>
        </p:nvCxnSpPr>
        <p:spPr>
          <a:xfrm>
            <a:off x="7889989" y="3390450"/>
            <a:ext cx="487894" cy="339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149ABABB-CFA0-B8A5-505D-99F5D9319C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32484" y="2274693"/>
            <a:ext cx="981624" cy="97779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0242ACB-A9DA-0327-AC07-F147FDD4CF89}"/>
              </a:ext>
            </a:extLst>
          </p:cNvPr>
          <p:cNvSpPr txBox="1"/>
          <p:nvPr/>
        </p:nvSpPr>
        <p:spPr>
          <a:xfrm>
            <a:off x="7025278" y="1222116"/>
            <a:ext cx="375763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Services Cloud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A701F2D-A752-A78B-0098-90E0C3A832FB}"/>
              </a:ext>
            </a:extLst>
          </p:cNvPr>
          <p:cNvSpPr txBox="1"/>
          <p:nvPr/>
        </p:nvSpPr>
        <p:spPr>
          <a:xfrm>
            <a:off x="1489554" y="1278930"/>
            <a:ext cx="375763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ELT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C8BEE36-8E80-E64A-A0B7-8B3B5A1D34FA}"/>
              </a:ext>
            </a:extLst>
          </p:cNvPr>
          <p:cNvSpPr txBox="1"/>
          <p:nvPr/>
        </p:nvSpPr>
        <p:spPr>
          <a:xfrm>
            <a:off x="1489554" y="3096809"/>
            <a:ext cx="375763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SGBD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6C29979-0E16-4332-C2BB-12CF85CB2C8D}"/>
              </a:ext>
            </a:extLst>
          </p:cNvPr>
          <p:cNvSpPr txBox="1"/>
          <p:nvPr/>
        </p:nvSpPr>
        <p:spPr>
          <a:xfrm>
            <a:off x="1489554" y="5047175"/>
            <a:ext cx="3757635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Plateforme de conteneurisation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DA0F962-0FCE-4064-D766-BCDFAE216DF6}"/>
              </a:ext>
            </a:extLst>
          </p:cNvPr>
          <p:cNvSpPr txBox="1"/>
          <p:nvPr/>
        </p:nvSpPr>
        <p:spPr>
          <a:xfrm>
            <a:off x="7032484" y="1959803"/>
            <a:ext cx="98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S3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D2286F-EB72-6FB4-5691-D92481A1D065}"/>
              </a:ext>
            </a:extLst>
          </p:cNvPr>
          <p:cNvSpPr txBox="1"/>
          <p:nvPr/>
        </p:nvSpPr>
        <p:spPr>
          <a:xfrm>
            <a:off x="9862717" y="1965178"/>
            <a:ext cx="98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EC2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8224B42-66C3-DB71-8A28-E24A3A914B83}"/>
              </a:ext>
            </a:extLst>
          </p:cNvPr>
          <p:cNvSpPr txBox="1"/>
          <p:nvPr/>
        </p:nvSpPr>
        <p:spPr>
          <a:xfrm>
            <a:off x="9750711" y="6108218"/>
            <a:ext cx="11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CloudWatch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62D4ADD-8C92-49CC-20CC-35D0D7EF3CA0}"/>
              </a:ext>
            </a:extLst>
          </p:cNvPr>
          <p:cNvSpPr txBox="1"/>
          <p:nvPr/>
        </p:nvSpPr>
        <p:spPr>
          <a:xfrm>
            <a:off x="6900713" y="6099481"/>
            <a:ext cx="11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badi Extra Light" panose="020F0502020204030204" pitchFamily="34" charset="0"/>
              </a:rPr>
              <a:t>DocumentDB</a:t>
            </a:r>
          </a:p>
        </p:txBody>
      </p:sp>
    </p:spTree>
    <p:extLst>
      <p:ext uri="{BB962C8B-B14F-4D97-AF65-F5344CB8AC3E}">
        <p14:creationId xmlns:p14="http://schemas.microsoft.com/office/powerpoint/2010/main" val="11037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7B8BC-0B1A-D270-9968-5B4BAB3FB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CCA1D-B11B-C857-74C8-8E54E8F02090}"/>
              </a:ext>
            </a:extLst>
          </p:cNvPr>
          <p:cNvSpPr/>
          <p:nvPr/>
        </p:nvSpPr>
        <p:spPr>
          <a:xfrm>
            <a:off x="0" y="0"/>
            <a:ext cx="12192000" cy="776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400" b="1" dirty="0">
                <a:solidFill>
                  <a:schemeClr val="tx1"/>
                </a:solidFill>
                <a:latin typeface="+mj-lt"/>
              </a:rPr>
              <a:t>Stack technique</a:t>
            </a:r>
          </a:p>
        </p:txBody>
      </p:sp>
      <p:pic>
        <p:nvPicPr>
          <p:cNvPr id="5" name="Picture 2" descr="190 200+ Energie Renouvelable Stock Illustrations, graphiques vectoriels  libre de droits et Clip Art - iStock | Energie solaire, Eolienne,  Environnement">
            <a:extLst>
              <a:ext uri="{FF2B5EF4-FFF2-40B4-BE49-F238E27FC236}">
                <a16:creationId xmlns:a16="http://schemas.microsoft.com/office/drawing/2014/main" id="{AE78ED09-3B4D-CF7D-D1E9-151B2EB6F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4212" r="3846" b="17464"/>
          <a:stretch/>
        </p:blipFill>
        <p:spPr bwMode="auto">
          <a:xfrm>
            <a:off x="11434916" y="1"/>
            <a:ext cx="757084" cy="775254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Ingestion de données dans ma plateforme : Airbyte répond présent !">
            <a:extLst>
              <a:ext uri="{FF2B5EF4-FFF2-40B4-BE49-F238E27FC236}">
                <a16:creationId xmlns:a16="http://schemas.microsoft.com/office/drawing/2014/main" id="{2DDFE98E-005D-09D0-B876-C5884F8BC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9" b="23445"/>
          <a:stretch/>
        </p:blipFill>
        <p:spPr bwMode="auto">
          <a:xfrm>
            <a:off x="0" y="944480"/>
            <a:ext cx="2955105" cy="77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FBFBF2-A854-D608-3C1E-ACF615682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" y="3594990"/>
            <a:ext cx="12108873" cy="25876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3766E5E-7192-2E52-401C-28D2CFC9E91A}"/>
              </a:ext>
            </a:extLst>
          </p:cNvPr>
          <p:cNvSpPr txBox="1"/>
          <p:nvPr/>
        </p:nvSpPr>
        <p:spPr>
          <a:xfrm>
            <a:off x="410705" y="1909463"/>
            <a:ext cx="8725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Automatise </a:t>
            </a:r>
            <a:r>
              <a:rPr lang="fr-FR" b="1" dirty="0"/>
              <a:t>l’extraction</a:t>
            </a:r>
            <a:r>
              <a:rPr lang="fr-FR" dirty="0"/>
              <a:t>, le </a:t>
            </a:r>
            <a:r>
              <a:rPr lang="fr-FR" b="1" dirty="0"/>
              <a:t>chargement</a:t>
            </a:r>
            <a:r>
              <a:rPr lang="fr-FR" dirty="0"/>
              <a:t> et la </a:t>
            </a:r>
            <a:r>
              <a:rPr lang="fr-FR" b="1" dirty="0"/>
              <a:t>transformation</a:t>
            </a:r>
            <a:r>
              <a:rPr lang="fr-FR" dirty="0"/>
              <a:t> des données depuis des sources multiples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2A2396-E447-01D7-E651-03278EA81A75}"/>
              </a:ext>
            </a:extLst>
          </p:cNvPr>
          <p:cNvSpPr txBox="1"/>
          <p:nvPr/>
        </p:nvSpPr>
        <p:spPr>
          <a:xfrm>
            <a:off x="503695" y="2777236"/>
            <a:ext cx="129410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F796B5-0A97-9904-4B6F-FB4F2426B16E}"/>
              </a:ext>
            </a:extLst>
          </p:cNvPr>
          <p:cNvSpPr txBox="1"/>
          <p:nvPr/>
        </p:nvSpPr>
        <p:spPr>
          <a:xfrm>
            <a:off x="2143932" y="2777236"/>
            <a:ext cx="129410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FDB992-583D-89E0-C148-123FD882CDA6}"/>
              </a:ext>
            </a:extLst>
          </p:cNvPr>
          <p:cNvSpPr txBox="1"/>
          <p:nvPr/>
        </p:nvSpPr>
        <p:spPr>
          <a:xfrm>
            <a:off x="3784169" y="2777236"/>
            <a:ext cx="129410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1934996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502</Words>
  <Application>Microsoft Office PowerPoint</Application>
  <PresentationFormat>Grand écran</PresentationFormat>
  <Paragraphs>143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Abadi Extra Light</vt:lpstr>
      <vt:lpstr>Aharoni</vt:lpstr>
      <vt:lpstr>Aptos</vt:lpstr>
      <vt:lpstr>Aptos Display</vt:lpstr>
      <vt:lpstr>Arial</vt:lpstr>
      <vt:lpstr>Wingdings</vt:lpstr>
      <vt:lpstr>Thème Office</vt:lpstr>
      <vt:lpstr>Construire et tester une infrastructure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Maeva Beauvillain</dc:creator>
  <cp:lastModifiedBy>Maeva Beauvillain</cp:lastModifiedBy>
  <cp:revision>25</cp:revision>
  <dcterms:created xsi:type="dcterms:W3CDTF">2025-02-13T12:21:16Z</dcterms:created>
  <dcterms:modified xsi:type="dcterms:W3CDTF">2025-03-06T22:30:06Z</dcterms:modified>
</cp:coreProperties>
</file>