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9043A-F4EF-8397-DCE4-BFACAEE28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CA9263-F65E-0B4F-0A41-EC1C47768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8146A6-5943-A09F-4D01-5A4991EB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B94-732B-4EB4-BE3C-A31B9C2E7D0F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A4499B-4226-424D-CB93-0FED89B6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0EE1DE-238E-3D0E-67BF-EF7EED84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5F250A-9889-8BD3-D2F2-11616E626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0C02C8-9945-0178-FD1E-BFF089AB1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3F3741-72E7-E5B2-CBE4-557BC691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B94-732B-4EB4-BE3C-A31B9C2E7D0F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9CE84D-3C3D-B09C-DF14-63846419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226BFC-E3A3-F4E9-7093-3B2E4718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42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42BCA90-E7B7-06AC-5F04-4F36AF123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CCFBDB-40CA-D79B-43A7-6F4DDB686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B33DDA-AD0F-C757-AA82-4678248A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B94-732B-4EB4-BE3C-A31B9C2E7D0F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517250-FC45-7263-819D-388AF5D8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9C32C3-962D-2E1E-F994-C7678B47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72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6EDF9-DE7B-EF4B-413F-62C4A9B3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C49491-736E-6D2D-1383-BD74379D4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443DFC-3BC6-2E57-1B65-F464B79D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B94-732B-4EB4-BE3C-A31B9C2E7D0F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C5F60B-3F29-30AE-9578-620910AD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6E1654-3086-08C0-6D82-BB7D5800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53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62B91-D34A-815E-A2B2-AF04B652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F0672A-9D97-0F7C-46C7-E05A3A66A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F07315-35A4-086F-110A-CC82D1CD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B94-732B-4EB4-BE3C-A31B9C2E7D0F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850119-D306-886A-17D9-DDB75977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116099-1093-54CD-A5FD-402E1960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03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B8140-2503-DDA9-9248-D9FF0FCA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D40BCD-6DBA-722E-4606-DF092E1B3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D393F3-A83A-DBE6-0B06-7B5676005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822E94-F6A6-C30D-D95F-FEE050B0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B94-732B-4EB4-BE3C-A31B9C2E7D0F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2C7A1B-5F26-732B-D383-A48EFC8E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CAE383-53CC-E51E-BB98-542AB198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43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5B25B-F93C-760D-11B4-76FEEBBA0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686639-63D3-4BA4-896E-7A6795A7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31F227-F7EA-EF8D-D639-CF513F082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FA292D0-2A31-6456-812A-AC3D54874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0FCD95-5FB4-6DAB-C0AD-9EBDD72E0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242DBA7-AF24-3F0E-D5C9-878025165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B94-732B-4EB4-BE3C-A31B9C2E7D0F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17B020E-4463-A6DE-EA6D-DA1C65E6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B8E41CD-E995-B13A-DC53-57B6C835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6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39ADA-8640-9DAC-EC7E-D8A7D80B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C2AE12-9959-2D19-F245-1D04CB62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B94-732B-4EB4-BE3C-A31B9C2E7D0F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8AD703-B338-0D8B-18F1-CCB7D8A9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DA4AD5-2472-547C-4203-7C60BC7E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90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82BCF4F-23F9-D117-C64D-EB300EEA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B94-732B-4EB4-BE3C-A31B9C2E7D0F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57406A0-176A-2533-37CD-41D1AA4D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561C98-0AD8-F1A2-8F2F-67A42810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23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3105B-2D1D-1122-B69A-0A5CB8217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E44ED4-FBAE-063D-8298-D175FDC14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669939F-FBE6-4666-7332-A1E48314F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BA780-D44A-657A-1F79-4A83D93E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B94-732B-4EB4-BE3C-A31B9C2E7D0F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D4845B-FA17-97E8-D2EE-D529C2A1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4ABDCC-285B-53F3-10F4-F8534BFC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76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E04434-0BBF-195D-EB4C-87FF1D06D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F02D658-69AC-2813-38A0-F9FDF9428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6EB04C-40D2-E35D-2055-E88C616F1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C3940B-2CD7-D7A7-FB84-54FCEBD6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B94-732B-4EB4-BE3C-A31B9C2E7D0F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544811-79E2-FD1F-EC3E-04C09653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841EC0-25E3-B7A9-964B-7CC9C7E8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43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F9835D4-169F-5E5E-F088-06D8BE62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9B43F0-9AE2-4081-EC40-59028C678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569214-FBB3-AA2B-E217-CB7B8C5AE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A97B94-732B-4EB4-BE3C-A31B9C2E7D0F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1E6339-80FE-5400-17DB-2B0C07D4F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1CB1B9-801E-7B15-D133-0868B7E5E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ésentation de PostgresSQL | Microsoft Azure">
            <a:extLst>
              <a:ext uri="{FF2B5EF4-FFF2-40B4-BE49-F238E27FC236}">
                <a16:creationId xmlns:a16="http://schemas.microsoft.com/office/drawing/2014/main" id="{FB8DF1E7-B788-04AF-0176-BB6660458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540" y="2878713"/>
            <a:ext cx="679954" cy="70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wer BI, la solution BI de Data Visualisation de Microsoft">
            <a:extLst>
              <a:ext uri="{FF2B5EF4-FFF2-40B4-BE49-F238E27FC236}">
                <a16:creationId xmlns:a16="http://schemas.microsoft.com/office/drawing/2014/main" id="{B6D52BF6-DD3A-5E98-D205-26D505FEC0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8" r="25787"/>
          <a:stretch>
            <a:fillRect/>
          </a:stretch>
        </p:blipFill>
        <p:spPr bwMode="auto">
          <a:xfrm>
            <a:off x="10180003" y="2878713"/>
            <a:ext cx="616184" cy="70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Excel — Wikipédia">
            <a:extLst>
              <a:ext uri="{FF2B5EF4-FFF2-40B4-BE49-F238E27FC236}">
                <a16:creationId xmlns:a16="http://schemas.microsoft.com/office/drawing/2014/main" id="{FAF9C3E1-E94E-153B-A31B-EBEA23964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97" y="850288"/>
            <a:ext cx="424015" cy="40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01D4DD6-441F-E39A-E55C-F1CD3A4C71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9" b="14122"/>
          <a:stretch>
            <a:fillRect/>
          </a:stretch>
        </p:blipFill>
        <p:spPr bwMode="auto">
          <a:xfrm>
            <a:off x="1424847" y="2241173"/>
            <a:ext cx="556850" cy="57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AAAA2066-75A8-AD48-B4C1-8104677CDB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9" b="14122"/>
          <a:stretch>
            <a:fillRect/>
          </a:stretch>
        </p:blipFill>
        <p:spPr bwMode="auto">
          <a:xfrm>
            <a:off x="6467986" y="1302818"/>
            <a:ext cx="556850" cy="57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53A2EBA5-8E29-F507-2276-D925FE023D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9" b="14122"/>
          <a:stretch>
            <a:fillRect/>
          </a:stretch>
        </p:blipFill>
        <p:spPr bwMode="auto">
          <a:xfrm>
            <a:off x="8345584" y="1357588"/>
            <a:ext cx="556850" cy="57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081C2D1A-BD5C-AABA-8E09-97C6F51E99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9" b="14122"/>
          <a:stretch>
            <a:fillRect/>
          </a:stretch>
        </p:blipFill>
        <p:spPr bwMode="auto">
          <a:xfrm>
            <a:off x="3595876" y="4475729"/>
            <a:ext cx="556850" cy="57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92C804A-28E1-7A2B-5FDC-C8A65470C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9" b="14122"/>
          <a:stretch>
            <a:fillRect/>
          </a:stretch>
        </p:blipFill>
        <p:spPr bwMode="auto">
          <a:xfrm>
            <a:off x="7235230" y="4507418"/>
            <a:ext cx="556850" cy="57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6F4B118-50C2-5E5F-25E9-756EA8B2C9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4512" y="4408020"/>
            <a:ext cx="991122" cy="657058"/>
          </a:xfrm>
          <a:prstGeom prst="rect">
            <a:avLst/>
          </a:prstGeom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E68E55BF-4128-0B37-EBB8-B006695023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9" b="14122"/>
          <a:stretch>
            <a:fillRect/>
          </a:stretch>
        </p:blipFill>
        <p:spPr bwMode="auto">
          <a:xfrm>
            <a:off x="9044919" y="4507418"/>
            <a:ext cx="556850" cy="57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lack (plateforme) — Wikipédia">
            <a:extLst>
              <a:ext uri="{FF2B5EF4-FFF2-40B4-BE49-F238E27FC236}">
                <a16:creationId xmlns:a16="http://schemas.microsoft.com/office/drawing/2014/main" id="{D8334B91-19BC-6790-5EFD-E74CFB21D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289" y="6101595"/>
            <a:ext cx="1268267" cy="53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CAB4451-C025-3A81-16A8-46CF0BB479C9}"/>
              </a:ext>
            </a:extLst>
          </p:cNvPr>
          <p:cNvSpPr txBox="1"/>
          <p:nvPr/>
        </p:nvSpPr>
        <p:spPr>
          <a:xfrm>
            <a:off x="475497" y="1286332"/>
            <a:ext cx="1119719" cy="377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Données RH</a:t>
            </a:r>
            <a:br>
              <a:rPr lang="fr-FR" sz="1100" dirty="0"/>
            </a:br>
            <a:r>
              <a:rPr lang="fr-FR" sz="1100" dirty="0"/>
              <a:t>Données sportives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AAB1099-0E20-EC3A-FF10-974BE1735E33}"/>
              </a:ext>
            </a:extLst>
          </p:cNvPr>
          <p:cNvCxnSpPr>
            <a:cxnSpLocks/>
          </p:cNvCxnSpPr>
          <p:nvPr/>
        </p:nvCxnSpPr>
        <p:spPr>
          <a:xfrm>
            <a:off x="824464" y="1889093"/>
            <a:ext cx="457898" cy="439365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F44E35C2-9292-9D3E-447B-4B6CDDE3CB51}"/>
              </a:ext>
            </a:extLst>
          </p:cNvPr>
          <p:cNvSpPr txBox="1"/>
          <p:nvPr/>
        </p:nvSpPr>
        <p:spPr>
          <a:xfrm>
            <a:off x="984622" y="2818161"/>
            <a:ext cx="1355034" cy="377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Transformation et</a:t>
            </a:r>
          </a:p>
          <a:p>
            <a:pPr algn="ctr"/>
            <a:r>
              <a:rPr lang="fr-FR" sz="1100" dirty="0"/>
              <a:t>nettoyage des données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5E46F7F-8A83-0CA4-0784-26E4638D1976}"/>
              </a:ext>
            </a:extLst>
          </p:cNvPr>
          <p:cNvCxnSpPr/>
          <p:nvPr/>
        </p:nvCxnSpPr>
        <p:spPr>
          <a:xfrm>
            <a:off x="5259756" y="1610849"/>
            <a:ext cx="1042876" cy="0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77C83C03-D1BA-087D-5C78-81E7FFB629C1}"/>
              </a:ext>
            </a:extLst>
          </p:cNvPr>
          <p:cNvSpPr txBox="1"/>
          <p:nvPr/>
        </p:nvSpPr>
        <p:spPr>
          <a:xfrm>
            <a:off x="6162823" y="1874654"/>
            <a:ext cx="1171406" cy="525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Calcul distance</a:t>
            </a:r>
            <a:br>
              <a:rPr lang="fr-FR" sz="1100" dirty="0"/>
            </a:br>
            <a:r>
              <a:rPr lang="fr-FR" sz="1100" dirty="0"/>
              <a:t>domicile/entreprise</a:t>
            </a:r>
            <a:br>
              <a:rPr lang="fr-FR" sz="1100" dirty="0"/>
            </a:br>
            <a:r>
              <a:rPr lang="fr-FR" sz="1100" dirty="0"/>
              <a:t>via Google Map API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A2285F1-73DB-0B11-8748-A7BD8ED9531D}"/>
              </a:ext>
            </a:extLst>
          </p:cNvPr>
          <p:cNvCxnSpPr/>
          <p:nvPr/>
        </p:nvCxnSpPr>
        <p:spPr>
          <a:xfrm>
            <a:off x="7100494" y="1610849"/>
            <a:ext cx="1042876" cy="0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7668788-6B85-9326-43B5-16F5136F440F}"/>
              </a:ext>
            </a:extLst>
          </p:cNvPr>
          <p:cNvSpPr txBox="1"/>
          <p:nvPr/>
        </p:nvSpPr>
        <p:spPr>
          <a:xfrm>
            <a:off x="8149634" y="1920253"/>
            <a:ext cx="895285" cy="377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Calcul </a:t>
            </a:r>
          </a:p>
          <a:p>
            <a:pPr algn="ctr"/>
            <a:r>
              <a:rPr lang="fr-FR" sz="1100" dirty="0"/>
              <a:t>prime sportive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8891032-439B-DC04-2EC7-49A1970C2F7E}"/>
              </a:ext>
            </a:extLst>
          </p:cNvPr>
          <p:cNvSpPr txBox="1"/>
          <p:nvPr/>
        </p:nvSpPr>
        <p:spPr>
          <a:xfrm>
            <a:off x="3279763" y="5065078"/>
            <a:ext cx="1189090" cy="377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Génération </a:t>
            </a:r>
          </a:p>
          <a:p>
            <a:pPr algn="ctr"/>
            <a:r>
              <a:rPr lang="fr-FR" sz="1100" dirty="0"/>
              <a:t>d’activités sportives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6AFAE75-16B5-BA61-B173-55AA00FF86A9}"/>
              </a:ext>
            </a:extLst>
          </p:cNvPr>
          <p:cNvCxnSpPr>
            <a:cxnSpLocks/>
          </p:cNvCxnSpPr>
          <p:nvPr/>
        </p:nvCxnSpPr>
        <p:spPr>
          <a:xfrm>
            <a:off x="4311671" y="4795067"/>
            <a:ext cx="73931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89566D6-515A-DCBB-65A4-5B6755D80991}"/>
              </a:ext>
            </a:extLst>
          </p:cNvPr>
          <p:cNvCxnSpPr>
            <a:cxnSpLocks/>
          </p:cNvCxnSpPr>
          <p:nvPr/>
        </p:nvCxnSpPr>
        <p:spPr>
          <a:xfrm>
            <a:off x="6325223" y="4795066"/>
            <a:ext cx="73931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2A93C5B1-6FF3-9CC3-3DFE-1F88CB5BEFEC}"/>
              </a:ext>
            </a:extLst>
          </p:cNvPr>
          <p:cNvSpPr txBox="1"/>
          <p:nvPr/>
        </p:nvSpPr>
        <p:spPr>
          <a:xfrm>
            <a:off x="6816446" y="5117154"/>
            <a:ext cx="1247578" cy="377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Insertion PostgreSQL</a:t>
            </a:r>
            <a:br>
              <a:rPr lang="fr-FR" sz="1100" dirty="0"/>
            </a:br>
            <a:r>
              <a:rPr lang="fr-FR" sz="1100" dirty="0"/>
              <a:t>+ Slack </a:t>
            </a:r>
            <a:r>
              <a:rPr lang="fr-FR" sz="1100" dirty="0" err="1"/>
              <a:t>publisher</a:t>
            </a:r>
            <a:endParaRPr lang="fr-FR" sz="1100" dirty="0"/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BAB93304-9A3D-F2E8-4005-4531C3073509}"/>
              </a:ext>
            </a:extLst>
          </p:cNvPr>
          <p:cNvCxnSpPr>
            <a:cxnSpLocks/>
          </p:cNvCxnSpPr>
          <p:nvPr/>
        </p:nvCxnSpPr>
        <p:spPr>
          <a:xfrm>
            <a:off x="7970888" y="4795065"/>
            <a:ext cx="962622" cy="0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85C7CBFC-BEE8-CF59-8F9D-1CE4FD9669A7}"/>
              </a:ext>
            </a:extLst>
          </p:cNvPr>
          <p:cNvSpPr txBox="1"/>
          <p:nvPr/>
        </p:nvSpPr>
        <p:spPr>
          <a:xfrm>
            <a:off x="8933510" y="5117154"/>
            <a:ext cx="779668" cy="377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Calcul jours</a:t>
            </a:r>
            <a:br>
              <a:rPr lang="fr-FR" sz="1100" dirty="0"/>
            </a:br>
            <a:r>
              <a:rPr lang="fr-FR" sz="1100" dirty="0"/>
              <a:t>bien-être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2E84A0A7-433D-1005-DD28-E7D0A5E5FFA4}"/>
              </a:ext>
            </a:extLst>
          </p:cNvPr>
          <p:cNvCxnSpPr>
            <a:cxnSpLocks/>
          </p:cNvCxnSpPr>
          <p:nvPr/>
        </p:nvCxnSpPr>
        <p:spPr>
          <a:xfrm>
            <a:off x="7559442" y="5556491"/>
            <a:ext cx="0" cy="5451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E79CAB6-1887-2272-F90C-F663ACB1574F}"/>
              </a:ext>
            </a:extLst>
          </p:cNvPr>
          <p:cNvCxnSpPr>
            <a:cxnSpLocks/>
          </p:cNvCxnSpPr>
          <p:nvPr/>
        </p:nvCxnSpPr>
        <p:spPr>
          <a:xfrm>
            <a:off x="7203644" y="3285047"/>
            <a:ext cx="28732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DA9343E4-115D-CC4E-D83E-3F5A41B0D0AF}"/>
              </a:ext>
            </a:extLst>
          </p:cNvPr>
          <p:cNvCxnSpPr>
            <a:cxnSpLocks/>
          </p:cNvCxnSpPr>
          <p:nvPr/>
        </p:nvCxnSpPr>
        <p:spPr>
          <a:xfrm>
            <a:off x="6820224" y="2408121"/>
            <a:ext cx="5686" cy="416596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69FB48F-5530-BE70-51CC-7E03075C65E1}"/>
              </a:ext>
            </a:extLst>
          </p:cNvPr>
          <p:cNvCxnSpPr>
            <a:cxnSpLocks/>
          </p:cNvCxnSpPr>
          <p:nvPr/>
        </p:nvCxnSpPr>
        <p:spPr>
          <a:xfrm flipV="1">
            <a:off x="6716563" y="2407695"/>
            <a:ext cx="5686" cy="416596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BD0B5E8E-D3FC-099D-D51E-5C09A702AA4F}"/>
              </a:ext>
            </a:extLst>
          </p:cNvPr>
          <p:cNvCxnSpPr>
            <a:cxnSpLocks/>
          </p:cNvCxnSpPr>
          <p:nvPr/>
        </p:nvCxnSpPr>
        <p:spPr>
          <a:xfrm flipV="1">
            <a:off x="7168138" y="2359618"/>
            <a:ext cx="1337381" cy="539249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3E7FBD4D-51C3-279E-DA53-A60EC8A53A20}"/>
              </a:ext>
            </a:extLst>
          </p:cNvPr>
          <p:cNvCxnSpPr>
            <a:cxnSpLocks/>
          </p:cNvCxnSpPr>
          <p:nvPr/>
        </p:nvCxnSpPr>
        <p:spPr>
          <a:xfrm flipH="1">
            <a:off x="7168138" y="2462145"/>
            <a:ext cx="1429138" cy="582630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871A40E0-DC45-6E86-AC0B-FCB2960F1EDF}"/>
              </a:ext>
            </a:extLst>
          </p:cNvPr>
          <p:cNvCxnSpPr>
            <a:cxnSpLocks/>
          </p:cNvCxnSpPr>
          <p:nvPr/>
        </p:nvCxnSpPr>
        <p:spPr>
          <a:xfrm>
            <a:off x="4972829" y="2359618"/>
            <a:ext cx="1324467" cy="647603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7" name="Connecteur droit avec flèche 1026">
            <a:extLst>
              <a:ext uri="{FF2B5EF4-FFF2-40B4-BE49-F238E27FC236}">
                <a16:creationId xmlns:a16="http://schemas.microsoft.com/office/drawing/2014/main" id="{1E25D2CD-34A7-2FAF-2259-DF0DCEE39443}"/>
              </a:ext>
            </a:extLst>
          </p:cNvPr>
          <p:cNvCxnSpPr>
            <a:cxnSpLocks/>
          </p:cNvCxnSpPr>
          <p:nvPr/>
        </p:nvCxnSpPr>
        <p:spPr>
          <a:xfrm flipH="1">
            <a:off x="4242209" y="3398695"/>
            <a:ext cx="1920614" cy="1009325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4" name="Connecteur droit avec flèche 1043">
            <a:extLst>
              <a:ext uri="{FF2B5EF4-FFF2-40B4-BE49-F238E27FC236}">
                <a16:creationId xmlns:a16="http://schemas.microsoft.com/office/drawing/2014/main" id="{C25A21E7-B0F0-AA78-A4C8-B6FCCC580479}"/>
              </a:ext>
            </a:extLst>
          </p:cNvPr>
          <p:cNvCxnSpPr>
            <a:cxnSpLocks/>
          </p:cNvCxnSpPr>
          <p:nvPr/>
        </p:nvCxnSpPr>
        <p:spPr>
          <a:xfrm flipH="1" flipV="1">
            <a:off x="7073646" y="3720374"/>
            <a:ext cx="247374" cy="67685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8" name="Connecteur droit avec flèche 1047">
            <a:extLst>
              <a:ext uri="{FF2B5EF4-FFF2-40B4-BE49-F238E27FC236}">
                <a16:creationId xmlns:a16="http://schemas.microsoft.com/office/drawing/2014/main" id="{A0E01A5A-FE85-2935-3300-2661F8301D63}"/>
              </a:ext>
            </a:extLst>
          </p:cNvPr>
          <p:cNvCxnSpPr>
            <a:cxnSpLocks/>
          </p:cNvCxnSpPr>
          <p:nvPr/>
        </p:nvCxnSpPr>
        <p:spPr>
          <a:xfrm>
            <a:off x="7294171" y="3551162"/>
            <a:ext cx="1693297" cy="946185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0" name="Connecteur droit avec flèche 1049">
            <a:extLst>
              <a:ext uri="{FF2B5EF4-FFF2-40B4-BE49-F238E27FC236}">
                <a16:creationId xmlns:a16="http://schemas.microsoft.com/office/drawing/2014/main" id="{B0106A35-1FB8-4D61-6B49-F300040C76FE}"/>
              </a:ext>
            </a:extLst>
          </p:cNvPr>
          <p:cNvCxnSpPr>
            <a:cxnSpLocks/>
          </p:cNvCxnSpPr>
          <p:nvPr/>
        </p:nvCxnSpPr>
        <p:spPr>
          <a:xfrm flipH="1" flipV="1">
            <a:off x="7358211" y="3468758"/>
            <a:ext cx="1686708" cy="918395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3" name="ZoneTexte 1062">
            <a:extLst>
              <a:ext uri="{FF2B5EF4-FFF2-40B4-BE49-F238E27FC236}">
                <a16:creationId xmlns:a16="http://schemas.microsoft.com/office/drawing/2014/main" id="{0073DB0B-06D1-B627-D522-F9B48E7D15DD}"/>
              </a:ext>
            </a:extLst>
          </p:cNvPr>
          <p:cNvSpPr txBox="1"/>
          <p:nvPr/>
        </p:nvSpPr>
        <p:spPr>
          <a:xfrm>
            <a:off x="7547377" y="5709998"/>
            <a:ext cx="453220" cy="21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Publie</a:t>
            </a:r>
          </a:p>
        </p:txBody>
      </p: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5CCF2A2B-1D67-DDA9-FBFE-BCEAFD32DACA}"/>
              </a:ext>
            </a:extLst>
          </p:cNvPr>
          <p:cNvCxnSpPr/>
          <p:nvPr/>
        </p:nvCxnSpPr>
        <p:spPr>
          <a:xfrm>
            <a:off x="9749641" y="1113984"/>
            <a:ext cx="310215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6" name="Connecteur droit 1065">
            <a:extLst>
              <a:ext uri="{FF2B5EF4-FFF2-40B4-BE49-F238E27FC236}">
                <a16:creationId xmlns:a16="http://schemas.microsoft.com/office/drawing/2014/main" id="{099D5606-5283-8D45-F74B-9B864FCE1ABB}"/>
              </a:ext>
            </a:extLst>
          </p:cNvPr>
          <p:cNvCxnSpPr/>
          <p:nvPr/>
        </p:nvCxnSpPr>
        <p:spPr>
          <a:xfrm>
            <a:off x="9749641" y="1303573"/>
            <a:ext cx="3102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7" name="ZoneTexte 1066">
            <a:extLst>
              <a:ext uri="{FF2B5EF4-FFF2-40B4-BE49-F238E27FC236}">
                <a16:creationId xmlns:a16="http://schemas.microsoft.com/office/drawing/2014/main" id="{F802402F-D03E-D00A-2304-FA5D0BD63F96}"/>
              </a:ext>
            </a:extLst>
          </p:cNvPr>
          <p:cNvSpPr txBox="1"/>
          <p:nvPr/>
        </p:nvSpPr>
        <p:spPr>
          <a:xfrm>
            <a:off x="10076853" y="1002890"/>
            <a:ext cx="446419" cy="222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Batch</a:t>
            </a:r>
          </a:p>
        </p:txBody>
      </p:sp>
      <p:sp>
        <p:nvSpPr>
          <p:cNvPr id="1068" name="ZoneTexte 1067">
            <a:extLst>
              <a:ext uri="{FF2B5EF4-FFF2-40B4-BE49-F238E27FC236}">
                <a16:creationId xmlns:a16="http://schemas.microsoft.com/office/drawing/2014/main" id="{69361BD2-77A0-0D76-5335-4C50A0F57E3C}"/>
              </a:ext>
            </a:extLst>
          </p:cNvPr>
          <p:cNvSpPr txBox="1"/>
          <p:nvPr/>
        </p:nvSpPr>
        <p:spPr>
          <a:xfrm>
            <a:off x="10076853" y="1191724"/>
            <a:ext cx="661331" cy="222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Streaming</a:t>
            </a:r>
          </a:p>
        </p:txBody>
      </p:sp>
      <p:pic>
        <p:nvPicPr>
          <p:cNvPr id="1070" name="Image 1069">
            <a:extLst>
              <a:ext uri="{FF2B5EF4-FFF2-40B4-BE49-F238E27FC236}">
                <a16:creationId xmlns:a16="http://schemas.microsoft.com/office/drawing/2014/main" id="{13789460-A2C8-5FC3-A504-2C47E483A5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9763" y="4866535"/>
            <a:ext cx="955893" cy="250618"/>
          </a:xfrm>
          <a:prstGeom prst="rect">
            <a:avLst/>
          </a:prstGeom>
        </p:spPr>
      </p:pic>
      <p:pic>
        <p:nvPicPr>
          <p:cNvPr id="1092" name="Picture 6" descr="Microsoft Excel — Wikipédia">
            <a:extLst>
              <a:ext uri="{FF2B5EF4-FFF2-40B4-BE49-F238E27FC236}">
                <a16:creationId xmlns:a16="http://schemas.microsoft.com/office/drawing/2014/main" id="{28E3B595-0D0E-28C9-A4E9-BD04C2A28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58" y="853536"/>
            <a:ext cx="424015" cy="40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3" name="Rectangle 1092">
            <a:extLst>
              <a:ext uri="{FF2B5EF4-FFF2-40B4-BE49-F238E27FC236}">
                <a16:creationId xmlns:a16="http://schemas.microsoft.com/office/drawing/2014/main" id="{2DBB6ABF-6ADC-3FF3-7BBD-346F4CA5CEB9}"/>
              </a:ext>
            </a:extLst>
          </p:cNvPr>
          <p:cNvSpPr/>
          <p:nvPr/>
        </p:nvSpPr>
        <p:spPr>
          <a:xfrm>
            <a:off x="174334" y="420889"/>
            <a:ext cx="1693776" cy="138618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91" name="Picture 12" descr="Amazon S3 monitoring &amp; observability | Dynatrace Hub">
            <a:extLst>
              <a:ext uri="{FF2B5EF4-FFF2-40B4-BE49-F238E27FC236}">
                <a16:creationId xmlns:a16="http://schemas.microsoft.com/office/drawing/2014/main" id="{39450A22-D7A6-3B0C-F184-E13D09878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48" y="116698"/>
            <a:ext cx="689615" cy="68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" name="Picture 14" descr="Extension de format de fichier csv - Icônes interface gratuites">
            <a:extLst>
              <a:ext uri="{FF2B5EF4-FFF2-40B4-BE49-F238E27FC236}">
                <a16:creationId xmlns:a16="http://schemas.microsoft.com/office/drawing/2014/main" id="{C1DC6095-BD06-23D0-D788-DE85E1B8D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087" y="850288"/>
            <a:ext cx="425276" cy="42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6" name="Rectangle 1095">
            <a:extLst>
              <a:ext uri="{FF2B5EF4-FFF2-40B4-BE49-F238E27FC236}">
                <a16:creationId xmlns:a16="http://schemas.microsoft.com/office/drawing/2014/main" id="{637D5DDA-C9E8-2B37-4938-61E6E3C5D43E}"/>
              </a:ext>
            </a:extLst>
          </p:cNvPr>
          <p:cNvSpPr/>
          <p:nvPr/>
        </p:nvSpPr>
        <p:spPr>
          <a:xfrm>
            <a:off x="1921179" y="425400"/>
            <a:ext cx="1061094" cy="138618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7" name="ZoneTexte 1096">
            <a:extLst>
              <a:ext uri="{FF2B5EF4-FFF2-40B4-BE49-F238E27FC236}">
                <a16:creationId xmlns:a16="http://schemas.microsoft.com/office/drawing/2014/main" id="{356A1A48-ACBA-526B-1261-0B17E263D7B1}"/>
              </a:ext>
            </a:extLst>
          </p:cNvPr>
          <p:cNvSpPr txBox="1"/>
          <p:nvPr/>
        </p:nvSpPr>
        <p:spPr>
          <a:xfrm>
            <a:off x="2058828" y="1328133"/>
            <a:ext cx="7857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Données</a:t>
            </a:r>
          </a:p>
          <a:p>
            <a:pPr algn="ctr"/>
            <a:r>
              <a:rPr lang="fr-FR" sz="1100" dirty="0"/>
              <a:t>nettoyées</a:t>
            </a:r>
          </a:p>
        </p:txBody>
      </p:sp>
      <p:pic>
        <p:nvPicPr>
          <p:cNvPr id="1098" name="Picture 12" descr="Amazon S3 monitoring &amp; observability | Dynatrace Hub">
            <a:extLst>
              <a:ext uri="{FF2B5EF4-FFF2-40B4-BE49-F238E27FC236}">
                <a16:creationId xmlns:a16="http://schemas.microsoft.com/office/drawing/2014/main" id="{767D08CE-6E41-8AD7-3833-BFF586A06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918" y="116697"/>
            <a:ext cx="689615" cy="68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9" name="Connecteur droit avec flèche 1098">
            <a:extLst>
              <a:ext uri="{FF2B5EF4-FFF2-40B4-BE49-F238E27FC236}">
                <a16:creationId xmlns:a16="http://schemas.microsoft.com/office/drawing/2014/main" id="{0828B749-0318-B607-D28F-8384074DC532}"/>
              </a:ext>
            </a:extLst>
          </p:cNvPr>
          <p:cNvCxnSpPr>
            <a:cxnSpLocks/>
          </p:cNvCxnSpPr>
          <p:nvPr/>
        </p:nvCxnSpPr>
        <p:spPr>
          <a:xfrm flipV="1">
            <a:off x="2052503" y="1920253"/>
            <a:ext cx="399222" cy="422865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08" name="Picture 8">
            <a:extLst>
              <a:ext uri="{FF2B5EF4-FFF2-40B4-BE49-F238E27FC236}">
                <a16:creationId xmlns:a16="http://schemas.microsoft.com/office/drawing/2014/main" id="{332C9D49-D5A2-409B-F397-AEBBCD7D0C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9" b="14122"/>
          <a:stretch>
            <a:fillRect/>
          </a:stretch>
        </p:blipFill>
        <p:spPr bwMode="auto">
          <a:xfrm>
            <a:off x="4511692" y="1302817"/>
            <a:ext cx="556850" cy="57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9" name="Connecteur droit avec flèche 1108">
            <a:extLst>
              <a:ext uri="{FF2B5EF4-FFF2-40B4-BE49-F238E27FC236}">
                <a16:creationId xmlns:a16="http://schemas.microsoft.com/office/drawing/2014/main" id="{2356A57B-F88F-DB34-C24F-E15CBA660FF5}"/>
              </a:ext>
            </a:extLst>
          </p:cNvPr>
          <p:cNvCxnSpPr/>
          <p:nvPr/>
        </p:nvCxnSpPr>
        <p:spPr>
          <a:xfrm>
            <a:off x="3199333" y="1590464"/>
            <a:ext cx="1042876" cy="0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0" name="ZoneTexte 1109">
            <a:extLst>
              <a:ext uri="{FF2B5EF4-FFF2-40B4-BE49-F238E27FC236}">
                <a16:creationId xmlns:a16="http://schemas.microsoft.com/office/drawing/2014/main" id="{D5697285-8032-B374-CFA1-F66CA5A66B53}"/>
              </a:ext>
            </a:extLst>
          </p:cNvPr>
          <p:cNvSpPr txBox="1"/>
          <p:nvPr/>
        </p:nvSpPr>
        <p:spPr>
          <a:xfrm>
            <a:off x="4289570" y="1857491"/>
            <a:ext cx="9973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Ingestion des</a:t>
            </a:r>
          </a:p>
          <a:p>
            <a:pPr algn="ctr"/>
            <a:r>
              <a:rPr lang="fr-FR" sz="1100" dirty="0"/>
              <a:t>données</a:t>
            </a:r>
          </a:p>
        </p:txBody>
      </p:sp>
      <p:pic>
        <p:nvPicPr>
          <p:cNvPr id="1111" name="Image 1110">
            <a:extLst>
              <a:ext uri="{FF2B5EF4-FFF2-40B4-BE49-F238E27FC236}">
                <a16:creationId xmlns:a16="http://schemas.microsoft.com/office/drawing/2014/main" id="{2CC05EB5-8FA7-F9EF-31E2-8CFCF22DF1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8223" y="1635531"/>
            <a:ext cx="1034278" cy="27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9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8D4ADF-864E-8464-5D66-64839BB2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E8C609-D0DB-A5FB-68E3-F0B57D576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docker-compose run --</a:t>
            </a:r>
            <a:r>
              <a:rPr lang="fr-FR" dirty="0" err="1"/>
              <a:t>rm</a:t>
            </a:r>
            <a:r>
              <a:rPr lang="fr-FR" dirty="0"/>
              <a:t> sport-consumer </a:t>
            </a:r>
            <a:r>
              <a:rPr lang="fr-FR" dirty="0" err="1"/>
              <a:t>bash</a:t>
            </a:r>
            <a:endParaRPr lang="fr-FR" dirty="0"/>
          </a:p>
          <a:p>
            <a:r>
              <a:rPr lang="fr-FR" dirty="0"/>
              <a:t>python scripts/bien_etre/generate_sport_data.py --</a:t>
            </a:r>
            <a:r>
              <a:rPr lang="fr-FR" dirty="0" err="1"/>
              <a:t>nb_messages</a:t>
            </a:r>
            <a:r>
              <a:rPr lang="fr-FR" dirty="0"/>
              <a:t> 5 --</a:t>
            </a:r>
            <a:r>
              <a:rPr lang="fr-FR" dirty="0" err="1"/>
              <a:t>time_sleep</a:t>
            </a:r>
            <a:r>
              <a:rPr lang="fr-FR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88054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8BBDD7-09E3-34FB-448B-5EB789D40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416E51-BAFE-8AD1-55FF-549687507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2407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19045</TotalTime>
  <Words>75</Words>
  <Application>Microsoft Office PowerPoint</Application>
  <PresentationFormat>Grand écran</PresentationFormat>
  <Paragraphs>19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Maeva Beauvillain</dc:creator>
  <cp:lastModifiedBy>Maeva Beauvillain</cp:lastModifiedBy>
  <cp:revision>5</cp:revision>
  <dcterms:created xsi:type="dcterms:W3CDTF">2025-06-25T07:26:05Z</dcterms:created>
  <dcterms:modified xsi:type="dcterms:W3CDTF">2025-07-08T17:23:39Z</dcterms:modified>
</cp:coreProperties>
</file>