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F37"/>
    <a:srgbClr val="B8ABA5"/>
    <a:srgbClr val="DBBFA5"/>
    <a:srgbClr val="957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5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1400" b="0" dirty="0">
                <a:latin typeface="Avenir Next LT Pro Light" panose="020B0304020202020204" pitchFamily="34" charset="0"/>
              </a:rPr>
              <a:t>Davidson County, Tennessee</a:t>
            </a:r>
            <a:r>
              <a:rPr lang="en-US" sz="1400" b="0" baseline="0" dirty="0">
                <a:latin typeface="Avenir Next LT Pro Light" panose="020B0304020202020204" pitchFamily="34" charset="0"/>
              </a:rPr>
              <a:t> </a:t>
            </a:r>
          </a:p>
          <a:p>
            <a:pPr>
              <a:defRPr>
                <a:latin typeface="Avenir Next LT Pro Light" panose="020B0304020202020204" pitchFamily="34" charset="0"/>
              </a:defRPr>
            </a:pPr>
            <a:r>
              <a:rPr lang="en-US" sz="1400" b="0" dirty="0">
                <a:latin typeface="Avenir Next LT Pro Light" panose="020B0304020202020204" pitchFamily="34" charset="0"/>
              </a:rPr>
              <a:t>Age</a:t>
            </a:r>
            <a:r>
              <a:rPr lang="en-US" sz="1400" b="0" baseline="0" dirty="0">
                <a:latin typeface="Avenir Next LT Pro Light" panose="020B0304020202020204" pitchFamily="34" charset="0"/>
              </a:rPr>
              <a:t> Distribution by Gender</a:t>
            </a:r>
            <a:endParaRPr lang="en-US" sz="1400" b="0" dirty="0">
              <a:latin typeface="Avenir Next LT Pro Light" panose="020B03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DBBF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79334</c:v>
                </c:pt>
                <c:pt idx="1">
                  <c:v>65706</c:v>
                </c:pt>
                <c:pt idx="2">
                  <c:v>62904</c:v>
                </c:pt>
                <c:pt idx="3">
                  <c:v>39703</c:v>
                </c:pt>
                <c:pt idx="4">
                  <c:v>41987</c:v>
                </c:pt>
                <c:pt idx="5">
                  <c:v>69958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8-4188-AF23-7558D08FF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rgbClr val="B8AB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81454</c:v>
                </c:pt>
                <c:pt idx="1">
                  <c:v>58708</c:v>
                </c:pt>
                <c:pt idx="2">
                  <c:v>57896</c:v>
                </c:pt>
                <c:pt idx="3">
                  <c:v>43257</c:v>
                </c:pt>
                <c:pt idx="4">
                  <c:v>38731</c:v>
                </c:pt>
                <c:pt idx="5">
                  <c:v>54506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48-4188-AF23-7558D08FF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6153343"/>
        <c:axId val="1176159999"/>
      </c:barChart>
      <c:catAx>
        <c:axId val="117615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76159999"/>
        <c:crosses val="autoZero"/>
        <c:auto val="1"/>
        <c:lblAlgn val="ctr"/>
        <c:lblOffset val="100"/>
        <c:noMultiLvlLbl val="0"/>
      </c:catAx>
      <c:valAx>
        <c:axId val="117615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7615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Davidson County,</a:t>
            </a:r>
            <a:r>
              <a:rPr lang="en-US" sz="1400" baseline="0" dirty="0">
                <a:latin typeface="Avenir Next LT Pro Light" panose="020B0304020202020204" pitchFamily="34" charset="0"/>
              </a:rPr>
              <a:t> Tennessee</a:t>
            </a:r>
          </a:p>
          <a:p>
            <a:pPr>
              <a:defRPr sz="1400">
                <a:latin typeface="Avenir Next LT Pro Light" panose="020B0304020202020204" pitchFamily="34" charset="0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Age</a:t>
            </a:r>
            <a:r>
              <a:rPr lang="en-US" sz="1400" baseline="0" dirty="0">
                <a:latin typeface="Avenir Next LT Pro Light" panose="020B0304020202020204" pitchFamily="34" charset="0"/>
              </a:rPr>
              <a:t> Distribution by Gender</a:t>
            </a:r>
            <a:endParaRPr lang="en-US" sz="1400" dirty="0">
              <a:latin typeface="Avenir Next LT Pro Light" panose="020B03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DBBF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79334</c:v>
                </c:pt>
                <c:pt idx="1">
                  <c:v>65706</c:v>
                </c:pt>
                <c:pt idx="2">
                  <c:v>62904</c:v>
                </c:pt>
                <c:pt idx="3">
                  <c:v>39703</c:v>
                </c:pt>
                <c:pt idx="4">
                  <c:v>41987</c:v>
                </c:pt>
                <c:pt idx="5">
                  <c:v>69958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8-4188-AF23-7558D08FF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rgbClr val="B8AB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81454</c:v>
                </c:pt>
                <c:pt idx="1">
                  <c:v>58708</c:v>
                </c:pt>
                <c:pt idx="2">
                  <c:v>57896</c:v>
                </c:pt>
                <c:pt idx="3">
                  <c:v>43257</c:v>
                </c:pt>
                <c:pt idx="4">
                  <c:v>38731</c:v>
                </c:pt>
                <c:pt idx="5">
                  <c:v>54506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48-4188-AF23-7558D08FF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6153343"/>
        <c:axId val="1176159999"/>
      </c:barChart>
      <c:catAx>
        <c:axId val="117615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76159999"/>
        <c:crosses val="autoZero"/>
        <c:auto val="1"/>
        <c:lblAlgn val="ctr"/>
        <c:lblOffset val="100"/>
        <c:noMultiLvlLbl val="0"/>
      </c:catAx>
      <c:valAx>
        <c:axId val="117615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7615334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Example Company</a:t>
            </a:r>
          </a:p>
          <a:p>
            <a:pPr>
              <a:defRPr>
                <a:latin typeface="Avenir Next LT Pro Light" panose="020B0304020202020204" pitchFamily="34" charset="0"/>
              </a:defRPr>
            </a:pPr>
            <a:r>
              <a:rPr lang="en-US" sz="1400" dirty="0">
                <a:latin typeface="Avenir Next LT Pro Light" panose="020B0304020202020204" pitchFamily="34" charset="0"/>
              </a:rPr>
              <a:t>Age</a:t>
            </a:r>
            <a:r>
              <a:rPr lang="en-US" sz="1400" baseline="0" dirty="0">
                <a:latin typeface="Avenir Next LT Pro Light" panose="020B0304020202020204" pitchFamily="34" charset="0"/>
              </a:rPr>
              <a:t> Distribution by Gender</a:t>
            </a:r>
            <a:endParaRPr lang="en-US" sz="1400" dirty="0">
              <a:latin typeface="Avenir Next LT Pro Light" panose="020B03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DBBF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4-48C2-97E9-7EB454EBEB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rgbClr val="B8ABA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Under 20 years</c:v>
                </c:pt>
                <c:pt idx="1">
                  <c:v>20 to 29 years</c:v>
                </c:pt>
                <c:pt idx="2">
                  <c:v>30 to 39 years</c:v>
                </c:pt>
                <c:pt idx="3">
                  <c:v>40 to 49 years</c:v>
                </c:pt>
                <c:pt idx="4">
                  <c:v>50 to 59 years</c:v>
                </c:pt>
                <c:pt idx="5">
                  <c:v>60 years and over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4-48C2-97E9-7EB454EBE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8733167"/>
        <c:axId val="1168733999"/>
      </c:barChart>
      <c:catAx>
        <c:axId val="116873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68733999"/>
        <c:crosses val="autoZero"/>
        <c:auto val="1"/>
        <c:lblAlgn val="ctr"/>
        <c:lblOffset val="100"/>
        <c:noMultiLvlLbl val="0"/>
      </c:catAx>
      <c:valAx>
        <c:axId val="116873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6873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CE261-7B8E-4A78-98CD-0C22E153749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4B1E-6D05-41AC-B9C6-30C772B2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shinyUI</a:t>
            </a:r>
            <a:r>
              <a:rPr lang="en-US" dirty="0"/>
              <a:t> &lt;- </a:t>
            </a:r>
            <a:r>
              <a:rPr lang="en-US" dirty="0" err="1"/>
              <a:t>dashboardPage</a:t>
            </a:r>
            <a:r>
              <a:rPr lang="en-US" dirty="0"/>
              <a:t>() instead of </a:t>
            </a:r>
            <a:r>
              <a:rPr lang="en-US" dirty="0" err="1"/>
              <a:t>fluidPage</a:t>
            </a:r>
            <a:r>
              <a:rPr lang="en-US" dirty="0"/>
              <a:t>() to get this layout</a:t>
            </a:r>
          </a:p>
          <a:p>
            <a:r>
              <a:rPr lang="en-US" dirty="0"/>
              <a:t>Look into how to customize colors…here are starter resources, but I’m not understanding them all that well just yet: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https://community.rstudio.com/t/shinydashboard-custom-box-colors-to-match-brand/14147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https://rstudio.github.io/shinydashboard/appearance.html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https://stackoverflow.com/questions/31711307/how-to-change-color-in-shiny-dashboard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Colors were found using https://imagecolorpicker.com/en/; also check with </a:t>
            </a:r>
            <a:r>
              <a:rPr lang="en-US" dirty="0" err="1"/>
              <a:t>Maeva</a:t>
            </a:r>
            <a:r>
              <a:rPr lang="en-US" dirty="0"/>
              <a:t> since he posted people3 HEX codes on slack a while 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we use the people3 logo? (ask Michael and/or TAs)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we use and place images in our shiny app? (answer can possibly/probably be found online)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What are our font choices in shiny? (answer can possibly/probably be found online)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selectInput</a:t>
            </a:r>
            <a:r>
              <a:rPr lang="en-US" dirty="0"/>
              <a:t>(‘location’, ‘Choose a Location’, choices = c(‘Davidson County, Tennessee’, ‘Location 2’, ‘Location 3’))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an interactive map with leaflet?</a:t>
            </a:r>
          </a:p>
          <a:p>
            <a:r>
              <a:rPr lang="en-US" dirty="0"/>
              <a:t>Analysis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checkboxGroupInput</a:t>
            </a:r>
            <a:r>
              <a:rPr lang="en-US" dirty="0"/>
              <a:t>(‘checkboxes’, ‘Analysis Categories’, choices = c(‘Age’, ‘Education’, ‘Income’, ‘Race &amp; Ethnicity’))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On this page we could also provide extra general stats about the selected location, like: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Age groups by boomer, millennial, gen x,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% of population who identify as LGBT who live in the state (https://williamsinstitute.law.ucla.edu/wp-content/uploads/LGBT-Adult-US-Pop-Jul-2020.pdf)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% or # of English-only speakers; % or # of top 5 non-English languages spoken in the selected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Broad race/ethnicity breakdown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Tabs at the top can be created as a navigation 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navbarPage</a:t>
            </a:r>
            <a:r>
              <a:rPr lang="en-US" dirty="0"/>
              <a:t>(‘R.I.O. Dashboard’, </a:t>
            </a:r>
            <a:r>
              <a:rPr lang="en-US" dirty="0" err="1"/>
              <a:t>tabPanel</a:t>
            </a:r>
            <a:r>
              <a:rPr lang="en-US" dirty="0"/>
              <a:t>(‘Age’…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Details available at https://shiny.rstudio.com/gallery/navbar-example.html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Selected output on each page available as interactive plots via </a:t>
            </a:r>
            <a:r>
              <a:rPr lang="en-US" dirty="0" err="1"/>
              <a:t>plotly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Stacked bar charts code available at https://plotly.com/r/bar-charts/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Code for all sorts of other </a:t>
            </a:r>
            <a:r>
              <a:rPr lang="en-US" dirty="0" err="1"/>
              <a:t>plotly</a:t>
            </a:r>
            <a:r>
              <a:rPr lang="en-US" dirty="0"/>
              <a:t> with r plot options available at https://plotly.com/r/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Upload comparison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ui.R</a:t>
            </a:r>
            <a:r>
              <a:rPr lang="en-US" dirty="0"/>
              <a:t> code based on what Michael showed us on Thursday: </a:t>
            </a:r>
            <a:r>
              <a:rPr lang="en-US" dirty="0" err="1"/>
              <a:t>fileInput</a:t>
            </a:r>
            <a:r>
              <a:rPr lang="en-US" dirty="0"/>
              <a:t>(‘file’, ‘Upload Comparison Data’)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 in-depth detail (with </a:t>
            </a:r>
            <a:r>
              <a:rPr lang="en-US" dirty="0" err="1"/>
              <a:t>ui</a:t>
            </a:r>
            <a:r>
              <a:rPr lang="en-US" dirty="0"/>
              <a:t> and server code in the same </a:t>
            </a:r>
            <a:r>
              <a:rPr lang="en-US" dirty="0" err="1"/>
              <a:t>app.R</a:t>
            </a:r>
            <a:r>
              <a:rPr lang="en-US" dirty="0"/>
              <a:t> script) available at https://shiny.rstudio.com/gallery/file-upload.html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4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Report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ui.R</a:t>
            </a:r>
            <a:r>
              <a:rPr lang="en-US" dirty="0"/>
              <a:t> code: </a:t>
            </a:r>
            <a:r>
              <a:rPr lang="en-US" dirty="0" err="1"/>
              <a:t>downloadButton</a:t>
            </a:r>
            <a:r>
              <a:rPr lang="en-US" dirty="0"/>
              <a:t>(‘</a:t>
            </a:r>
            <a:r>
              <a:rPr lang="en-US" dirty="0" err="1"/>
              <a:t>downloadReport</a:t>
            </a:r>
            <a:r>
              <a:rPr lang="en-US" dirty="0"/>
              <a:t>’, ‘Download’)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above code doesn’t work, use this instead (shiny::</a:t>
            </a:r>
            <a:r>
              <a:rPr lang="en-US" dirty="0" err="1"/>
              <a:t>downloadButton</a:t>
            </a:r>
            <a:r>
              <a:rPr lang="en-US" dirty="0"/>
              <a:t>(‘</a:t>
            </a:r>
            <a:r>
              <a:rPr lang="en-US" dirty="0" err="1"/>
              <a:t>downloadReport</a:t>
            </a:r>
            <a:r>
              <a:rPr lang="en-US" dirty="0"/>
              <a:t>’, ‘Download’))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^ solution was obtained from here: https://github.com/rstudio/shiny/issues/2392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server.R</a:t>
            </a:r>
            <a:r>
              <a:rPr lang="en-US" dirty="0"/>
              <a:t> code: see https://shiny.rstudio.com/gallery/download-knitr-reports.html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Questions: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What is this downloaded output going to look like?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How do we think about this and plan accordingly now? (Maybe get help from Michael and/or TAs on this…)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44B1E-6D05-41AC-B9C6-30C772B26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0D7F-BD4B-4A73-93F1-4FDC85DE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99B8C-D5C2-40EA-8080-8832EF21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856F-A1FC-4096-8D15-565F288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3012-0BBD-492F-9508-2261D62A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8AA9-4D3D-4318-B744-E1709912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303-9933-4055-B783-F3A4F50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8A7B-0D48-418C-9FE2-9ED0A7D9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22D7-0A34-4B47-A9F4-57FE982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F21-B5FA-4BE9-B26F-FD3A2609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0165-933F-4A57-84F5-02010F37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73873-B0F5-4C45-830B-9875CF443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3CE3-89EC-40A1-9CF1-AEB9FA34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ACEA-0EA0-472B-8C0B-7D2356F7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BD7B-6380-4807-8E15-88466C0D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33E9-244D-4017-A2E0-E428D96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2C8B-6C1D-48AF-8B6D-9A2E5333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9213-43A1-49DD-83C8-1839CE23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09DE-B77B-446C-A8EE-C1263D79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1759-7FC7-4A63-B1AB-036F682D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6070-9FE1-46A8-BE11-EC8B393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A11-36AC-45A6-9D40-1E755D9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787E7-9ACE-434B-B0B5-62270D16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DEBD-7137-43DC-802C-60E5762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AB40-702A-43D5-B7E1-001BC048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8C67-8764-45DF-9EF2-B286E480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F90E-1B4F-465D-8081-603B3D4B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50B9-9904-49EC-B19B-CDA17EA7C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F8873-5110-4759-8548-5FCB29DB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7480-C41D-4B04-859A-743C475B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E4CB-937A-4D74-B73D-1A393CB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4213-AFEF-46D3-B8E5-459BE1FD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6742-78BC-4D91-B5DE-2CCEDEBB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F586-DB2C-4BEC-9EBE-0F449695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A5CAD-2FFF-4EED-BFCC-5896E233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D8731-49FC-4B78-BE3A-8A789946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A59DD-64FD-4CCA-9DB8-148CF487A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C73A2-CD5C-4110-87CC-3850D380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52C39-7B97-49FC-96C8-EE4EF12F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58D5D-E5A1-4955-B4F1-8AB154DA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E55-BE71-4D41-8133-EF413543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1A835-375F-4ED2-BF5A-7A24502E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C3894-64C1-45D4-B4C0-69D0139D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4C5C5-0DC5-40FF-A105-5943DF74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6AD24-4EC1-4F6F-A318-3F4FB737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2625-A079-4310-839F-7F26E06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DC6F-E3E5-48B2-89D2-61128A64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91F7-49CD-484C-AFD8-9B5738F6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571-5052-4FEB-BF42-67FD8998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9B3F-9A05-4661-9288-2D402820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1E86-B5CE-44AF-993D-82EF598A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5545E-DEDB-47F4-AC5E-A0649177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AAA0-B121-413E-A66C-D08F8383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DB05-F0C5-47AF-B1B0-674EE5DC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E995-7F67-4BD2-B2F1-FE2FECFBB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5F54F-2A1C-46AF-A26D-C0AFFDAE6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548C-C43E-4FA0-A143-E95DA65C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7D04-7588-4DF0-B594-124DB84A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CD076-1DFC-4BC8-8693-107B3E56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07688-B657-4263-A121-727D5EF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9230-2C81-4E60-B379-00C04B52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96D6-3E03-4A7A-9013-AC3F9F96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73BC-A068-4E06-9D57-D2AF781DB4C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E0A-F517-4EFF-98F7-E3FBED9AA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08D2-62DD-4828-A63D-80274A98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0792-0ABD-4D3D-883A-E4B9F28DD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noFill/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753B0-4145-4791-8DF9-3651F474364D}"/>
              </a:ext>
            </a:extLst>
          </p:cNvPr>
          <p:cNvGrpSpPr/>
          <p:nvPr/>
        </p:nvGrpSpPr>
        <p:grpSpPr>
          <a:xfrm>
            <a:off x="8546918" y="3429000"/>
            <a:ext cx="3470911" cy="3260957"/>
            <a:chOff x="3615689" y="1147761"/>
            <a:chExt cx="4960622" cy="4562478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2EA34F0-3167-43AB-87C6-1720BF066262}"/>
                </a:ext>
              </a:extLst>
            </p:cNvPr>
            <p:cNvSpPr/>
            <p:nvPr/>
          </p:nvSpPr>
          <p:spPr>
            <a:xfrm flipH="1">
              <a:off x="5147311" y="1147761"/>
              <a:ext cx="3429000" cy="3429000"/>
            </a:xfrm>
            <a:prstGeom prst="flowChartConnector">
              <a:avLst/>
            </a:prstGeom>
            <a:solidFill>
              <a:srgbClr val="DBBFA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AE65C7E-282C-4662-85AE-293ACA78914C}"/>
                </a:ext>
              </a:extLst>
            </p:cNvPr>
            <p:cNvSpPr/>
            <p:nvPr/>
          </p:nvSpPr>
          <p:spPr>
            <a:xfrm flipH="1">
              <a:off x="3615689" y="1296177"/>
              <a:ext cx="2331720" cy="2331720"/>
            </a:xfrm>
            <a:prstGeom prst="flowChartConnector">
              <a:avLst/>
            </a:prstGeom>
            <a:solidFill>
              <a:srgbClr val="957E7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3CB5A21C-19C7-4F93-ABD2-189FD220B1BD}"/>
                </a:ext>
              </a:extLst>
            </p:cNvPr>
            <p:cNvSpPr/>
            <p:nvPr/>
          </p:nvSpPr>
          <p:spPr>
            <a:xfrm flipH="1">
              <a:off x="3890011" y="2738439"/>
              <a:ext cx="2971800" cy="2971800"/>
            </a:xfrm>
            <a:prstGeom prst="flowChartConnector">
              <a:avLst/>
            </a:prstGeom>
            <a:solidFill>
              <a:srgbClr val="E88F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D79ECA5-B0DB-402B-A26B-197CD148C359}"/>
              </a:ext>
            </a:extLst>
          </p:cNvPr>
          <p:cNvSpPr/>
          <p:nvPr/>
        </p:nvSpPr>
        <p:spPr>
          <a:xfrm>
            <a:off x="1382486" y="1236517"/>
            <a:ext cx="9435720" cy="1139457"/>
          </a:xfrm>
          <a:prstGeom prst="rect">
            <a:avLst/>
          </a:prstGeom>
          <a:noFill/>
          <a:ln w="76200">
            <a:solidFill>
              <a:srgbClr val="957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8762C-1C0D-4E17-997B-3C6C1DE3CD8C}"/>
              </a:ext>
            </a:extLst>
          </p:cNvPr>
          <p:cNvSpPr txBox="1"/>
          <p:nvPr/>
        </p:nvSpPr>
        <p:spPr>
          <a:xfrm>
            <a:off x="0" y="1404997"/>
            <a:ext cx="121919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  <a:p>
            <a:pPr algn="ctr"/>
            <a:r>
              <a:rPr lang="en-US" sz="3200" dirty="0">
                <a:solidFill>
                  <a:srgbClr val="E88F37"/>
                </a:solidFill>
                <a:latin typeface="Avenir Next LT Pro Light" panose="020B0304020202020204" pitchFamily="34" charset="0"/>
              </a:rPr>
              <a:t>Representation</a:t>
            </a:r>
            <a:r>
              <a:rPr lang="en-US" sz="3200" dirty="0">
                <a:solidFill>
                  <a:srgbClr val="B8ABA5"/>
                </a:solidFill>
                <a:latin typeface="Avenir Next LT Pro Light" panose="020B0304020202020204" pitchFamily="34" charset="0"/>
              </a:rPr>
              <a:t> &amp; </a:t>
            </a:r>
            <a:r>
              <a:rPr lang="en-US" sz="3200" dirty="0">
                <a:solidFill>
                  <a:srgbClr val="DBBFA5"/>
                </a:solidFill>
                <a:latin typeface="Avenir Next LT Pro Light" panose="020B0304020202020204" pitchFamily="34" charset="0"/>
              </a:rPr>
              <a:t>Inclusion</a:t>
            </a:r>
            <a:r>
              <a:rPr lang="en-US" sz="3200" dirty="0">
                <a:solidFill>
                  <a:srgbClr val="B8ABA5"/>
                </a:solidFill>
                <a:latin typeface="Avenir Next LT Pro Light" panose="020B0304020202020204" pitchFamily="34" charset="0"/>
              </a:rPr>
              <a:t> Opportunity Dashboard</a:t>
            </a:r>
          </a:p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D476B-31B3-493E-AF35-6F07C608D12F}"/>
              </a:ext>
            </a:extLst>
          </p:cNvPr>
          <p:cNvSpPr txBox="1"/>
          <p:nvPr/>
        </p:nvSpPr>
        <p:spPr>
          <a:xfrm>
            <a:off x="1990724" y="2827355"/>
            <a:ext cx="821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</a:rPr>
              <a:t>Insert a brief description of the app here, letting people know how it works and what to expect from it. Also let people know what information/file formats they’ll need to take full advantage of the app.</a:t>
            </a:r>
          </a:p>
        </p:txBody>
      </p:sp>
    </p:spTree>
    <p:extLst>
      <p:ext uri="{BB962C8B-B14F-4D97-AF65-F5344CB8AC3E}">
        <p14:creationId xmlns:p14="http://schemas.microsoft.com/office/powerpoint/2010/main" val="4450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21317A-7A11-4947-84C9-5733B8CA944E}"/>
              </a:ext>
            </a:extLst>
          </p:cNvPr>
          <p:cNvGrpSpPr/>
          <p:nvPr/>
        </p:nvGrpSpPr>
        <p:grpSpPr>
          <a:xfrm>
            <a:off x="0" y="289"/>
            <a:ext cx="3214255" cy="6858000"/>
            <a:chOff x="0" y="0"/>
            <a:chExt cx="3214255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EC87F4-04DE-4813-824D-9B217E0E7A70}"/>
                </a:ext>
              </a:extLst>
            </p:cNvPr>
            <p:cNvSpPr/>
            <p:nvPr/>
          </p:nvSpPr>
          <p:spPr>
            <a:xfrm>
              <a:off x="0" y="0"/>
              <a:ext cx="321425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C82721-5969-4A6B-895E-53669902DBE2}"/>
                </a:ext>
              </a:extLst>
            </p:cNvPr>
            <p:cNvSpPr txBox="1"/>
            <p:nvPr/>
          </p:nvSpPr>
          <p:spPr>
            <a:xfrm>
              <a:off x="208804" y="1038225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Choose a Location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74B7E6-0FC4-4CF5-BDC6-779FBFE26BDE}"/>
                </a:ext>
              </a:extLst>
            </p:cNvPr>
            <p:cNvGrpSpPr/>
            <p:nvPr/>
          </p:nvGrpSpPr>
          <p:grpSpPr>
            <a:xfrm>
              <a:off x="163593" y="1445738"/>
              <a:ext cx="2796647" cy="369332"/>
              <a:chOff x="208803" y="1531382"/>
              <a:chExt cx="2796647" cy="36933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52113A-AE87-4FCC-92FF-05AF25738DD3}"/>
                  </a:ext>
                </a:extLst>
              </p:cNvPr>
              <p:cNvGrpSpPr/>
              <p:nvPr/>
            </p:nvGrpSpPr>
            <p:grpSpPr>
              <a:xfrm>
                <a:off x="208803" y="1531382"/>
                <a:ext cx="2796647" cy="369332"/>
                <a:chOff x="208803" y="1521857"/>
                <a:chExt cx="2796647" cy="369332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EF29EE8-08F8-4B9B-AC8A-10398E50D9C2}"/>
                    </a:ext>
                  </a:extLst>
                </p:cNvPr>
                <p:cNvSpPr/>
                <p:nvPr/>
              </p:nvSpPr>
              <p:spPr>
                <a:xfrm>
                  <a:off x="208803" y="1521857"/>
                  <a:ext cx="2796647" cy="36933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BA4BEEDF-A11C-4566-BD17-E74C2453D319}"/>
                    </a:ext>
                  </a:extLst>
                </p:cNvPr>
                <p:cNvSpPr/>
                <p:nvPr/>
              </p:nvSpPr>
              <p:spPr>
                <a:xfrm rot="10800000">
                  <a:off x="2748915" y="1675572"/>
                  <a:ext cx="137160" cy="73152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11A2A-B23B-449A-9A0B-D753117BC412}"/>
                  </a:ext>
                </a:extLst>
              </p:cNvPr>
              <p:cNvSpPr txBox="1"/>
              <p:nvPr/>
            </p:nvSpPr>
            <p:spPr>
              <a:xfrm>
                <a:off x="246289" y="1581150"/>
                <a:ext cx="2531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 Light" panose="020B0604020202020204" pitchFamily="34" charset="0"/>
                  </a:rPr>
                  <a:t>Davidson County, Tennessee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9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7F4-04DE-4813-824D-9B217E0E7A70}"/>
              </a:ext>
            </a:extLst>
          </p:cNvPr>
          <p:cNvSpPr/>
          <p:nvPr/>
        </p:nvSpPr>
        <p:spPr>
          <a:xfrm>
            <a:off x="0" y="0"/>
            <a:ext cx="3214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C82721-5969-4A6B-895E-53669902DBE2}"/>
              </a:ext>
            </a:extLst>
          </p:cNvPr>
          <p:cNvSpPr txBox="1"/>
          <p:nvPr/>
        </p:nvSpPr>
        <p:spPr>
          <a:xfrm>
            <a:off x="208804" y="1038225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Choose a Location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74B7E6-0FC4-4CF5-BDC6-779FBFE26BDE}"/>
              </a:ext>
            </a:extLst>
          </p:cNvPr>
          <p:cNvGrpSpPr/>
          <p:nvPr/>
        </p:nvGrpSpPr>
        <p:grpSpPr>
          <a:xfrm>
            <a:off x="163593" y="1445738"/>
            <a:ext cx="2796647" cy="369332"/>
            <a:chOff x="208803" y="1531382"/>
            <a:chExt cx="279664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2113A-AE87-4FCC-92FF-05AF25738DD3}"/>
                </a:ext>
              </a:extLst>
            </p:cNvPr>
            <p:cNvGrpSpPr/>
            <p:nvPr/>
          </p:nvGrpSpPr>
          <p:grpSpPr>
            <a:xfrm>
              <a:off x="208803" y="1531382"/>
              <a:ext cx="2796647" cy="369332"/>
              <a:chOff x="208803" y="1521857"/>
              <a:chExt cx="2796647" cy="3693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F29EE8-08F8-4B9B-AC8A-10398E50D9C2}"/>
                  </a:ext>
                </a:extLst>
              </p:cNvPr>
              <p:cNvSpPr/>
              <p:nvPr/>
            </p:nvSpPr>
            <p:spPr>
              <a:xfrm>
                <a:off x="208803" y="1521857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4BEEDF-A11C-4566-BD17-E74C2453D319}"/>
                  </a:ext>
                </a:extLst>
              </p:cNvPr>
              <p:cNvSpPr/>
              <p:nvPr/>
            </p:nvSpPr>
            <p:spPr>
              <a:xfrm rot="10800000">
                <a:off x="2748915" y="1675572"/>
                <a:ext cx="137160" cy="731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11A2A-B23B-449A-9A0B-D753117BC412}"/>
                </a:ext>
              </a:extLst>
            </p:cNvPr>
            <p:cNvSpPr txBox="1"/>
            <p:nvPr/>
          </p:nvSpPr>
          <p:spPr>
            <a:xfrm>
              <a:off x="246289" y="1581150"/>
              <a:ext cx="2531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 Light" panose="020B0604020202020204" pitchFamily="34" charset="0"/>
                </a:rPr>
                <a:t>Davidson County, Tennessee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0C583-369A-49B8-9DD8-9117292BB903}"/>
              </a:ext>
            </a:extLst>
          </p:cNvPr>
          <p:cNvGrpSpPr/>
          <p:nvPr/>
        </p:nvGrpSpPr>
        <p:grpSpPr>
          <a:xfrm>
            <a:off x="208803" y="2172489"/>
            <a:ext cx="2796646" cy="1625206"/>
            <a:chOff x="208803" y="2172489"/>
            <a:chExt cx="2796646" cy="16252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CC8F52-47EF-4A2B-A4A4-D0CC3DB3AB96}"/>
                </a:ext>
              </a:extLst>
            </p:cNvPr>
            <p:cNvSpPr txBox="1"/>
            <p:nvPr/>
          </p:nvSpPr>
          <p:spPr>
            <a:xfrm>
              <a:off x="208803" y="2172489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Analysis Categories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92789D-D8A7-46AA-B0F9-F6361732FEF4}"/>
                </a:ext>
              </a:extLst>
            </p:cNvPr>
            <p:cNvGrpSpPr/>
            <p:nvPr/>
          </p:nvGrpSpPr>
          <p:grpSpPr>
            <a:xfrm>
              <a:off x="301895" y="2645110"/>
              <a:ext cx="1463243" cy="276999"/>
              <a:chOff x="301895" y="3064210"/>
              <a:chExt cx="1463243" cy="2769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97D066-E895-4DAE-B8CE-5E10F15E2A0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Age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91B9D17-076E-4C7A-8C6B-6DB8DA02AA32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F4569D-F43B-4984-B7DA-5FB514F5B95A}"/>
                </a:ext>
              </a:extLst>
            </p:cNvPr>
            <p:cNvGrpSpPr/>
            <p:nvPr/>
          </p:nvGrpSpPr>
          <p:grpSpPr>
            <a:xfrm>
              <a:off x="301895" y="2933288"/>
              <a:ext cx="1463243" cy="276999"/>
              <a:chOff x="301895" y="3064210"/>
              <a:chExt cx="1463243" cy="2769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2D9E2-767D-4847-B369-C2BC67BFB2C5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Education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25BBF4F-FC5F-4919-80A5-C573E74EDFBC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34A315-B4AB-43AC-A556-0C024DBA7A2C}"/>
                </a:ext>
              </a:extLst>
            </p:cNvPr>
            <p:cNvGrpSpPr/>
            <p:nvPr/>
          </p:nvGrpSpPr>
          <p:grpSpPr>
            <a:xfrm>
              <a:off x="301895" y="3225150"/>
              <a:ext cx="1463243" cy="276999"/>
              <a:chOff x="301895" y="3064210"/>
              <a:chExt cx="1463243" cy="27699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069C92-7094-414D-85CD-E83E41627FF9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Income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8D00E9-437C-4D1C-9E66-40F2A53C608E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88CE24-4276-47FF-B661-12C9FC7A4387}"/>
                </a:ext>
              </a:extLst>
            </p:cNvPr>
            <p:cNvGrpSpPr/>
            <p:nvPr/>
          </p:nvGrpSpPr>
          <p:grpSpPr>
            <a:xfrm>
              <a:off x="301895" y="3520696"/>
              <a:ext cx="1463243" cy="276999"/>
              <a:chOff x="301895" y="3064210"/>
              <a:chExt cx="1463243" cy="27699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334D6B-F993-4111-BDBA-C185BEAE203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Race &amp; Ethnicity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7C2122B-99D6-4278-BDF7-478C45C9ADE1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21D54AB5-A340-418E-BF96-3CFC1487E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96" y="1127452"/>
            <a:ext cx="6429663" cy="53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7F4-04DE-4813-824D-9B217E0E7A70}"/>
              </a:ext>
            </a:extLst>
          </p:cNvPr>
          <p:cNvSpPr/>
          <p:nvPr/>
        </p:nvSpPr>
        <p:spPr>
          <a:xfrm>
            <a:off x="0" y="0"/>
            <a:ext cx="3214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C82721-5969-4A6B-895E-53669902DBE2}"/>
              </a:ext>
            </a:extLst>
          </p:cNvPr>
          <p:cNvSpPr txBox="1"/>
          <p:nvPr/>
        </p:nvSpPr>
        <p:spPr>
          <a:xfrm>
            <a:off x="208804" y="1038225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Choose a Location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74B7E6-0FC4-4CF5-BDC6-779FBFE26BDE}"/>
              </a:ext>
            </a:extLst>
          </p:cNvPr>
          <p:cNvGrpSpPr/>
          <p:nvPr/>
        </p:nvGrpSpPr>
        <p:grpSpPr>
          <a:xfrm>
            <a:off x="163593" y="1445738"/>
            <a:ext cx="2796647" cy="369332"/>
            <a:chOff x="208803" y="1531382"/>
            <a:chExt cx="279664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2113A-AE87-4FCC-92FF-05AF25738DD3}"/>
                </a:ext>
              </a:extLst>
            </p:cNvPr>
            <p:cNvGrpSpPr/>
            <p:nvPr/>
          </p:nvGrpSpPr>
          <p:grpSpPr>
            <a:xfrm>
              <a:off x="208803" y="1531382"/>
              <a:ext cx="2796647" cy="369332"/>
              <a:chOff x="208803" y="1521857"/>
              <a:chExt cx="2796647" cy="3693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F29EE8-08F8-4B9B-AC8A-10398E50D9C2}"/>
                  </a:ext>
                </a:extLst>
              </p:cNvPr>
              <p:cNvSpPr/>
              <p:nvPr/>
            </p:nvSpPr>
            <p:spPr>
              <a:xfrm>
                <a:off x="208803" y="1521857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4BEEDF-A11C-4566-BD17-E74C2453D319}"/>
                  </a:ext>
                </a:extLst>
              </p:cNvPr>
              <p:cNvSpPr/>
              <p:nvPr/>
            </p:nvSpPr>
            <p:spPr>
              <a:xfrm rot="10800000">
                <a:off x="2748915" y="1675572"/>
                <a:ext cx="137160" cy="731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11A2A-B23B-449A-9A0B-D753117BC412}"/>
                </a:ext>
              </a:extLst>
            </p:cNvPr>
            <p:cNvSpPr txBox="1"/>
            <p:nvPr/>
          </p:nvSpPr>
          <p:spPr>
            <a:xfrm>
              <a:off x="246289" y="1581150"/>
              <a:ext cx="2531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 Light" panose="020B0604020202020204" pitchFamily="34" charset="0"/>
                </a:rPr>
                <a:t>Davidson County, Tennessee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0C583-369A-49B8-9DD8-9117292BB903}"/>
              </a:ext>
            </a:extLst>
          </p:cNvPr>
          <p:cNvGrpSpPr/>
          <p:nvPr/>
        </p:nvGrpSpPr>
        <p:grpSpPr>
          <a:xfrm>
            <a:off x="208803" y="2172489"/>
            <a:ext cx="2796646" cy="1625206"/>
            <a:chOff x="208803" y="2172489"/>
            <a:chExt cx="2796646" cy="16252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CC8F52-47EF-4A2B-A4A4-D0CC3DB3AB96}"/>
                </a:ext>
              </a:extLst>
            </p:cNvPr>
            <p:cNvSpPr txBox="1"/>
            <p:nvPr/>
          </p:nvSpPr>
          <p:spPr>
            <a:xfrm>
              <a:off x="208803" y="2172489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Analysis Categories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92789D-D8A7-46AA-B0F9-F6361732FEF4}"/>
                </a:ext>
              </a:extLst>
            </p:cNvPr>
            <p:cNvGrpSpPr/>
            <p:nvPr/>
          </p:nvGrpSpPr>
          <p:grpSpPr>
            <a:xfrm>
              <a:off x="301895" y="2645110"/>
              <a:ext cx="1463243" cy="276999"/>
              <a:chOff x="301895" y="3064210"/>
              <a:chExt cx="1463243" cy="2769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97D066-E895-4DAE-B8CE-5E10F15E2A0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Age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91B9D17-076E-4C7A-8C6B-6DB8DA02AA32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F4569D-F43B-4984-B7DA-5FB514F5B95A}"/>
                </a:ext>
              </a:extLst>
            </p:cNvPr>
            <p:cNvGrpSpPr/>
            <p:nvPr/>
          </p:nvGrpSpPr>
          <p:grpSpPr>
            <a:xfrm>
              <a:off x="301895" y="2933288"/>
              <a:ext cx="1463243" cy="276999"/>
              <a:chOff x="301895" y="3064210"/>
              <a:chExt cx="1463243" cy="2769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2D9E2-767D-4847-B369-C2BC67BFB2C5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Education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25BBF4F-FC5F-4919-80A5-C573E74EDFBC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34A315-B4AB-43AC-A556-0C024DBA7A2C}"/>
                </a:ext>
              </a:extLst>
            </p:cNvPr>
            <p:cNvGrpSpPr/>
            <p:nvPr/>
          </p:nvGrpSpPr>
          <p:grpSpPr>
            <a:xfrm>
              <a:off x="301895" y="3225150"/>
              <a:ext cx="1463243" cy="276999"/>
              <a:chOff x="301895" y="3064210"/>
              <a:chExt cx="1463243" cy="27699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069C92-7094-414D-85CD-E83E41627FF9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Income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8D00E9-437C-4D1C-9E66-40F2A53C608E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88CE24-4276-47FF-B661-12C9FC7A4387}"/>
                </a:ext>
              </a:extLst>
            </p:cNvPr>
            <p:cNvGrpSpPr/>
            <p:nvPr/>
          </p:nvGrpSpPr>
          <p:grpSpPr>
            <a:xfrm>
              <a:off x="301895" y="3520696"/>
              <a:ext cx="1463243" cy="276999"/>
              <a:chOff x="301895" y="3064210"/>
              <a:chExt cx="1463243" cy="27699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334D6B-F993-4111-BDBA-C185BEAE203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Race &amp; Ethnicity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7C2122B-99D6-4278-BDF7-478C45C9ADE1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Graphic 17" descr="Checkbox Checked outline">
            <a:extLst>
              <a:ext uri="{FF2B5EF4-FFF2-40B4-BE49-F238E27FC236}">
                <a16:creationId xmlns:a16="http://schemas.microsoft.com/office/drawing/2014/main" id="{B2F7BAFB-EE93-4005-9710-CFA59A8A5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743" y="2649657"/>
            <a:ext cx="274320" cy="274320"/>
          </a:xfrm>
          <a:prstGeom prst="rect">
            <a:avLst/>
          </a:prstGeom>
        </p:spPr>
      </p:pic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21D54AB5-A340-418E-BF96-3CFC1487E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20" y="926778"/>
            <a:ext cx="3408576" cy="28311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2EAA0B-0234-4FB2-AEBB-9D346C2DA31D}"/>
              </a:ext>
            </a:extLst>
          </p:cNvPr>
          <p:cNvSpPr txBox="1"/>
          <p:nvPr/>
        </p:nvSpPr>
        <p:spPr>
          <a:xfrm>
            <a:off x="3379882" y="9236"/>
            <a:ext cx="1554480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F9678-3011-4A39-A36A-0BDB7D3F8E93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3366AE-489B-424B-9529-11C496274510}"/>
              </a:ext>
            </a:extLst>
          </p:cNvPr>
          <p:cNvSpPr txBox="1"/>
          <p:nvPr/>
        </p:nvSpPr>
        <p:spPr>
          <a:xfrm>
            <a:off x="6684768" y="3506"/>
            <a:ext cx="1554480" cy="8595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Income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BBE3CD-CA52-46DC-90B3-DE036C64DB4A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pic>
        <p:nvPicPr>
          <p:cNvPr id="49" name="Graphic 48" descr="Checkbox Checked outline">
            <a:extLst>
              <a:ext uri="{FF2B5EF4-FFF2-40B4-BE49-F238E27FC236}">
                <a16:creationId xmlns:a16="http://schemas.microsoft.com/office/drawing/2014/main" id="{AED5C1AE-6C8B-48C9-B59D-E3DC15681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844" y="2942668"/>
            <a:ext cx="274320" cy="274320"/>
          </a:xfrm>
          <a:prstGeom prst="rect">
            <a:avLst/>
          </a:prstGeom>
        </p:spPr>
      </p:pic>
      <p:pic>
        <p:nvPicPr>
          <p:cNvPr id="50" name="Graphic 49" descr="Checkbox Checked outline">
            <a:extLst>
              <a:ext uri="{FF2B5EF4-FFF2-40B4-BE49-F238E27FC236}">
                <a16:creationId xmlns:a16="http://schemas.microsoft.com/office/drawing/2014/main" id="{6AC99CA4-58E8-4AF2-A494-3C8678C6B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841" y="3232573"/>
            <a:ext cx="274320" cy="274320"/>
          </a:xfrm>
          <a:prstGeom prst="rect">
            <a:avLst/>
          </a:prstGeom>
        </p:spPr>
      </p:pic>
      <p:pic>
        <p:nvPicPr>
          <p:cNvPr id="52" name="Graphic 51" descr="Checkbox Checked outline">
            <a:extLst>
              <a:ext uri="{FF2B5EF4-FFF2-40B4-BE49-F238E27FC236}">
                <a16:creationId xmlns:a16="http://schemas.microsoft.com/office/drawing/2014/main" id="{DCC4D86F-8F35-4B42-90D0-CFFA7A986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56" y="3531732"/>
            <a:ext cx="274320" cy="274320"/>
          </a:xfrm>
          <a:prstGeom prst="rect">
            <a:avLst/>
          </a:prstGeom>
        </p:spPr>
      </p:pic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C23268DE-8454-4C99-9DB0-42871AD3A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450576"/>
              </p:ext>
            </p:extLst>
          </p:nvPr>
        </p:nvGraphicFramePr>
        <p:xfrm>
          <a:off x="4748961" y="3854532"/>
          <a:ext cx="5426094" cy="297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DD481240-ED02-48E7-B76B-937E207BC02E}"/>
              </a:ext>
            </a:extLst>
          </p:cNvPr>
          <p:cNvGrpSpPr/>
          <p:nvPr/>
        </p:nvGrpSpPr>
        <p:grpSpPr>
          <a:xfrm>
            <a:off x="151653" y="4094675"/>
            <a:ext cx="2853796" cy="2480416"/>
            <a:chOff x="151653" y="4094675"/>
            <a:chExt cx="2853796" cy="248041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83B2EF-6670-4652-A5D7-45C1F9212141}"/>
                </a:ext>
              </a:extLst>
            </p:cNvPr>
            <p:cNvSpPr txBox="1"/>
            <p:nvPr/>
          </p:nvSpPr>
          <p:spPr>
            <a:xfrm>
              <a:off x="208803" y="4094675"/>
              <a:ext cx="279664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Upload Comparison Data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6CF2B9-F41A-4099-AE5E-3607A6C58E74}"/>
                </a:ext>
              </a:extLst>
            </p:cNvPr>
            <p:cNvGrpSpPr/>
            <p:nvPr/>
          </p:nvGrpSpPr>
          <p:grpSpPr>
            <a:xfrm>
              <a:off x="151653" y="4495769"/>
              <a:ext cx="2810621" cy="457200"/>
              <a:chOff x="151653" y="4705319"/>
              <a:chExt cx="2810621" cy="45720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438977F-1C3C-4475-8EBE-3BADECE444AF}"/>
                  </a:ext>
                </a:extLst>
              </p:cNvPr>
              <p:cNvSpPr/>
              <p:nvPr/>
            </p:nvSpPr>
            <p:spPr>
              <a:xfrm>
                <a:off x="165627" y="4744879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1280A4-D14D-49D9-8E05-442CB1F41883}"/>
                  </a:ext>
                </a:extLst>
              </p:cNvPr>
              <p:cNvSpPr txBox="1"/>
              <p:nvPr/>
            </p:nvSpPr>
            <p:spPr>
              <a:xfrm>
                <a:off x="151653" y="4705319"/>
                <a:ext cx="841248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dirty="0">
                    <a:latin typeface="Avenir Next LT Pro Light" panose="020B0304020202020204" pitchFamily="34" charset="0"/>
                  </a:rPr>
                  <a:t>Browse…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411EED0-60C3-483D-8358-8044D1F6CB79}"/>
                </a:ext>
              </a:extLst>
            </p:cNvPr>
            <p:cNvSpPr txBox="1"/>
            <p:nvPr/>
          </p:nvSpPr>
          <p:spPr>
            <a:xfrm>
              <a:off x="208803" y="5278678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Download Report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6AEA32-A822-4E2C-B815-A6CEEADC750A}"/>
                </a:ext>
              </a:extLst>
            </p:cNvPr>
            <p:cNvGrpSpPr/>
            <p:nvPr/>
          </p:nvGrpSpPr>
          <p:grpSpPr>
            <a:xfrm>
              <a:off x="165627" y="6205759"/>
              <a:ext cx="1222141" cy="369332"/>
              <a:chOff x="180227" y="6317264"/>
              <a:chExt cx="1222141" cy="36933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CA5AD2D-B6DC-43E8-8D3D-30D1B530AF79}"/>
                  </a:ext>
                </a:extLst>
              </p:cNvPr>
              <p:cNvGrpSpPr/>
              <p:nvPr/>
            </p:nvGrpSpPr>
            <p:grpSpPr>
              <a:xfrm>
                <a:off x="180227" y="6317264"/>
                <a:ext cx="1222141" cy="369332"/>
                <a:chOff x="151652" y="6126764"/>
                <a:chExt cx="1222141" cy="369332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C6EC6F3A-5E91-479F-B2BD-9110BBF804B4}"/>
                    </a:ext>
                  </a:extLst>
                </p:cNvPr>
                <p:cNvSpPr/>
                <p:nvPr/>
              </p:nvSpPr>
              <p:spPr>
                <a:xfrm>
                  <a:off x="151652" y="6126764"/>
                  <a:ext cx="1222141" cy="36933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7DD9F99-4F3D-4B8B-9A1F-F7453C16A196}"/>
                    </a:ext>
                  </a:extLst>
                </p:cNvPr>
                <p:cNvSpPr txBox="1"/>
                <p:nvPr/>
              </p:nvSpPr>
              <p:spPr>
                <a:xfrm>
                  <a:off x="418100" y="6175072"/>
                  <a:ext cx="943167" cy="2868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dirty="0">
                      <a:latin typeface="Avenir Next LT Pro Light" panose="020B0304020202020204" pitchFamily="34" charset="0"/>
                    </a:rPr>
                    <a:t>Download</a:t>
                  </a:r>
                </a:p>
              </p:txBody>
            </p:sp>
          </p:grpSp>
          <p:pic>
            <p:nvPicPr>
              <p:cNvPr id="78" name="Graphic 77" descr="Download with solid fill">
                <a:extLst>
                  <a:ext uri="{FF2B5EF4-FFF2-40B4-BE49-F238E27FC236}">
                    <a16:creationId xmlns:a16="http://schemas.microsoft.com/office/drawing/2014/main" id="{C75EDFCF-7826-4815-8E0F-D817090522BB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9277" y="6379868"/>
                <a:ext cx="320040" cy="228600"/>
              </a:xfrm>
              <a:prstGeom prst="rect">
                <a:avLst/>
              </a:prstGeom>
            </p:spPr>
          </p:pic>
        </p:grp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C6668455-ED98-4F3F-97DB-CE05BF28E3F4}"/>
                </a:ext>
              </a:extLst>
            </p:cNvPr>
            <p:cNvSpPr/>
            <p:nvPr/>
          </p:nvSpPr>
          <p:spPr>
            <a:xfrm>
              <a:off x="301895" y="5776897"/>
              <a:ext cx="137160" cy="1371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6F9D26-AEC6-48BA-9BB0-EDA3C4676D5F}"/>
                </a:ext>
              </a:extLst>
            </p:cNvPr>
            <p:cNvSpPr txBox="1"/>
            <p:nvPr/>
          </p:nvSpPr>
          <p:spPr>
            <a:xfrm>
              <a:off x="468575" y="5705637"/>
              <a:ext cx="6400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PDF</a:t>
              </a:r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60FB241C-94E7-43CE-9AC3-D7919EFA36CE}"/>
                </a:ext>
              </a:extLst>
            </p:cNvPr>
            <p:cNvSpPr/>
            <p:nvPr/>
          </p:nvSpPr>
          <p:spPr>
            <a:xfrm>
              <a:off x="1035330" y="5776897"/>
              <a:ext cx="137160" cy="1371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27DCB3C-A402-4ABF-B939-751C3EFAE7A8}"/>
                </a:ext>
              </a:extLst>
            </p:cNvPr>
            <p:cNvSpPr txBox="1"/>
            <p:nvPr/>
          </p:nvSpPr>
          <p:spPr>
            <a:xfrm>
              <a:off x="1202010" y="5705637"/>
              <a:ext cx="6400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HTML</a:t>
              </a:r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7EFF74E6-F4B5-4653-A9D9-7E41488493EB}"/>
                </a:ext>
              </a:extLst>
            </p:cNvPr>
            <p:cNvSpPr/>
            <p:nvPr/>
          </p:nvSpPr>
          <p:spPr>
            <a:xfrm>
              <a:off x="1867351" y="5776897"/>
              <a:ext cx="137160" cy="13716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934B19-24B5-4095-9A9B-BC405D1BB9E7}"/>
                </a:ext>
              </a:extLst>
            </p:cNvPr>
            <p:cNvSpPr txBox="1"/>
            <p:nvPr/>
          </p:nvSpPr>
          <p:spPr>
            <a:xfrm>
              <a:off x="2034031" y="5705637"/>
              <a:ext cx="6400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Excel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559510E-7B6A-4C50-8CEE-B82CC1AE769B}"/>
              </a:ext>
            </a:extLst>
          </p:cNvPr>
          <p:cNvSpPr txBox="1"/>
          <p:nvPr/>
        </p:nvSpPr>
        <p:spPr>
          <a:xfrm>
            <a:off x="10263973" y="245102"/>
            <a:ext cx="1762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2904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7F4-04DE-4813-824D-9B217E0E7A70}"/>
              </a:ext>
            </a:extLst>
          </p:cNvPr>
          <p:cNvSpPr/>
          <p:nvPr/>
        </p:nvSpPr>
        <p:spPr>
          <a:xfrm>
            <a:off x="0" y="0"/>
            <a:ext cx="3214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C82721-5969-4A6B-895E-53669902DBE2}"/>
              </a:ext>
            </a:extLst>
          </p:cNvPr>
          <p:cNvSpPr txBox="1"/>
          <p:nvPr/>
        </p:nvSpPr>
        <p:spPr>
          <a:xfrm>
            <a:off x="208804" y="1038225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Choose a Location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74B7E6-0FC4-4CF5-BDC6-779FBFE26BDE}"/>
              </a:ext>
            </a:extLst>
          </p:cNvPr>
          <p:cNvGrpSpPr/>
          <p:nvPr/>
        </p:nvGrpSpPr>
        <p:grpSpPr>
          <a:xfrm>
            <a:off x="163593" y="1445738"/>
            <a:ext cx="2796647" cy="369332"/>
            <a:chOff x="208803" y="1531382"/>
            <a:chExt cx="279664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2113A-AE87-4FCC-92FF-05AF25738DD3}"/>
                </a:ext>
              </a:extLst>
            </p:cNvPr>
            <p:cNvGrpSpPr/>
            <p:nvPr/>
          </p:nvGrpSpPr>
          <p:grpSpPr>
            <a:xfrm>
              <a:off x="208803" y="1531382"/>
              <a:ext cx="2796647" cy="369332"/>
              <a:chOff x="208803" y="1521857"/>
              <a:chExt cx="2796647" cy="3693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F29EE8-08F8-4B9B-AC8A-10398E50D9C2}"/>
                  </a:ext>
                </a:extLst>
              </p:cNvPr>
              <p:cNvSpPr/>
              <p:nvPr/>
            </p:nvSpPr>
            <p:spPr>
              <a:xfrm>
                <a:off x="208803" y="1521857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4BEEDF-A11C-4566-BD17-E74C2453D319}"/>
                  </a:ext>
                </a:extLst>
              </p:cNvPr>
              <p:cNvSpPr/>
              <p:nvPr/>
            </p:nvSpPr>
            <p:spPr>
              <a:xfrm rot="10800000">
                <a:off x="2748915" y="1675572"/>
                <a:ext cx="137160" cy="731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11A2A-B23B-449A-9A0B-D753117BC412}"/>
                </a:ext>
              </a:extLst>
            </p:cNvPr>
            <p:cNvSpPr txBox="1"/>
            <p:nvPr/>
          </p:nvSpPr>
          <p:spPr>
            <a:xfrm>
              <a:off x="246289" y="1581150"/>
              <a:ext cx="2531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 Light" panose="020B0604020202020204" pitchFamily="34" charset="0"/>
                </a:rPr>
                <a:t>Davidson County, Tennessee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0C583-369A-49B8-9DD8-9117292BB903}"/>
              </a:ext>
            </a:extLst>
          </p:cNvPr>
          <p:cNvGrpSpPr/>
          <p:nvPr/>
        </p:nvGrpSpPr>
        <p:grpSpPr>
          <a:xfrm>
            <a:off x="208803" y="2172489"/>
            <a:ext cx="2796646" cy="1625206"/>
            <a:chOff x="208803" y="2172489"/>
            <a:chExt cx="2796646" cy="16252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CC8F52-47EF-4A2B-A4A4-D0CC3DB3AB96}"/>
                </a:ext>
              </a:extLst>
            </p:cNvPr>
            <p:cNvSpPr txBox="1"/>
            <p:nvPr/>
          </p:nvSpPr>
          <p:spPr>
            <a:xfrm>
              <a:off x="208803" y="2172489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Analysis Categories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92789D-D8A7-46AA-B0F9-F6361732FEF4}"/>
                </a:ext>
              </a:extLst>
            </p:cNvPr>
            <p:cNvGrpSpPr/>
            <p:nvPr/>
          </p:nvGrpSpPr>
          <p:grpSpPr>
            <a:xfrm>
              <a:off x="301895" y="2645110"/>
              <a:ext cx="1463243" cy="276999"/>
              <a:chOff x="301895" y="3064210"/>
              <a:chExt cx="1463243" cy="2769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97D066-E895-4DAE-B8CE-5E10F15E2A0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Age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91B9D17-076E-4C7A-8C6B-6DB8DA02AA32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F4569D-F43B-4984-B7DA-5FB514F5B95A}"/>
                </a:ext>
              </a:extLst>
            </p:cNvPr>
            <p:cNvGrpSpPr/>
            <p:nvPr/>
          </p:nvGrpSpPr>
          <p:grpSpPr>
            <a:xfrm>
              <a:off x="301895" y="2933288"/>
              <a:ext cx="1463243" cy="276999"/>
              <a:chOff x="301895" y="3064210"/>
              <a:chExt cx="1463243" cy="2769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2D9E2-767D-4847-B369-C2BC67BFB2C5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Education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25BBF4F-FC5F-4919-80A5-C573E74EDFBC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34A315-B4AB-43AC-A556-0C024DBA7A2C}"/>
                </a:ext>
              </a:extLst>
            </p:cNvPr>
            <p:cNvGrpSpPr/>
            <p:nvPr/>
          </p:nvGrpSpPr>
          <p:grpSpPr>
            <a:xfrm>
              <a:off x="301895" y="3225150"/>
              <a:ext cx="1463243" cy="276999"/>
              <a:chOff x="301895" y="3064210"/>
              <a:chExt cx="1463243" cy="27699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069C92-7094-414D-85CD-E83E41627FF9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Gender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8D00E9-437C-4D1C-9E66-40F2A53C608E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88CE24-4276-47FF-B661-12C9FC7A4387}"/>
                </a:ext>
              </a:extLst>
            </p:cNvPr>
            <p:cNvGrpSpPr/>
            <p:nvPr/>
          </p:nvGrpSpPr>
          <p:grpSpPr>
            <a:xfrm>
              <a:off x="301895" y="3520696"/>
              <a:ext cx="1463243" cy="276999"/>
              <a:chOff x="301895" y="3064210"/>
              <a:chExt cx="1463243" cy="27699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334D6B-F993-4111-BDBA-C185BEAE203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Race &amp; Ethnicity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7C2122B-99D6-4278-BDF7-478C45C9ADE1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Graphic 17" descr="Checkbox Checked outline">
            <a:extLst>
              <a:ext uri="{FF2B5EF4-FFF2-40B4-BE49-F238E27FC236}">
                <a16:creationId xmlns:a16="http://schemas.microsoft.com/office/drawing/2014/main" id="{B2F7BAFB-EE93-4005-9710-CFA59A8A5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743" y="2649657"/>
            <a:ext cx="274320" cy="274320"/>
          </a:xfrm>
          <a:prstGeom prst="rect">
            <a:avLst/>
          </a:prstGeom>
        </p:spPr>
      </p:pic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21D54AB5-A340-418E-BF96-3CFC1487E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20" y="926778"/>
            <a:ext cx="3408576" cy="28311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2EAA0B-0234-4FB2-AEBB-9D346C2DA31D}"/>
              </a:ext>
            </a:extLst>
          </p:cNvPr>
          <p:cNvSpPr txBox="1"/>
          <p:nvPr/>
        </p:nvSpPr>
        <p:spPr>
          <a:xfrm>
            <a:off x="3379882" y="9236"/>
            <a:ext cx="1554480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F9678-3011-4A39-A36A-0BDB7D3F8E93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3366AE-489B-424B-9529-11C496274510}"/>
              </a:ext>
            </a:extLst>
          </p:cNvPr>
          <p:cNvSpPr txBox="1"/>
          <p:nvPr/>
        </p:nvSpPr>
        <p:spPr>
          <a:xfrm>
            <a:off x="6684768" y="248608"/>
            <a:ext cx="1554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Gender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BBE3CD-CA52-46DC-90B3-DE036C64DB4A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pic>
        <p:nvPicPr>
          <p:cNvPr id="49" name="Graphic 48" descr="Checkbox Checked outline">
            <a:extLst>
              <a:ext uri="{FF2B5EF4-FFF2-40B4-BE49-F238E27FC236}">
                <a16:creationId xmlns:a16="http://schemas.microsoft.com/office/drawing/2014/main" id="{AED5C1AE-6C8B-48C9-B59D-E3DC15681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844" y="2942668"/>
            <a:ext cx="274320" cy="274320"/>
          </a:xfrm>
          <a:prstGeom prst="rect">
            <a:avLst/>
          </a:prstGeom>
        </p:spPr>
      </p:pic>
      <p:pic>
        <p:nvPicPr>
          <p:cNvPr id="50" name="Graphic 49" descr="Checkbox Checked outline">
            <a:extLst>
              <a:ext uri="{FF2B5EF4-FFF2-40B4-BE49-F238E27FC236}">
                <a16:creationId xmlns:a16="http://schemas.microsoft.com/office/drawing/2014/main" id="{6AC99CA4-58E8-4AF2-A494-3C8678C6B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841" y="3232573"/>
            <a:ext cx="274320" cy="274320"/>
          </a:xfrm>
          <a:prstGeom prst="rect">
            <a:avLst/>
          </a:prstGeom>
        </p:spPr>
      </p:pic>
      <p:pic>
        <p:nvPicPr>
          <p:cNvPr id="52" name="Graphic 51" descr="Checkbox Checked outline">
            <a:extLst>
              <a:ext uri="{FF2B5EF4-FFF2-40B4-BE49-F238E27FC236}">
                <a16:creationId xmlns:a16="http://schemas.microsoft.com/office/drawing/2014/main" id="{DCC4D86F-8F35-4B42-90D0-CFFA7A986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56" y="3531732"/>
            <a:ext cx="274320" cy="2743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B83B2EF-6670-4652-A5D7-45C1F9212141}"/>
              </a:ext>
            </a:extLst>
          </p:cNvPr>
          <p:cNvSpPr txBox="1"/>
          <p:nvPr/>
        </p:nvSpPr>
        <p:spPr>
          <a:xfrm>
            <a:off x="208803" y="4094675"/>
            <a:ext cx="27966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Upload Comparison 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438977F-1C3C-4475-8EBE-3BADECE444AF}"/>
              </a:ext>
            </a:extLst>
          </p:cNvPr>
          <p:cNvSpPr/>
          <p:nvPr/>
        </p:nvSpPr>
        <p:spPr>
          <a:xfrm>
            <a:off x="165627" y="4535329"/>
            <a:ext cx="279664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1280A4-D14D-49D9-8E05-442CB1F41883}"/>
              </a:ext>
            </a:extLst>
          </p:cNvPr>
          <p:cNvSpPr txBox="1"/>
          <p:nvPr/>
        </p:nvSpPr>
        <p:spPr>
          <a:xfrm>
            <a:off x="151653" y="4495769"/>
            <a:ext cx="841248" cy="457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Avenir Next LT Pro Light" panose="020B0304020202020204" pitchFamily="34" charset="0"/>
              </a:rPr>
              <a:t>Browse…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C23268DE-8454-4C99-9DB0-42871AD3A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031800"/>
              </p:ext>
            </p:extLst>
          </p:nvPr>
        </p:nvGraphicFramePr>
        <p:xfrm>
          <a:off x="3253536" y="3845007"/>
          <a:ext cx="4691181" cy="297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FD59883-B060-472D-878E-7893733236F0}"/>
              </a:ext>
            </a:extLst>
          </p:cNvPr>
          <p:cNvSpPr txBox="1"/>
          <p:nvPr/>
        </p:nvSpPr>
        <p:spPr>
          <a:xfrm>
            <a:off x="208803" y="5278678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Download Report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367992-FC65-4B80-AB4A-25A264466880}"/>
              </a:ext>
            </a:extLst>
          </p:cNvPr>
          <p:cNvGrpSpPr/>
          <p:nvPr/>
        </p:nvGrpSpPr>
        <p:grpSpPr>
          <a:xfrm>
            <a:off x="165627" y="6205759"/>
            <a:ext cx="1222141" cy="369332"/>
            <a:chOff x="180227" y="6317264"/>
            <a:chExt cx="1222141" cy="3693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D68820-A953-48BE-92FD-4549DBDE6F7C}"/>
                </a:ext>
              </a:extLst>
            </p:cNvPr>
            <p:cNvGrpSpPr/>
            <p:nvPr/>
          </p:nvGrpSpPr>
          <p:grpSpPr>
            <a:xfrm>
              <a:off x="180227" y="6317264"/>
              <a:ext cx="1222141" cy="369332"/>
              <a:chOff x="151652" y="6126764"/>
              <a:chExt cx="1222141" cy="36933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5468734-0DEF-4F0B-9A44-CB0C1E0A2B3A}"/>
                  </a:ext>
                </a:extLst>
              </p:cNvPr>
              <p:cNvSpPr/>
              <p:nvPr/>
            </p:nvSpPr>
            <p:spPr>
              <a:xfrm>
                <a:off x="151652" y="6126764"/>
                <a:ext cx="1222141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5E4D84-5518-48E5-BE6E-8A9D91F2B362}"/>
                  </a:ext>
                </a:extLst>
              </p:cNvPr>
              <p:cNvSpPr txBox="1"/>
              <p:nvPr/>
            </p:nvSpPr>
            <p:spPr>
              <a:xfrm>
                <a:off x="418100" y="6175072"/>
                <a:ext cx="943167" cy="286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dirty="0">
                    <a:latin typeface="Avenir Next LT Pro Light" panose="020B0304020202020204" pitchFamily="34" charset="0"/>
                  </a:rPr>
                  <a:t>Download</a:t>
                </a:r>
              </a:p>
            </p:txBody>
          </p:sp>
        </p:grpSp>
        <p:pic>
          <p:nvPicPr>
            <p:cNvPr id="53" name="Graphic 52" descr="Download with solid fill">
              <a:extLst>
                <a:ext uri="{FF2B5EF4-FFF2-40B4-BE49-F238E27FC236}">
                  <a16:creationId xmlns:a16="http://schemas.microsoft.com/office/drawing/2014/main" id="{670D585F-F1A4-4C76-9BD7-57DF0F09F404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9277" y="6379868"/>
              <a:ext cx="320040" cy="228600"/>
            </a:xfrm>
            <a:prstGeom prst="rect">
              <a:avLst/>
            </a:prstGeom>
          </p:spPr>
        </p:pic>
      </p:grp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BFC1B36-D5BC-497D-9D64-121C70A2A987}"/>
              </a:ext>
            </a:extLst>
          </p:cNvPr>
          <p:cNvSpPr/>
          <p:nvPr/>
        </p:nvSpPr>
        <p:spPr>
          <a:xfrm>
            <a:off x="301895" y="5776897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7FF135-18B7-408E-9464-99B9AF5F2357}"/>
              </a:ext>
            </a:extLst>
          </p:cNvPr>
          <p:cNvSpPr txBox="1"/>
          <p:nvPr/>
        </p:nvSpPr>
        <p:spPr>
          <a:xfrm>
            <a:off x="468575" y="5705637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PDF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0FAE9B07-E037-4448-8E06-AFEC35A3B28C}"/>
              </a:ext>
            </a:extLst>
          </p:cNvPr>
          <p:cNvSpPr/>
          <p:nvPr/>
        </p:nvSpPr>
        <p:spPr>
          <a:xfrm>
            <a:off x="1035330" y="5776897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EA668B-CB46-4247-896D-01E466AF543A}"/>
              </a:ext>
            </a:extLst>
          </p:cNvPr>
          <p:cNvSpPr txBox="1"/>
          <p:nvPr/>
        </p:nvSpPr>
        <p:spPr>
          <a:xfrm>
            <a:off x="1202010" y="5705637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HTML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69029FB5-4242-417E-A1C3-E58E38342342}"/>
              </a:ext>
            </a:extLst>
          </p:cNvPr>
          <p:cNvSpPr/>
          <p:nvPr/>
        </p:nvSpPr>
        <p:spPr>
          <a:xfrm>
            <a:off x="1867351" y="5776897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4805F-938E-4425-A3C2-D9129B69CBBF}"/>
              </a:ext>
            </a:extLst>
          </p:cNvPr>
          <p:cNvSpPr txBox="1"/>
          <p:nvPr/>
        </p:nvSpPr>
        <p:spPr>
          <a:xfrm>
            <a:off x="2034031" y="5705637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Excel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C29C101-A18E-4D6D-AD72-35E293D1E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126937"/>
              </p:ext>
            </p:extLst>
          </p:nvPr>
        </p:nvGraphicFramePr>
        <p:xfrm>
          <a:off x="7983999" y="3845006"/>
          <a:ext cx="4208002" cy="297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3A3C62D-7E84-48A0-9607-4322ABB437B9}"/>
              </a:ext>
            </a:extLst>
          </p:cNvPr>
          <p:cNvSpPr txBox="1"/>
          <p:nvPr/>
        </p:nvSpPr>
        <p:spPr>
          <a:xfrm>
            <a:off x="998355" y="4583310"/>
            <a:ext cx="19258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Avenir Next LT Pro Light" panose="020B0304020202020204" pitchFamily="34" charset="0"/>
              </a:rPr>
              <a:t>Example_Data.csv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325B75-FB18-4C30-9BCF-B359B0E28016}"/>
              </a:ext>
            </a:extLst>
          </p:cNvPr>
          <p:cNvSpPr txBox="1"/>
          <p:nvPr/>
        </p:nvSpPr>
        <p:spPr>
          <a:xfrm>
            <a:off x="10263973" y="245102"/>
            <a:ext cx="1762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2346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Graphic spid="20" grpId="0">
        <p:bldAsOne/>
      </p:bldGraphic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7F4-04DE-4813-824D-9B217E0E7A70}"/>
              </a:ext>
            </a:extLst>
          </p:cNvPr>
          <p:cNvSpPr/>
          <p:nvPr/>
        </p:nvSpPr>
        <p:spPr>
          <a:xfrm>
            <a:off x="0" y="0"/>
            <a:ext cx="321425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3396B-57D2-4A63-AE06-38A31E4A297C}"/>
              </a:ext>
            </a:extLst>
          </p:cNvPr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bg1"/>
          </a:solidFill>
          <a:ln>
            <a:solidFill>
              <a:srgbClr val="B8A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3B0C137-247C-42E9-90B4-89E5C830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75095"/>
            <a:ext cx="2172616" cy="5069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49953-0635-4942-8AE4-472C4FB71E75}"/>
              </a:ext>
            </a:extLst>
          </p:cNvPr>
          <p:cNvGrpSpPr/>
          <p:nvPr/>
        </p:nvGrpSpPr>
        <p:grpSpPr>
          <a:xfrm>
            <a:off x="2788227" y="291407"/>
            <a:ext cx="365760" cy="274320"/>
            <a:chOff x="3131127" y="1570182"/>
            <a:chExt cx="365760" cy="313459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79C2B33-C15C-4082-8325-4AE36181D32A}"/>
                </a:ext>
              </a:extLst>
            </p:cNvPr>
            <p:cNvSpPr/>
            <p:nvPr/>
          </p:nvSpPr>
          <p:spPr>
            <a:xfrm>
              <a:off x="3131127" y="1570182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A744D6A2-CAB4-47F3-B536-C55313528A33}"/>
                </a:ext>
              </a:extLst>
            </p:cNvPr>
            <p:cNvSpPr/>
            <p:nvPr/>
          </p:nvSpPr>
          <p:spPr>
            <a:xfrm>
              <a:off x="3131127" y="1648114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E62C48F-9881-4285-B6E2-BD487AFA2CF1}"/>
                </a:ext>
              </a:extLst>
            </p:cNvPr>
            <p:cNvSpPr/>
            <p:nvPr/>
          </p:nvSpPr>
          <p:spPr>
            <a:xfrm>
              <a:off x="3131127" y="1726623"/>
              <a:ext cx="365760" cy="157018"/>
            </a:xfrm>
            <a:prstGeom prst="mathMinus">
              <a:avLst/>
            </a:prstGeom>
            <a:solidFill>
              <a:srgbClr val="95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C82721-5969-4A6B-895E-53669902DBE2}"/>
              </a:ext>
            </a:extLst>
          </p:cNvPr>
          <p:cNvSpPr txBox="1"/>
          <p:nvPr/>
        </p:nvSpPr>
        <p:spPr>
          <a:xfrm>
            <a:off x="208804" y="1038225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Choose a Location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74B7E6-0FC4-4CF5-BDC6-779FBFE26BDE}"/>
              </a:ext>
            </a:extLst>
          </p:cNvPr>
          <p:cNvGrpSpPr/>
          <p:nvPr/>
        </p:nvGrpSpPr>
        <p:grpSpPr>
          <a:xfrm>
            <a:off x="163593" y="1445738"/>
            <a:ext cx="2796647" cy="369332"/>
            <a:chOff x="208803" y="1531382"/>
            <a:chExt cx="2796647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52113A-AE87-4FCC-92FF-05AF25738DD3}"/>
                </a:ext>
              </a:extLst>
            </p:cNvPr>
            <p:cNvGrpSpPr/>
            <p:nvPr/>
          </p:nvGrpSpPr>
          <p:grpSpPr>
            <a:xfrm>
              <a:off x="208803" y="1531382"/>
              <a:ext cx="2796647" cy="369332"/>
              <a:chOff x="208803" y="1521857"/>
              <a:chExt cx="2796647" cy="3693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F29EE8-08F8-4B9B-AC8A-10398E50D9C2}"/>
                  </a:ext>
                </a:extLst>
              </p:cNvPr>
              <p:cNvSpPr/>
              <p:nvPr/>
            </p:nvSpPr>
            <p:spPr>
              <a:xfrm>
                <a:off x="208803" y="1521857"/>
                <a:ext cx="2796647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4BEEDF-A11C-4566-BD17-E74C2453D319}"/>
                  </a:ext>
                </a:extLst>
              </p:cNvPr>
              <p:cNvSpPr/>
              <p:nvPr/>
            </p:nvSpPr>
            <p:spPr>
              <a:xfrm rot="10800000">
                <a:off x="2748915" y="1675572"/>
                <a:ext cx="137160" cy="7315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11A2A-B23B-449A-9A0B-D753117BC412}"/>
                </a:ext>
              </a:extLst>
            </p:cNvPr>
            <p:cNvSpPr txBox="1"/>
            <p:nvPr/>
          </p:nvSpPr>
          <p:spPr>
            <a:xfrm>
              <a:off x="246289" y="1581150"/>
              <a:ext cx="2531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Next LT Pro Light" panose="020B0604020202020204" pitchFamily="34" charset="0"/>
                </a:rPr>
                <a:t>Davidson County, Tennessee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0C583-369A-49B8-9DD8-9117292BB903}"/>
              </a:ext>
            </a:extLst>
          </p:cNvPr>
          <p:cNvGrpSpPr/>
          <p:nvPr/>
        </p:nvGrpSpPr>
        <p:grpSpPr>
          <a:xfrm>
            <a:off x="208803" y="2172489"/>
            <a:ext cx="2796646" cy="1625206"/>
            <a:chOff x="208803" y="2172489"/>
            <a:chExt cx="2796646" cy="16252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CC8F52-47EF-4A2B-A4A4-D0CC3DB3AB96}"/>
                </a:ext>
              </a:extLst>
            </p:cNvPr>
            <p:cNvSpPr txBox="1"/>
            <p:nvPr/>
          </p:nvSpPr>
          <p:spPr>
            <a:xfrm>
              <a:off x="208803" y="2172489"/>
              <a:ext cx="27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Next LT Pro Light" panose="020B0604020202020204" pitchFamily="34" charset="0"/>
                </a:rPr>
                <a:t>Analysis Categories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92789D-D8A7-46AA-B0F9-F6361732FEF4}"/>
                </a:ext>
              </a:extLst>
            </p:cNvPr>
            <p:cNvGrpSpPr/>
            <p:nvPr/>
          </p:nvGrpSpPr>
          <p:grpSpPr>
            <a:xfrm>
              <a:off x="301895" y="2645110"/>
              <a:ext cx="1463243" cy="276999"/>
              <a:chOff x="301895" y="3064210"/>
              <a:chExt cx="1463243" cy="2769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97D066-E895-4DAE-B8CE-5E10F15E2A0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Age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91B9D17-076E-4C7A-8C6B-6DB8DA02AA32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F4569D-F43B-4984-B7DA-5FB514F5B95A}"/>
                </a:ext>
              </a:extLst>
            </p:cNvPr>
            <p:cNvGrpSpPr/>
            <p:nvPr/>
          </p:nvGrpSpPr>
          <p:grpSpPr>
            <a:xfrm>
              <a:off x="301895" y="2933288"/>
              <a:ext cx="1463243" cy="276999"/>
              <a:chOff x="301895" y="3064210"/>
              <a:chExt cx="1463243" cy="2769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2D9E2-767D-4847-B369-C2BC67BFB2C5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Education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25BBF4F-FC5F-4919-80A5-C573E74EDFBC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34A315-B4AB-43AC-A556-0C024DBA7A2C}"/>
                </a:ext>
              </a:extLst>
            </p:cNvPr>
            <p:cNvGrpSpPr/>
            <p:nvPr/>
          </p:nvGrpSpPr>
          <p:grpSpPr>
            <a:xfrm>
              <a:off x="301895" y="3225150"/>
              <a:ext cx="1463243" cy="276999"/>
              <a:chOff x="301895" y="3064210"/>
              <a:chExt cx="1463243" cy="27699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069C92-7094-414D-85CD-E83E41627FF9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Income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8D00E9-437C-4D1C-9E66-40F2A53C608E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88CE24-4276-47FF-B661-12C9FC7A4387}"/>
                </a:ext>
              </a:extLst>
            </p:cNvPr>
            <p:cNvGrpSpPr/>
            <p:nvPr/>
          </p:nvGrpSpPr>
          <p:grpSpPr>
            <a:xfrm>
              <a:off x="301895" y="3520696"/>
              <a:ext cx="1463243" cy="276999"/>
              <a:chOff x="301895" y="3064210"/>
              <a:chExt cx="1463243" cy="27699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334D6B-F993-4111-BDBA-C185BEAE2036}"/>
                  </a:ext>
                </a:extLst>
              </p:cNvPr>
              <p:cNvSpPr txBox="1"/>
              <p:nvPr/>
            </p:nvSpPr>
            <p:spPr>
              <a:xfrm>
                <a:off x="439055" y="3064210"/>
                <a:ext cx="132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venir Next LT Pro Light" panose="020B0604020202020204" pitchFamily="34" charset="0"/>
                  </a:rPr>
                  <a:t>Race &amp; Ethnicity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7C2122B-99D6-4278-BDF7-478C45C9ADE1}"/>
                  </a:ext>
                </a:extLst>
              </p:cNvPr>
              <p:cNvSpPr/>
              <p:nvPr/>
            </p:nvSpPr>
            <p:spPr>
              <a:xfrm>
                <a:off x="301895" y="3139719"/>
                <a:ext cx="137160" cy="1371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Graphic 17" descr="Checkbox Checked outline">
            <a:extLst>
              <a:ext uri="{FF2B5EF4-FFF2-40B4-BE49-F238E27FC236}">
                <a16:creationId xmlns:a16="http://schemas.microsoft.com/office/drawing/2014/main" id="{B2F7BAFB-EE93-4005-9710-CFA59A8A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743" y="2649657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2EAA0B-0234-4FB2-AEBB-9D346C2DA31D}"/>
              </a:ext>
            </a:extLst>
          </p:cNvPr>
          <p:cNvSpPr txBox="1"/>
          <p:nvPr/>
        </p:nvSpPr>
        <p:spPr>
          <a:xfrm>
            <a:off x="3379882" y="9236"/>
            <a:ext cx="1554480" cy="8503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F9678-3011-4A39-A36A-0BDB7D3F8E93}"/>
              </a:ext>
            </a:extLst>
          </p:cNvPr>
          <p:cNvSpPr txBox="1"/>
          <p:nvPr/>
        </p:nvSpPr>
        <p:spPr>
          <a:xfrm>
            <a:off x="4940885" y="245102"/>
            <a:ext cx="17373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Education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3366AE-489B-424B-9529-11C496274510}"/>
              </a:ext>
            </a:extLst>
          </p:cNvPr>
          <p:cNvSpPr txBox="1"/>
          <p:nvPr/>
        </p:nvSpPr>
        <p:spPr>
          <a:xfrm>
            <a:off x="6684768" y="3506"/>
            <a:ext cx="1554480" cy="8595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Income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BBE3CD-CA52-46DC-90B3-DE036C64DB4A}"/>
              </a:ext>
            </a:extLst>
          </p:cNvPr>
          <p:cNvSpPr txBox="1"/>
          <p:nvPr/>
        </p:nvSpPr>
        <p:spPr>
          <a:xfrm>
            <a:off x="8245771" y="110109"/>
            <a:ext cx="20116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Race &amp; Ethnicity</a:t>
            </a:r>
          </a:p>
        </p:txBody>
      </p:sp>
      <p:pic>
        <p:nvPicPr>
          <p:cNvPr id="49" name="Graphic 48" descr="Checkbox Checked outline">
            <a:extLst>
              <a:ext uri="{FF2B5EF4-FFF2-40B4-BE49-F238E27FC236}">
                <a16:creationId xmlns:a16="http://schemas.microsoft.com/office/drawing/2014/main" id="{AED5C1AE-6C8B-48C9-B59D-E3DC1568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44" y="2942668"/>
            <a:ext cx="274320" cy="274320"/>
          </a:xfrm>
          <a:prstGeom prst="rect">
            <a:avLst/>
          </a:prstGeom>
        </p:spPr>
      </p:pic>
      <p:pic>
        <p:nvPicPr>
          <p:cNvPr id="50" name="Graphic 49" descr="Checkbox Checked outline">
            <a:extLst>
              <a:ext uri="{FF2B5EF4-FFF2-40B4-BE49-F238E27FC236}">
                <a16:creationId xmlns:a16="http://schemas.microsoft.com/office/drawing/2014/main" id="{6AC99CA4-58E8-4AF2-A494-3C8678C6B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41" y="3232573"/>
            <a:ext cx="274320" cy="274320"/>
          </a:xfrm>
          <a:prstGeom prst="rect">
            <a:avLst/>
          </a:prstGeom>
        </p:spPr>
      </p:pic>
      <p:pic>
        <p:nvPicPr>
          <p:cNvPr id="52" name="Graphic 51" descr="Checkbox Checked outline">
            <a:extLst>
              <a:ext uri="{FF2B5EF4-FFF2-40B4-BE49-F238E27FC236}">
                <a16:creationId xmlns:a16="http://schemas.microsoft.com/office/drawing/2014/main" id="{DCC4D86F-8F35-4B42-90D0-CFFA7A986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256" y="3531732"/>
            <a:ext cx="274320" cy="2743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B83B2EF-6670-4652-A5D7-45C1F9212141}"/>
              </a:ext>
            </a:extLst>
          </p:cNvPr>
          <p:cNvSpPr txBox="1"/>
          <p:nvPr/>
        </p:nvSpPr>
        <p:spPr>
          <a:xfrm>
            <a:off x="208803" y="4094675"/>
            <a:ext cx="27966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Upload Comparison 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438977F-1C3C-4475-8EBE-3BADECE444AF}"/>
              </a:ext>
            </a:extLst>
          </p:cNvPr>
          <p:cNvSpPr/>
          <p:nvPr/>
        </p:nvSpPr>
        <p:spPr>
          <a:xfrm>
            <a:off x="165627" y="4535329"/>
            <a:ext cx="279664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1280A4-D14D-49D9-8E05-442CB1F41883}"/>
              </a:ext>
            </a:extLst>
          </p:cNvPr>
          <p:cNvSpPr txBox="1"/>
          <p:nvPr/>
        </p:nvSpPr>
        <p:spPr>
          <a:xfrm>
            <a:off x="151653" y="4495769"/>
            <a:ext cx="841248" cy="457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Avenir Next LT Pro Light" panose="020B0304020202020204" pitchFamily="34" charset="0"/>
              </a:rPr>
              <a:t>Browse…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D59883-B060-472D-878E-7893733236F0}"/>
              </a:ext>
            </a:extLst>
          </p:cNvPr>
          <p:cNvSpPr txBox="1"/>
          <p:nvPr/>
        </p:nvSpPr>
        <p:spPr>
          <a:xfrm>
            <a:off x="208803" y="5278678"/>
            <a:ext cx="27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Download Report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367992-FC65-4B80-AB4A-25A264466880}"/>
              </a:ext>
            </a:extLst>
          </p:cNvPr>
          <p:cNvGrpSpPr/>
          <p:nvPr/>
        </p:nvGrpSpPr>
        <p:grpSpPr>
          <a:xfrm>
            <a:off x="165627" y="6205759"/>
            <a:ext cx="1222141" cy="369332"/>
            <a:chOff x="180227" y="6317264"/>
            <a:chExt cx="1222141" cy="3693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D68820-A953-48BE-92FD-4549DBDE6F7C}"/>
                </a:ext>
              </a:extLst>
            </p:cNvPr>
            <p:cNvGrpSpPr/>
            <p:nvPr/>
          </p:nvGrpSpPr>
          <p:grpSpPr>
            <a:xfrm>
              <a:off x="180227" y="6317264"/>
              <a:ext cx="1222141" cy="369332"/>
              <a:chOff x="151652" y="6126764"/>
              <a:chExt cx="1222141" cy="36933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5468734-0DEF-4F0B-9A44-CB0C1E0A2B3A}"/>
                  </a:ext>
                </a:extLst>
              </p:cNvPr>
              <p:cNvSpPr/>
              <p:nvPr/>
            </p:nvSpPr>
            <p:spPr>
              <a:xfrm>
                <a:off x="151652" y="6126764"/>
                <a:ext cx="1222141" cy="3693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5E4D84-5518-48E5-BE6E-8A9D91F2B362}"/>
                  </a:ext>
                </a:extLst>
              </p:cNvPr>
              <p:cNvSpPr txBox="1"/>
              <p:nvPr/>
            </p:nvSpPr>
            <p:spPr>
              <a:xfrm>
                <a:off x="418100" y="6175072"/>
                <a:ext cx="943167" cy="286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dirty="0">
                    <a:latin typeface="Avenir Next LT Pro Light" panose="020B0304020202020204" pitchFamily="34" charset="0"/>
                  </a:rPr>
                  <a:t>Download</a:t>
                </a:r>
              </a:p>
            </p:txBody>
          </p:sp>
        </p:grpSp>
        <p:pic>
          <p:nvPicPr>
            <p:cNvPr id="53" name="Graphic 52" descr="Download with solid fill">
              <a:extLst>
                <a:ext uri="{FF2B5EF4-FFF2-40B4-BE49-F238E27FC236}">
                  <a16:creationId xmlns:a16="http://schemas.microsoft.com/office/drawing/2014/main" id="{670D585F-F1A4-4C76-9BD7-57DF0F09F40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277" y="6379868"/>
              <a:ext cx="320040" cy="228600"/>
            </a:xfrm>
            <a:prstGeom prst="rect">
              <a:avLst/>
            </a:prstGeom>
          </p:spPr>
        </p:pic>
      </p:grp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BFC1B36-D5BC-497D-9D64-121C70A2A987}"/>
              </a:ext>
            </a:extLst>
          </p:cNvPr>
          <p:cNvSpPr/>
          <p:nvPr/>
        </p:nvSpPr>
        <p:spPr>
          <a:xfrm>
            <a:off x="301895" y="5776897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7FF135-18B7-408E-9464-99B9AF5F2357}"/>
              </a:ext>
            </a:extLst>
          </p:cNvPr>
          <p:cNvSpPr txBox="1"/>
          <p:nvPr/>
        </p:nvSpPr>
        <p:spPr>
          <a:xfrm>
            <a:off x="468575" y="5705637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PDF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0FAE9B07-E037-4448-8E06-AFEC35A3B28C}"/>
              </a:ext>
            </a:extLst>
          </p:cNvPr>
          <p:cNvSpPr/>
          <p:nvPr/>
        </p:nvSpPr>
        <p:spPr>
          <a:xfrm>
            <a:off x="1035330" y="5776897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EA668B-CB46-4247-896D-01E466AF543A}"/>
              </a:ext>
            </a:extLst>
          </p:cNvPr>
          <p:cNvSpPr txBox="1"/>
          <p:nvPr/>
        </p:nvSpPr>
        <p:spPr>
          <a:xfrm>
            <a:off x="1202010" y="5705637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HTML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69029FB5-4242-417E-A1C3-E58E38342342}"/>
              </a:ext>
            </a:extLst>
          </p:cNvPr>
          <p:cNvSpPr/>
          <p:nvPr/>
        </p:nvSpPr>
        <p:spPr>
          <a:xfrm>
            <a:off x="1867351" y="5776897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4805F-938E-4425-A3C2-D9129B69CBBF}"/>
              </a:ext>
            </a:extLst>
          </p:cNvPr>
          <p:cNvSpPr txBox="1"/>
          <p:nvPr/>
        </p:nvSpPr>
        <p:spPr>
          <a:xfrm>
            <a:off x="2034031" y="5705637"/>
            <a:ext cx="6400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Excel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3C62D-7E84-48A0-9607-4322ABB437B9}"/>
              </a:ext>
            </a:extLst>
          </p:cNvPr>
          <p:cNvSpPr txBox="1"/>
          <p:nvPr/>
        </p:nvSpPr>
        <p:spPr>
          <a:xfrm>
            <a:off x="998355" y="4583310"/>
            <a:ext cx="19258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Avenir Next LT Pro Light" panose="020B0304020202020204" pitchFamily="34" charset="0"/>
              </a:rPr>
              <a:t>Example_Data.csv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325B75-FB18-4C30-9BCF-B359B0E28016}"/>
              </a:ext>
            </a:extLst>
          </p:cNvPr>
          <p:cNvSpPr txBox="1"/>
          <p:nvPr/>
        </p:nvSpPr>
        <p:spPr>
          <a:xfrm>
            <a:off x="10263974" y="10620"/>
            <a:ext cx="1762399" cy="850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957E76"/>
                </a:solidFill>
                <a:latin typeface="Avenir Next LT Pro Light" panose="020B0304020202020204" pitchFamily="34" charset="0"/>
              </a:rPr>
              <a:t>Data Sources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B2A1BB-5D3D-4256-9998-0E05F6FB83AE}"/>
              </a:ext>
            </a:extLst>
          </p:cNvPr>
          <p:cNvGrpSpPr/>
          <p:nvPr/>
        </p:nvGrpSpPr>
        <p:grpSpPr>
          <a:xfrm>
            <a:off x="8546918" y="3429000"/>
            <a:ext cx="3470911" cy="3260957"/>
            <a:chOff x="3615689" y="1147761"/>
            <a:chExt cx="4960622" cy="4562478"/>
          </a:xfrm>
        </p:grpSpPr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13626B3B-42B2-4246-AB69-0319F749BBD5}"/>
                </a:ext>
              </a:extLst>
            </p:cNvPr>
            <p:cNvSpPr/>
            <p:nvPr/>
          </p:nvSpPr>
          <p:spPr>
            <a:xfrm flipH="1">
              <a:off x="5147311" y="1147761"/>
              <a:ext cx="3429000" cy="3429000"/>
            </a:xfrm>
            <a:prstGeom prst="flowChartConnector">
              <a:avLst/>
            </a:prstGeom>
            <a:solidFill>
              <a:srgbClr val="DBBFA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2811E83B-B284-45EC-8BD5-5CE212716B87}"/>
                </a:ext>
              </a:extLst>
            </p:cNvPr>
            <p:cNvSpPr/>
            <p:nvPr/>
          </p:nvSpPr>
          <p:spPr>
            <a:xfrm flipH="1">
              <a:off x="3615689" y="1296177"/>
              <a:ext cx="2331720" cy="2331720"/>
            </a:xfrm>
            <a:prstGeom prst="flowChartConnector">
              <a:avLst/>
            </a:prstGeom>
            <a:solidFill>
              <a:srgbClr val="957E7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99D1A87D-F7FA-4C5E-B0F5-ADBACEB0E131}"/>
                </a:ext>
              </a:extLst>
            </p:cNvPr>
            <p:cNvSpPr/>
            <p:nvPr/>
          </p:nvSpPr>
          <p:spPr>
            <a:xfrm flipH="1">
              <a:off x="3890011" y="2738439"/>
              <a:ext cx="2971800" cy="2971800"/>
            </a:xfrm>
            <a:prstGeom prst="flowChartConnector">
              <a:avLst/>
            </a:prstGeom>
            <a:solidFill>
              <a:srgbClr val="E88F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52E86CFE-5909-43F5-BB28-37B2EC8026A7}"/>
              </a:ext>
            </a:extLst>
          </p:cNvPr>
          <p:cNvSpPr/>
          <p:nvPr/>
        </p:nvSpPr>
        <p:spPr>
          <a:xfrm>
            <a:off x="6547949" y="1245341"/>
            <a:ext cx="2310352" cy="1139457"/>
          </a:xfrm>
          <a:prstGeom prst="rect">
            <a:avLst/>
          </a:prstGeom>
          <a:noFill/>
          <a:ln w="76200">
            <a:solidFill>
              <a:srgbClr val="957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F5251-8440-4FF8-8FD9-91292E5E55ED}"/>
              </a:ext>
            </a:extLst>
          </p:cNvPr>
          <p:cNvSpPr txBox="1"/>
          <p:nvPr/>
        </p:nvSpPr>
        <p:spPr>
          <a:xfrm>
            <a:off x="3214252" y="1404997"/>
            <a:ext cx="897774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  <a:p>
            <a:pPr algn="ctr"/>
            <a:r>
              <a:rPr lang="en-US" sz="3200" dirty="0">
                <a:solidFill>
                  <a:srgbClr val="B8ABA5"/>
                </a:solidFill>
                <a:latin typeface="Avenir Next LT Pro Light" panose="020B0304020202020204" pitchFamily="34" charset="0"/>
              </a:rPr>
              <a:t>Data Sources</a:t>
            </a:r>
          </a:p>
          <a:p>
            <a:pPr algn="ctr"/>
            <a:endParaRPr lang="en-US" sz="800" dirty="0">
              <a:solidFill>
                <a:srgbClr val="B8ABA5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F050F-EB7E-406B-A5FE-6895AE5412F2}"/>
              </a:ext>
            </a:extLst>
          </p:cNvPr>
          <p:cNvSpPr txBox="1"/>
          <p:nvPr/>
        </p:nvSpPr>
        <p:spPr>
          <a:xfrm>
            <a:off x="4155322" y="2827355"/>
            <a:ext cx="677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2019 American Community Survey single year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UCLA Williams Institute July 2020 Fact Sheet</a:t>
            </a:r>
          </a:p>
        </p:txBody>
      </p:sp>
    </p:spTree>
    <p:extLst>
      <p:ext uri="{BB962C8B-B14F-4D97-AF65-F5344CB8AC3E}">
        <p14:creationId xmlns:p14="http://schemas.microsoft.com/office/powerpoint/2010/main" val="366869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781</Words>
  <Application>Microsoft Office PowerPoint</Application>
  <PresentationFormat>Widescreen</PresentationFormat>
  <Paragraphs>124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Oluchi Nwosu-Randolph</dc:creator>
  <cp:lastModifiedBy>Oluchi Nwosu-Randolph</cp:lastModifiedBy>
  <cp:revision>44</cp:revision>
  <dcterms:created xsi:type="dcterms:W3CDTF">2020-12-11T21:47:53Z</dcterms:created>
  <dcterms:modified xsi:type="dcterms:W3CDTF">2020-12-12T16:04:08Z</dcterms:modified>
</cp:coreProperties>
</file>