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sldIdLst>
    <p:sldId id="256" r:id="rId5"/>
    <p:sldId id="257" r:id="rId6"/>
    <p:sldId id="263" r:id="rId7"/>
    <p:sldId id="264" r:id="rId8"/>
    <p:sldId id="265" r:id="rId9"/>
    <p:sldId id="266" r:id="rId10"/>
    <p:sldId id="258" r:id="rId11"/>
    <p:sldId id="259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0" autoAdjust="0"/>
    <p:restoredTop sz="90637" autoAdjust="0"/>
  </p:normalViewPr>
  <p:slideViewPr>
    <p:cSldViewPr snapToGrid="0">
      <p:cViewPr varScale="1">
        <p:scale>
          <a:sx n="102" d="100"/>
          <a:sy n="102" d="100"/>
        </p:scale>
        <p:origin x="159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1/2/2025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EXercices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2957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i="1" dirty="0">
                <a:solidFill>
                  <a:srgbClr val="FF0000"/>
                </a:solidFill>
              </a:rPr>
              <a:t>Q1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0" indent="-457200">
              <a:buFont typeface="+mj-lt"/>
              <a:buAutoNum type="arabicPeriod"/>
            </a:pPr>
            <a:r>
              <a:rPr lang="fr-FR" sz="1600" dirty="0"/>
              <a:t>De combien d'octets est constituée une adresse IP ? 4</a:t>
            </a:r>
          </a:p>
          <a:p>
            <a:pPr marL="457200" lvl="0" indent="-457200">
              <a:buFont typeface="+mj-lt"/>
              <a:buAutoNum type="arabicPeriod"/>
            </a:pPr>
            <a:r>
              <a:rPr lang="fr-FR" sz="1600" dirty="0"/>
              <a:t>Combien de classe d'adresses IP existe-t-il ? 5</a:t>
            </a:r>
          </a:p>
          <a:p>
            <a:pPr marL="457200" lvl="0" indent="-457200">
              <a:buFont typeface="+mj-lt"/>
              <a:buAutoNum type="arabicPeriod"/>
            </a:pPr>
            <a:r>
              <a:rPr lang="fr-FR" sz="1600" dirty="0"/>
              <a:t>Pour les trois premiers, combien d'octets sont réservés pour :</a:t>
            </a:r>
          </a:p>
          <a:p>
            <a:pPr marL="914400" lvl="1" indent="-457200">
              <a:buFont typeface="+mj-lt"/>
              <a:buAutoNum type="arabicPeriod"/>
            </a:pPr>
            <a:r>
              <a:rPr lang="fr-FR" sz="1600" dirty="0"/>
              <a:t>La partie réseau A-1, B-2, C-3</a:t>
            </a:r>
          </a:p>
          <a:p>
            <a:pPr marL="914400" lvl="1" indent="-457200">
              <a:buFont typeface="+mj-lt"/>
              <a:buAutoNum type="arabicPeriod"/>
            </a:pPr>
            <a:r>
              <a:rPr lang="fr-FR" sz="1600" dirty="0"/>
              <a:t>La partie machineA-3,B-2,C-1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72459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i="1" dirty="0">
                <a:solidFill>
                  <a:srgbClr val="FF0000"/>
                </a:solidFill>
              </a:rPr>
              <a:t>Q2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Quel est le nom de la couche 4 du modèle OSI ? Transport</a:t>
            </a:r>
          </a:p>
          <a:p>
            <a:r>
              <a:rPr lang="fr-FR" dirty="0"/>
              <a:t>Switch fait parti de quelle couche modèle OSI ? Couche liaison de données (couche 2)</a:t>
            </a:r>
          </a:p>
          <a:p>
            <a:r>
              <a:rPr lang="fr-FR" dirty="0"/>
              <a:t>C’est quoi un ARP ? Protocole qui traduit une adresse IP en adresse MAC</a:t>
            </a:r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8118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i="1" dirty="0">
                <a:solidFill>
                  <a:srgbClr val="FF0000"/>
                </a:solidFill>
              </a:rPr>
              <a:t>Q3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Quelle couche les </a:t>
            </a:r>
            <a:r>
              <a:rPr lang="fr-FR" b="1" i="1" dirty="0"/>
              <a:t>trames</a:t>
            </a:r>
            <a:r>
              <a:rPr lang="fr-FR" dirty="0"/>
              <a:t> utilisent-elles ? Physique/Liaison de données/Réseau/ Transport</a:t>
            </a:r>
          </a:p>
          <a:p>
            <a:r>
              <a:rPr lang="fr-FR" dirty="0"/>
              <a:t>Physique </a:t>
            </a:r>
          </a:p>
          <a:p>
            <a:r>
              <a:rPr lang="fr-FR" dirty="0"/>
              <a:t>Liaison de données</a:t>
            </a:r>
          </a:p>
          <a:p>
            <a:r>
              <a:rPr lang="fr-FR" dirty="0"/>
              <a:t>Réseau</a:t>
            </a:r>
          </a:p>
          <a:p>
            <a:r>
              <a:rPr lang="fr-FR" dirty="0"/>
              <a:t>Transport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820702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i="1" dirty="0">
                <a:solidFill>
                  <a:srgbClr val="FF0000"/>
                </a:solidFill>
              </a:rPr>
              <a:t>Q3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Quelle couche les </a:t>
            </a:r>
            <a:r>
              <a:rPr lang="fr-FR" b="1" i="1" dirty="0"/>
              <a:t>paquets</a:t>
            </a:r>
            <a:r>
              <a:rPr lang="fr-FR" dirty="0"/>
              <a:t> utilisent-ils ? Liaison de données/Réseau/Transport</a:t>
            </a:r>
          </a:p>
          <a:p>
            <a:r>
              <a:rPr lang="fr-FR" dirty="0"/>
              <a:t>Physique</a:t>
            </a:r>
          </a:p>
          <a:p>
            <a:r>
              <a:rPr lang="fr-FR" dirty="0"/>
              <a:t>Liaison de données</a:t>
            </a:r>
          </a:p>
          <a:p>
            <a:r>
              <a:rPr lang="fr-FR" dirty="0"/>
              <a:t>Réseau</a:t>
            </a:r>
          </a:p>
          <a:p>
            <a:r>
              <a:rPr lang="fr-FR" dirty="0"/>
              <a:t>Transport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164899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i="1" dirty="0">
                <a:solidFill>
                  <a:srgbClr val="FF0000"/>
                </a:solidFill>
              </a:rPr>
              <a:t>Q4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Quelle couche les </a:t>
            </a:r>
            <a:r>
              <a:rPr lang="fr-FR" b="1" i="1" dirty="0"/>
              <a:t>segments</a:t>
            </a:r>
            <a:r>
              <a:rPr lang="fr-FR" dirty="0"/>
              <a:t> utilisent-ils ? Réseau/ Transport</a:t>
            </a:r>
          </a:p>
          <a:p>
            <a:r>
              <a:rPr lang="fr-FR" dirty="0"/>
              <a:t>Physique</a:t>
            </a:r>
          </a:p>
          <a:p>
            <a:r>
              <a:rPr lang="fr-FR" dirty="0"/>
              <a:t>Liaison de données</a:t>
            </a:r>
          </a:p>
          <a:p>
            <a:r>
              <a:rPr lang="fr-FR" dirty="0"/>
              <a:t>Réseau</a:t>
            </a:r>
          </a:p>
          <a:p>
            <a:r>
              <a:rPr lang="fr-FR" dirty="0"/>
              <a:t>Transport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716997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i="1" dirty="0">
                <a:solidFill>
                  <a:srgbClr val="FF0000"/>
                </a:solidFill>
              </a:rPr>
              <a:t>Q5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fr-FR"/>
              <a:t>Indiquer pour chacune des  adresses IP ci-dessous :</a:t>
            </a:r>
          </a:p>
          <a:p>
            <a:pPr marL="0" lvl="0" indent="0">
              <a:buNone/>
            </a:pPr>
            <a:endParaRPr lang="fr-FR"/>
          </a:p>
          <a:p>
            <a:endParaRPr lang="fr-FR" dirty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5360032"/>
              </p:ext>
            </p:extLst>
          </p:nvPr>
        </p:nvGraphicFramePr>
        <p:xfrm>
          <a:off x="0" y="2510454"/>
          <a:ext cx="12192000" cy="3013092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9643987"/>
                    </a:ext>
                  </a:extLst>
                </a:gridCol>
              </a:tblGrid>
              <a:tr h="67781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2400" dirty="0">
                          <a:effectLst/>
                        </a:rPr>
                        <a:t>204.160.241.93/26 | C-204.160.241.64/26-204.160.241.127/26-255.255.255.192 - 62 hosts</a:t>
                      </a:r>
                      <a:endParaRPr lang="fr-FR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150" marR="57150" marT="0" marB="0" anchor="ctr"/>
                </a:tc>
                <a:extLst>
                  <a:ext uri="{0D108BD9-81ED-4DB2-BD59-A6C34878D82A}">
                    <a16:rowId xmlns:a16="http://schemas.microsoft.com/office/drawing/2014/main" val="1362137854"/>
                  </a:ext>
                </a:extLst>
              </a:tr>
              <a:tr h="67781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2400" dirty="0">
                          <a:effectLst/>
                        </a:rPr>
                        <a:t>138.96.32.3/19 | B-138.96.32.0/19-138.96.32.3/19-255.255.224.0-8190 hosts (32-19 = 13 =&gt; 2^13-2 = 8190)</a:t>
                      </a:r>
                      <a:endParaRPr lang="fr-FR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150" marR="57150" marT="0" marB="0" anchor="ctr"/>
                </a:tc>
                <a:extLst>
                  <a:ext uri="{0D108BD9-81ED-4DB2-BD59-A6C34878D82A}">
                    <a16:rowId xmlns:a16="http://schemas.microsoft.com/office/drawing/2014/main" val="1697928280"/>
                  </a:ext>
                </a:extLst>
              </a:tr>
              <a:tr h="33890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2400" dirty="0">
                          <a:effectLst/>
                        </a:rPr>
                        <a:t>172.31.255.254/30 | B-172.31.255.252/30-172.31.255.255/30-255.255.255.252-2 hosts</a:t>
                      </a:r>
                      <a:endParaRPr lang="fr-FR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150" marR="57150" marT="0" marB="0" anchor="ctr"/>
                </a:tc>
                <a:extLst>
                  <a:ext uri="{0D108BD9-81ED-4DB2-BD59-A6C34878D82A}">
                    <a16:rowId xmlns:a16="http://schemas.microsoft.com/office/drawing/2014/main" val="211906439"/>
                  </a:ext>
                </a:extLst>
              </a:tr>
              <a:tr h="33890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2400" dirty="0">
                          <a:effectLst/>
                        </a:rPr>
                        <a:t>18.181.0.31/11  | A-18.160.0.0/11-18.191.255.255/11-255.255.224.0- 2 097 150 hosts</a:t>
                      </a:r>
                      <a:endParaRPr lang="fr-FR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150" marR="57150" marT="0" marB="0" anchor="ctr"/>
                </a:tc>
                <a:extLst>
                  <a:ext uri="{0D108BD9-81ED-4DB2-BD59-A6C34878D82A}">
                    <a16:rowId xmlns:a16="http://schemas.microsoft.com/office/drawing/2014/main" val="557945781"/>
                  </a:ext>
                </a:extLst>
              </a:tr>
              <a:tr h="45277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400" dirty="0">
                          <a:effectLst/>
                        </a:rPr>
                        <a:t>10.10.10.4/29 </a:t>
                      </a:r>
                      <a:r>
                        <a:rPr lang="fr-FR" sz="2400">
                          <a:effectLst/>
                        </a:rPr>
                        <a:t>|  A-10.0.0.0/29-10.10.10.7/29-255.255.255.248- 6 hosts</a:t>
                      </a:r>
                      <a:endParaRPr lang="fr-FR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150" marR="57150" marT="0" marB="0" anchor="ctr"/>
                </a:tc>
                <a:extLst>
                  <a:ext uri="{0D108BD9-81ED-4DB2-BD59-A6C34878D82A}">
                    <a16:rowId xmlns:a16="http://schemas.microsoft.com/office/drawing/2014/main" val="399554068"/>
                  </a:ext>
                </a:extLst>
              </a:tr>
              <a:tr h="33890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fr-FR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150" marR="57150" marT="0" marB="0" anchor="ctr"/>
                </a:tc>
                <a:extLst>
                  <a:ext uri="{0D108BD9-81ED-4DB2-BD59-A6C34878D82A}">
                    <a16:rowId xmlns:a16="http://schemas.microsoft.com/office/drawing/2014/main" val="7037860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79837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i="1" dirty="0">
                <a:solidFill>
                  <a:srgbClr val="FF0000"/>
                </a:solidFill>
              </a:rPr>
              <a:t>Q5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457200">
              <a:buFont typeface="+mj-lt"/>
              <a:buAutoNum type="arabicPeriod"/>
            </a:pPr>
            <a:r>
              <a:rPr lang="fr-FR" dirty="0"/>
              <a:t>Sa classe</a:t>
            </a:r>
          </a:p>
          <a:p>
            <a:pPr marL="457200" lvl="0" indent="-457200">
              <a:buFont typeface="+mj-lt"/>
              <a:buAutoNum type="arabicPeriod"/>
            </a:pPr>
            <a:r>
              <a:rPr lang="fr-FR" dirty="0"/>
              <a:t>L'adresse de réseau</a:t>
            </a:r>
          </a:p>
          <a:p>
            <a:pPr marL="457200" lvl="0" indent="-457200">
              <a:buFont typeface="+mj-lt"/>
              <a:buAutoNum type="arabicPeriod"/>
            </a:pPr>
            <a:r>
              <a:rPr lang="fr-FR" dirty="0"/>
              <a:t>L'adresse de broadcast</a:t>
            </a:r>
          </a:p>
          <a:p>
            <a:pPr marL="457200" lvl="0" indent="-457200">
              <a:buFont typeface="+mj-lt"/>
              <a:buAutoNum type="arabicPeriod"/>
            </a:pPr>
            <a:r>
              <a:rPr lang="fr-FR" dirty="0"/>
              <a:t>Le masque de </a:t>
            </a:r>
          </a:p>
          <a:p>
            <a:pPr marL="457200" lvl="0" indent="-457200">
              <a:buFont typeface="+mj-lt"/>
              <a:buAutoNum type="arabicPeriod"/>
            </a:pPr>
            <a:r>
              <a:rPr lang="fr-FR" dirty="0"/>
              <a:t>Le nombre de machine possible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36196076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E403750E029340B379035DCBCB900D" ma:contentTypeVersion="4" ma:contentTypeDescription="Crée un document." ma:contentTypeScope="" ma:versionID="be95057ad0b40bb19116a415690013d3">
  <xsd:schema xmlns:xsd="http://www.w3.org/2001/XMLSchema" xmlns:xs="http://www.w3.org/2001/XMLSchema" xmlns:p="http://schemas.microsoft.com/office/2006/metadata/properties" xmlns:ns2="da69da34-ff69-4a5b-abb7-dba1a2440160" targetNamespace="http://schemas.microsoft.com/office/2006/metadata/properties" ma:root="true" ma:fieldsID="bb0dcf886ffe1a4ed17b002f167e6901" ns2:_="">
    <xsd:import namespace="da69da34-ff69-4a5b-abb7-dba1a244016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a69da34-ff69-4a5b-abb7-dba1a244016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2D2A8D2-6A12-416F-9912-F34870F59D10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35138616-F655-4FA2-B50B-DE4AB900B63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512AED5-8570-4CC6-95FD-9A9C7C28C23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a69da34-ff69-4a5b-abb7-dba1a244016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TM10001114[[fn=Galerie]]</Template>
  <TotalTime>6023</TotalTime>
  <Words>210</Words>
  <Application>Microsoft Office PowerPoint</Application>
  <PresentationFormat>Grand écran</PresentationFormat>
  <Paragraphs>44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2" baseType="lpstr">
      <vt:lpstr>Arial</vt:lpstr>
      <vt:lpstr>Gill Sans MT</vt:lpstr>
      <vt:lpstr>Times New Roman</vt:lpstr>
      <vt:lpstr>Gallery</vt:lpstr>
      <vt:lpstr>EXercices</vt:lpstr>
      <vt:lpstr>Q1</vt:lpstr>
      <vt:lpstr>Q2</vt:lpstr>
      <vt:lpstr>Q3</vt:lpstr>
      <vt:lpstr>Q3</vt:lpstr>
      <vt:lpstr>Q4</vt:lpstr>
      <vt:lpstr>Q5</vt:lpstr>
      <vt:lpstr>Q5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Exercice 13/12/2019</dc:title>
  <dc:creator>Bureau</dc:creator>
  <cp:lastModifiedBy>Administrateur</cp:lastModifiedBy>
  <cp:revision>33</cp:revision>
  <dcterms:created xsi:type="dcterms:W3CDTF">2019-12-13T10:56:12Z</dcterms:created>
  <dcterms:modified xsi:type="dcterms:W3CDTF">2025-01-02T08:53:07Z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0x01010079E403750E029340B379035DCBCB900D</vt:lpwstr>
  </property>
  <property fmtid="{D5CDD505-2E9C-101B-9397-08002B2CF9AE}" pid="3" name="Order">
    <vt:r8>1100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TriggerFlowInfo">
    <vt:lpwstr/>
  </property>
  <property fmtid="{D5CDD505-2E9C-101B-9397-08002B2CF9AE}" pid="7" name="_SourceUrl">
    <vt:lpwstr/>
  </property>
  <property fmtid="{D5CDD505-2E9C-101B-9397-08002B2CF9AE}" pid="8" name="_SharedFileIndex">
    <vt:lpwstr/>
  </property>
  <property fmtid="{D5CDD505-2E9C-101B-9397-08002B2CF9AE}" pid="9" name="ComplianceAssetId">
    <vt:lpwstr/>
  </property>
  <property fmtid="{D5CDD505-2E9C-101B-9397-08002B2CF9AE}" pid="10" name="TemplateUrl">
    <vt:lpwstr/>
  </property>
  <property fmtid="{D5CDD505-2E9C-101B-9397-08002B2CF9AE}" pid="11" name="_ExtendedDescription">
    <vt:lpwstr/>
  </property>
</Properties>
</file>