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5" r:id="rId24"/>
    <p:sldId id="278" r:id="rId25"/>
    <p:sldId id="279" r:id="rId26"/>
    <p:sldId id="294"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6" r:id="rId41"/>
    <p:sldId id="297" r:id="rId42"/>
    <p:sldId id="298" r:id="rId43"/>
    <p:sldId id="299" r:id="rId44"/>
    <p:sldId id="300" r:id="rId45"/>
    <p:sldId id="301" r:id="rId46"/>
    <p:sldId id="302" r:id="rId47"/>
    <p:sldId id="303" r:id="rId48"/>
    <p:sldId id="317" r:id="rId49"/>
    <p:sldId id="304" r:id="rId50"/>
    <p:sldId id="305" r:id="rId51"/>
    <p:sldId id="307" r:id="rId52"/>
    <p:sldId id="308" r:id="rId53"/>
    <p:sldId id="309" r:id="rId54"/>
    <p:sldId id="310" r:id="rId55"/>
    <p:sldId id="311"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50" r:id="rId88"/>
    <p:sldId id="351" r:id="rId89"/>
    <p:sldId id="352" r:id="rId90"/>
    <p:sldId id="357" r:id="rId91"/>
    <p:sldId id="358" r:id="rId92"/>
    <p:sldId id="359" r:id="rId93"/>
    <p:sldId id="353" r:id="rId94"/>
    <p:sldId id="354" r:id="rId95"/>
    <p:sldId id="355" r:id="rId96"/>
    <p:sldId id="356" r:id="rId97"/>
    <p:sldId id="360" r:id="rId98"/>
    <p:sldId id="361" r:id="rId99"/>
    <p:sldId id="362" r:id="rId10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17.04.2017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0B7D7-EB2F-4C32-8D19-579B8F564160}" type="datetimeFigureOut">
              <a:rPr lang="tr-TR" smtClean="0"/>
              <a:pPr/>
              <a:t>17.04.2017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EE246-A562-45C1-AC06-07063EED09F4}"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9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9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9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sz="5500" dirty="0" smtClean="0"/>
              <a:t>QUESTIONS</a:t>
            </a:r>
            <a:endParaRPr lang="tr-TR" sz="5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p:txBody>
          <a:bodyPr/>
          <a:lstStyle/>
          <a:p>
            <a:r>
              <a:rPr lang="en-US" dirty="0"/>
              <a:t>In the Project Title field, type </a:t>
            </a:r>
            <a:r>
              <a:rPr lang="en-US" b="1" dirty="0"/>
              <a:t>Mortgage Review Analysis; we’ll leave the Statistics Collection check boxes as the defaults, with Entities, Queues, Resources, and Processes checked and also check the costing box. </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85000" lnSpcReduction="20000"/>
          </a:bodyPr>
          <a:lstStyle/>
          <a:p>
            <a:r>
              <a:rPr lang="en-US" b="1" dirty="0" smtClean="0"/>
              <a:t>Resource button on the Animate toolbar. </a:t>
            </a:r>
            <a:endParaRPr lang="tr-TR" b="1" dirty="0" smtClean="0"/>
          </a:p>
          <a:p>
            <a:endParaRPr lang="tr-TR" b="1" dirty="0" smtClean="0"/>
          </a:p>
          <a:p>
            <a:r>
              <a:rPr lang="en-US" dirty="0" smtClean="0"/>
              <a:t>Resource Placement dialog box appears. Select the </a:t>
            </a:r>
            <a:r>
              <a:rPr lang="en-US" b="1" dirty="0" smtClean="0"/>
              <a:t>Mortgage Review Clerk from the drop-down list in the Identifier field so that this object animates the Mortgage Review Clerk. </a:t>
            </a:r>
            <a:endParaRPr lang="tr-TR" b="1" dirty="0" smtClean="0"/>
          </a:p>
          <a:p>
            <a:endParaRPr lang="tr-TR" b="1" dirty="0" smtClean="0"/>
          </a:p>
          <a:p>
            <a:r>
              <a:rPr lang="en-US" dirty="0" smtClean="0"/>
              <a:t>Open the Workers picture library by clicking the </a:t>
            </a:r>
            <a:r>
              <a:rPr lang="en-US" b="1" dirty="0" smtClean="0"/>
              <a:t>Open button, then browsing to the </a:t>
            </a:r>
            <a:r>
              <a:rPr lang="en-US" b="1" i="1" dirty="0" smtClean="0"/>
              <a:t>Workers.plb file in the Arena application folder (e.g., C:\Program Files\Rockwell Software\Arena) and double-clicking on it. </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7500" lnSpcReduction="20000"/>
          </a:bodyPr>
          <a:lstStyle/>
          <a:p>
            <a:pPr>
              <a:buNone/>
            </a:pPr>
            <a:r>
              <a:rPr lang="tr-TR" dirty="0" smtClean="0"/>
              <a:t>	</a:t>
            </a:r>
            <a:r>
              <a:rPr lang="en-US" dirty="0" smtClean="0"/>
              <a:t>To change the idle picture:</a:t>
            </a:r>
            <a:endParaRPr lang="tr-TR" dirty="0" smtClean="0"/>
          </a:p>
          <a:p>
            <a:pPr>
              <a:buNone/>
            </a:pPr>
            <a:endParaRPr lang="en-US" dirty="0" smtClean="0"/>
          </a:p>
          <a:p>
            <a:r>
              <a:rPr lang="en-US" dirty="0" smtClean="0"/>
              <a:t>Click the </a:t>
            </a:r>
            <a:r>
              <a:rPr lang="en-US" b="1" dirty="0" smtClean="0"/>
              <a:t>Idle button in the table on the left. </a:t>
            </a:r>
          </a:p>
          <a:p>
            <a:r>
              <a:rPr lang="en-US" dirty="0" smtClean="0"/>
              <a:t>Select from the picture library table on the right the picture of the worker sitting down. </a:t>
            </a:r>
          </a:p>
          <a:p>
            <a:r>
              <a:rPr lang="en-US" dirty="0" smtClean="0"/>
              <a:t>Click the </a:t>
            </a:r>
            <a:r>
              <a:rPr lang="en-US" b="1" dirty="0" smtClean="0"/>
              <a:t>Transfer button between the tables to use the worker picture for the Idle resource state. </a:t>
            </a:r>
            <a:endParaRPr lang="tr-TR" b="1" dirty="0" smtClean="0"/>
          </a:p>
          <a:p>
            <a:endParaRPr lang="en-US" b="1" dirty="0" smtClean="0"/>
          </a:p>
          <a:p>
            <a:pPr>
              <a:buNone/>
            </a:pPr>
            <a:r>
              <a:rPr lang="en-US" dirty="0" smtClean="0"/>
              <a:t>	To change the busy picture: </a:t>
            </a:r>
          </a:p>
          <a:p>
            <a:r>
              <a:rPr lang="en-US" dirty="0" smtClean="0"/>
              <a:t>Click the </a:t>
            </a:r>
            <a:r>
              <a:rPr lang="en-US" b="1" dirty="0" smtClean="0"/>
              <a:t>Busy button in the table on the left. </a:t>
            </a:r>
          </a:p>
          <a:p>
            <a:r>
              <a:rPr lang="en-US" dirty="0" smtClean="0"/>
              <a:t>Select from the picture library table on the right the picture of the worker reading a document. </a:t>
            </a:r>
          </a:p>
          <a:p>
            <a:endParaRPr lang="en-US" b="1" dirty="0" smtClean="0"/>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85000" lnSpcReduction="20000"/>
          </a:bodyPr>
          <a:lstStyle/>
          <a:p>
            <a:r>
              <a:rPr lang="en-US" dirty="0" smtClean="0"/>
              <a:t>Click the </a:t>
            </a:r>
            <a:r>
              <a:rPr lang="en-US" b="1" dirty="0" smtClean="0"/>
              <a:t>Transfer button between the tables to use the selected picture when the Mortgage Review Clerk is busy. </a:t>
            </a:r>
          </a:p>
          <a:p>
            <a:r>
              <a:rPr lang="en-US" dirty="0" smtClean="0"/>
              <a:t>Click </a:t>
            </a:r>
            <a:r>
              <a:rPr lang="en-US" b="1" dirty="0" smtClean="0"/>
              <a:t>OK to close the dialog box. (All other fields can be left with their default values.) </a:t>
            </a:r>
            <a:endParaRPr lang="tr-TR" b="1" dirty="0" smtClean="0"/>
          </a:p>
          <a:p>
            <a:endParaRPr lang="tr-TR" dirty="0" smtClean="0"/>
          </a:p>
          <a:p>
            <a:r>
              <a:rPr lang="en-US" dirty="0" smtClean="0"/>
              <a:t>The cursor will appear as a cross hair. Move it to the model window and click to place the Mortgage Review Clerk resource animation picture. </a:t>
            </a:r>
            <a:endParaRPr lang="tr-TR" dirty="0" smtClean="0"/>
          </a:p>
          <a:p>
            <a:endParaRPr lang="en-US" dirty="0" smtClean="0"/>
          </a:p>
          <a:p>
            <a:r>
              <a:rPr lang="en-US" dirty="0" smtClean="0"/>
              <a:t>If you’d like to have the clerk appear a bit larger, select the picture and use the resize handles to enlarge it. </a:t>
            </a: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7500" lnSpcReduction="20000"/>
          </a:bodyPr>
          <a:lstStyle/>
          <a:p>
            <a:pPr>
              <a:buNone/>
            </a:pPr>
            <a:r>
              <a:rPr lang="tr-TR" b="1" dirty="0" smtClean="0"/>
              <a:t>	</a:t>
            </a:r>
            <a:r>
              <a:rPr lang="en-US" b="1" dirty="0" smtClean="0"/>
              <a:t>Plot the number of applications in-process </a:t>
            </a:r>
            <a:endParaRPr lang="tr-TR" b="1" dirty="0" smtClean="0"/>
          </a:p>
          <a:p>
            <a:pPr>
              <a:buNone/>
            </a:pPr>
            <a:endParaRPr lang="tr-TR" b="1" dirty="0" smtClean="0"/>
          </a:p>
          <a:p>
            <a:r>
              <a:rPr lang="en-US" dirty="0" smtClean="0"/>
              <a:t>The Plot dialog box appears. We’ll plot a single expression, the work-in-process (WIP) at the Review Application process. To add a data series to plot, go to the </a:t>
            </a:r>
            <a:r>
              <a:rPr lang="en-US" b="1" dirty="0" smtClean="0"/>
              <a:t>Data Series tab page and then click the Add button. </a:t>
            </a:r>
            <a:endParaRPr lang="tr-TR" b="1" dirty="0" smtClean="0"/>
          </a:p>
          <a:p>
            <a:endParaRPr lang="tr-TR" b="1" dirty="0" smtClean="0"/>
          </a:p>
          <a:p>
            <a:r>
              <a:rPr lang="en-US" dirty="0" smtClean="0"/>
              <a:t>In the properties grid for the data series (by default it will be named ‘Series1’) go to the </a:t>
            </a:r>
            <a:r>
              <a:rPr lang="en-US" i="1" dirty="0" smtClean="0"/>
              <a:t>Source Data\Expression property. This property defines the simulation expression to monitor and plot. Type in the expression ‘Review Application.WIP’ </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0000" lnSpcReduction="20000"/>
          </a:bodyPr>
          <a:lstStyle/>
          <a:p>
            <a:r>
              <a:rPr lang="en-US" dirty="0" smtClean="0"/>
              <a:t>Now go to the </a:t>
            </a:r>
            <a:r>
              <a:rPr lang="en-US" b="1" dirty="0" smtClean="0"/>
              <a:t>Axes tab page and select the Left (Y) Value axis. Change the scale related properties for that axis to be as listed below </a:t>
            </a:r>
          </a:p>
          <a:p>
            <a:r>
              <a:rPr lang="en-US" dirty="0" smtClean="0"/>
              <a:t>Specify the value ‘5’ for the </a:t>
            </a:r>
            <a:r>
              <a:rPr lang="en-US" i="1" dirty="0" smtClean="0"/>
              <a:t>Scale\Major</a:t>
            </a:r>
            <a:r>
              <a:rPr lang="tr-TR" i="1" dirty="0" smtClean="0"/>
              <a:t> </a:t>
            </a:r>
            <a:r>
              <a:rPr lang="en-US" i="1" dirty="0" smtClean="0"/>
              <a:t>Increment property, so that major tick marks on the y-axis is displayed every 5 units. </a:t>
            </a:r>
            <a:endParaRPr lang="tr-TR" i="1" dirty="0" smtClean="0"/>
          </a:p>
          <a:p>
            <a:pPr>
              <a:buNone/>
            </a:pPr>
            <a:endParaRPr lang="tr-TR" i="1" dirty="0" smtClean="0"/>
          </a:p>
          <a:p>
            <a:r>
              <a:rPr lang="en-US" dirty="0" smtClean="0"/>
              <a:t>Now select the horizontal Time (X) axis. </a:t>
            </a:r>
            <a:r>
              <a:rPr lang="en-US" b="1" dirty="0" smtClean="0"/>
              <a:t>Change the scale-related properties for that axis to be as listed below</a:t>
            </a:r>
            <a:r>
              <a:rPr lang="tr-TR" b="1" dirty="0" smtClean="0"/>
              <a:t>.</a:t>
            </a:r>
          </a:p>
          <a:p>
            <a:r>
              <a:rPr lang="en-US" dirty="0" smtClean="0"/>
              <a:t>Specify the value ‘480’ for the </a:t>
            </a:r>
            <a:r>
              <a:rPr lang="en-US" i="1" dirty="0" smtClean="0"/>
              <a:t>Scale\Maximum property. This sets the horizontal time axis of the plot to be 480 hours of simulated time, matching our run length.</a:t>
            </a:r>
            <a:endParaRPr lang="tr-TR" i="1" dirty="0" smtClean="0"/>
          </a:p>
          <a:p>
            <a:r>
              <a:rPr lang="en-US" i="1" dirty="0" smtClean="0"/>
              <a:t>Specify the value ‘48’ for the Scale\Major</a:t>
            </a:r>
            <a:r>
              <a:rPr lang="tr-TR" i="1" dirty="0" smtClean="0"/>
              <a:t> </a:t>
            </a:r>
            <a:r>
              <a:rPr lang="en-US" i="1" dirty="0" smtClean="0"/>
              <a:t>Increment property, so that major tick marks </a:t>
            </a:r>
            <a:r>
              <a:rPr lang="en-US" dirty="0" smtClean="0"/>
              <a:t>on the x-axis are displayed every 48 hours (or 2 days). </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lnSpcReduction="10000"/>
          </a:bodyPr>
          <a:lstStyle/>
          <a:p>
            <a:r>
              <a:rPr lang="en-US" dirty="0" smtClean="0"/>
              <a:t>The cursor changes to a cross hair. Draw the plot in the model window by clicking to locate each of the two opposite corners (e.g., the top-left and bottom-right corners), placing the plot below the flowchart and to the right of the resource. </a:t>
            </a:r>
            <a:endParaRPr lang="tr-TR" dirty="0" smtClean="0"/>
          </a:p>
          <a:p>
            <a:endParaRPr lang="tr-TR" i="1" dirty="0" smtClean="0"/>
          </a:p>
          <a:p>
            <a:r>
              <a:rPr lang="en-US" i="1" dirty="0" smtClean="0"/>
              <a:t>With the edits complete, you may want to save them by clicking </a:t>
            </a:r>
            <a:r>
              <a:rPr lang="en-US" b="1" i="1" dirty="0" smtClean="0"/>
              <a:t>Save or pressing Ctrl+S.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a:xfrm>
            <a:off x="467544" y="1268760"/>
            <a:ext cx="8229600" cy="4525963"/>
          </a:xfrm>
        </p:spPr>
        <p:txBody>
          <a:bodyPr/>
          <a:lstStyle/>
          <a:p>
            <a:r>
              <a:rPr lang="tr-TR" sz="2500" b="1" dirty="0" smtClean="0"/>
              <a:t>Small Manufacturing Problem</a:t>
            </a:r>
          </a:p>
          <a:p>
            <a:endParaRPr lang="tr-TR" sz="2500" b="1" dirty="0" smtClean="0"/>
          </a:p>
          <a:p>
            <a:endParaRPr lang="tr-TR" sz="2500" b="1" dirty="0" smtClean="0"/>
          </a:p>
          <a:p>
            <a:endParaRPr lang="tr-TR" sz="2500" b="1" dirty="0" smtClean="0"/>
          </a:p>
          <a:p>
            <a:pPr>
              <a:buNone/>
            </a:pPr>
            <a:r>
              <a:rPr lang="tr-TR" sz="2500" dirty="0" smtClean="0"/>
              <a:t>	</a:t>
            </a:r>
            <a:r>
              <a:rPr lang="en-US" sz="2500" dirty="0" smtClean="0"/>
              <a:t>Operations depends on parts are; </a:t>
            </a:r>
          </a:p>
          <a:p>
            <a:r>
              <a:rPr lang="en-US" sz="2500" dirty="0" smtClean="0"/>
              <a:t>Part1 goes to Drilling Operation </a:t>
            </a:r>
          </a:p>
          <a:p>
            <a:r>
              <a:rPr lang="en-US" sz="2500" dirty="0" smtClean="0"/>
              <a:t>Part2 goes to Wrapping Operation </a:t>
            </a:r>
            <a:r>
              <a:rPr lang="tr-TR" sz="2500" b="1" dirty="0" smtClean="0"/>
              <a:t> </a:t>
            </a:r>
          </a:p>
          <a:p>
            <a:endParaRPr lang="tr-TR" dirty="0"/>
          </a:p>
        </p:txBody>
      </p:sp>
      <p:pic>
        <p:nvPicPr>
          <p:cNvPr id="1027" name="Picture 3"/>
          <p:cNvPicPr>
            <a:picLocks noChangeAspect="1" noChangeArrowheads="1"/>
          </p:cNvPicPr>
          <p:nvPr/>
        </p:nvPicPr>
        <p:blipFill>
          <a:blip r:embed="rId2" cstate="print"/>
          <a:srcRect/>
          <a:stretch>
            <a:fillRect/>
          </a:stretch>
        </p:blipFill>
        <p:spPr bwMode="auto">
          <a:xfrm>
            <a:off x="611559" y="1844824"/>
            <a:ext cx="8195471" cy="100811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11560" y="4509120"/>
            <a:ext cx="8280920" cy="19716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lstStyle/>
          <a:p>
            <a:r>
              <a:rPr lang="en-US" dirty="0" smtClean="0"/>
              <a:t>Set Replication length as 16 hours </a:t>
            </a:r>
            <a:endParaRPr lang="tr-TR" dirty="0"/>
          </a:p>
        </p:txBody>
      </p:sp>
      <p:pic>
        <p:nvPicPr>
          <p:cNvPr id="2051" name="Picture 3"/>
          <p:cNvPicPr>
            <a:picLocks noChangeAspect="1" noChangeArrowheads="1"/>
          </p:cNvPicPr>
          <p:nvPr/>
        </p:nvPicPr>
        <p:blipFill>
          <a:blip r:embed="rId2" cstate="print"/>
          <a:srcRect/>
          <a:stretch>
            <a:fillRect/>
          </a:stretch>
        </p:blipFill>
        <p:spPr bwMode="auto">
          <a:xfrm>
            <a:off x="827584" y="2348880"/>
            <a:ext cx="7710395" cy="129614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p:txBody>
          <a:bodyPr/>
          <a:lstStyle/>
          <a:p>
            <a:r>
              <a:rPr lang="tr-TR" dirty="0" smtClean="0"/>
              <a:t>ASSIGN MODULE</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39552" y="2348880"/>
            <a:ext cx="8187091" cy="403244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pPr>
              <a:buNone/>
            </a:pPr>
            <a:r>
              <a:rPr lang="tr-TR" b="1" dirty="0" smtClean="0"/>
              <a:t>	</a:t>
            </a:r>
            <a:r>
              <a:rPr lang="en-US" b="1" dirty="0" smtClean="0"/>
              <a:t>A </a:t>
            </a:r>
            <a:r>
              <a:rPr lang="en-US" b="1" dirty="0"/>
              <a:t>Simple Model of The Carwash System </a:t>
            </a:r>
            <a:endParaRPr lang="tr-TR" b="1" dirty="0" smtClean="0"/>
          </a:p>
          <a:p>
            <a:pPr>
              <a:buNone/>
            </a:pPr>
            <a:endParaRPr lang="en-US" b="1" dirty="0"/>
          </a:p>
          <a:p>
            <a:r>
              <a:rPr lang="en-US" dirty="0"/>
              <a:t>Vehicles arrive into a carwash shop to get a simple wash and clean up. </a:t>
            </a:r>
            <a:endParaRPr lang="tr-TR" dirty="0" smtClean="0"/>
          </a:p>
          <a:p>
            <a:endParaRPr lang="tr-TR" dirty="0" smtClean="0"/>
          </a:p>
          <a:p>
            <a:r>
              <a:rPr lang="en-US" dirty="0" smtClean="0"/>
              <a:t>The </a:t>
            </a:r>
            <a:r>
              <a:rPr lang="en-US" dirty="0"/>
              <a:t>Carwash system consists of a single wash machine, which provides the actual service to the vehicles. </a:t>
            </a:r>
            <a:endParaRPr lang="tr-TR" dirty="0" smtClean="0"/>
          </a:p>
          <a:p>
            <a:endParaRPr lang="tr-TR" dirty="0" smtClean="0"/>
          </a:p>
          <a:p>
            <a:r>
              <a:rPr lang="en-US" dirty="0" smtClean="0"/>
              <a:t>Arriving </a:t>
            </a:r>
            <a:r>
              <a:rPr lang="en-US" dirty="0"/>
              <a:t>vehicles join a line to wait for service. The vehicle at the head of the line is the one that is next to be serviced by the carwash machine. </a:t>
            </a:r>
            <a:endParaRPr lang="tr-TR" dirty="0" smtClean="0"/>
          </a:p>
          <a:p>
            <a:endParaRPr lang="tr-TR" dirty="0" smtClean="0"/>
          </a:p>
          <a:p>
            <a:r>
              <a:rPr lang="en-US" dirty="0" smtClean="0"/>
              <a:t>After </a:t>
            </a:r>
            <a:r>
              <a:rPr lang="en-US" dirty="0"/>
              <a:t>the vehicle wash is completed, the vehicle leaves the system. </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p:txBody>
          <a:bodyPr/>
          <a:lstStyle/>
          <a:p>
            <a:r>
              <a:rPr lang="tr-TR" dirty="0" smtClean="0"/>
              <a:t>ASSIGN MODULE</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611560" y="2348880"/>
            <a:ext cx="8074452" cy="25202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lstStyle/>
          <a:p>
            <a:r>
              <a:rPr lang="tr-TR" dirty="0" smtClean="0"/>
              <a:t>RECORD MODULE</a:t>
            </a:r>
            <a:endParaRPr lang="tr-TR" dirty="0"/>
          </a:p>
        </p:txBody>
      </p:sp>
      <p:pic>
        <p:nvPicPr>
          <p:cNvPr id="3075" name="Picture 3"/>
          <p:cNvPicPr>
            <a:picLocks noChangeAspect="1" noChangeArrowheads="1"/>
          </p:cNvPicPr>
          <p:nvPr/>
        </p:nvPicPr>
        <p:blipFill>
          <a:blip r:embed="rId2" cstate="print"/>
          <a:srcRect/>
          <a:stretch>
            <a:fillRect/>
          </a:stretch>
        </p:blipFill>
        <p:spPr bwMode="auto">
          <a:xfrm>
            <a:off x="611559" y="2060848"/>
            <a:ext cx="8165707" cy="453650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lstStyle/>
          <a:p>
            <a:r>
              <a:rPr lang="tr-TR" dirty="0" smtClean="0"/>
              <a:t>RECORD MODULE</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755577" y="2060848"/>
            <a:ext cx="8136904" cy="302433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251520" y="2204864"/>
            <a:ext cx="8712968" cy="3528392"/>
          </a:xfrm>
          <a:prstGeom prst="rect">
            <a:avLst/>
          </a:prstGeom>
          <a:noFill/>
          <a:ln w="9525">
            <a:noFill/>
            <a:miter lim="800000"/>
            <a:headEnd/>
            <a:tailEnd/>
          </a:ln>
        </p:spPr>
      </p:pic>
      <p:sp>
        <p:nvSpPr>
          <p:cNvPr id="6"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92500"/>
          </a:bodyPr>
          <a:lstStyle/>
          <a:p>
            <a:pPr>
              <a:buNone/>
            </a:pPr>
            <a:r>
              <a:rPr lang="tr-TR" dirty="0" smtClean="0"/>
              <a:t>	</a:t>
            </a:r>
            <a:r>
              <a:rPr lang="tr-TR" sz="3900" b="1" dirty="0" smtClean="0"/>
              <a:t>INSPECTION CENTER PROBLEM</a:t>
            </a:r>
            <a:endParaRPr lang="tr-TR" dirty="0" smtClean="0"/>
          </a:p>
          <a:p>
            <a:pPr marL="630238" indent="-269875">
              <a:buFont typeface="Wingdings" pitchFamily="2" charset="2"/>
              <a:buChar char="§"/>
            </a:pPr>
            <a:r>
              <a:rPr lang="en-US" dirty="0" smtClean="0"/>
              <a:t>Produce two different sealed elect. units (A, B) </a:t>
            </a:r>
            <a:endParaRPr lang="tr-TR" dirty="0" smtClean="0"/>
          </a:p>
          <a:p>
            <a:pPr marL="630238" indent="-269875">
              <a:buFont typeface="Wingdings" pitchFamily="2" charset="2"/>
              <a:buChar char="§"/>
            </a:pPr>
            <a:r>
              <a:rPr lang="en-US" dirty="0" smtClean="0"/>
              <a:t>Arriving parts: cast metal cases machined to accept the electronic parts </a:t>
            </a:r>
            <a:endParaRPr lang="tr-TR" dirty="0" smtClean="0"/>
          </a:p>
          <a:p>
            <a:pPr marL="630238" indent="-269875">
              <a:buFont typeface="Wingdings" pitchFamily="2" charset="2"/>
              <a:buChar char="§"/>
            </a:pPr>
            <a:r>
              <a:rPr lang="en-US" dirty="0" smtClean="0"/>
              <a:t>Part A, Part B – separate prep areas </a:t>
            </a:r>
            <a:endParaRPr lang="tr-TR" dirty="0" smtClean="0"/>
          </a:p>
          <a:p>
            <a:pPr marL="630238" indent="-269875">
              <a:buFont typeface="Wingdings" pitchFamily="2" charset="2"/>
              <a:buChar char="§"/>
            </a:pPr>
            <a:r>
              <a:rPr lang="en-US" dirty="0" smtClean="0"/>
              <a:t>Both go to Sealer for assembly, testing – then to Shipping (out) if OK, or else to Rework </a:t>
            </a:r>
            <a:endParaRPr lang="tr-TR" dirty="0" smtClean="0"/>
          </a:p>
          <a:p>
            <a:pPr marL="630238" indent="-269875">
              <a:buFont typeface="Wingdings" pitchFamily="2" charset="2"/>
              <a:buChar char="§"/>
            </a:pPr>
            <a:r>
              <a:rPr lang="en-US" dirty="0" smtClean="0"/>
              <a:t>Rework – Salvage (and Shipped), or Scrap </a:t>
            </a:r>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92500" lnSpcReduction="10000"/>
          </a:bodyPr>
          <a:lstStyle/>
          <a:p>
            <a:pPr>
              <a:buNone/>
            </a:pPr>
            <a:r>
              <a:rPr lang="tr-TR" dirty="0" smtClean="0"/>
              <a:t>	</a:t>
            </a:r>
            <a:r>
              <a:rPr lang="tr-TR" sz="3900" b="1" dirty="0" smtClean="0"/>
              <a:t>INSPECTION CENTER PROBLEM</a:t>
            </a:r>
            <a:endParaRPr lang="tr-TR" dirty="0" smtClean="0"/>
          </a:p>
          <a:p>
            <a:pPr>
              <a:buNone/>
            </a:pPr>
            <a:r>
              <a:rPr lang="tr-TR" b="1" dirty="0" smtClean="0"/>
              <a:t>	Part A: </a:t>
            </a:r>
          </a:p>
          <a:p>
            <a:pPr marL="630238" indent="-269875">
              <a:buFont typeface="Wingdings" pitchFamily="2" charset="2"/>
              <a:buChar char="§"/>
            </a:pPr>
            <a:r>
              <a:rPr lang="tr-TR" sz="2600" dirty="0" smtClean="0"/>
              <a:t>Interarrivals: expo (8) minutes </a:t>
            </a:r>
          </a:p>
          <a:p>
            <a:pPr marL="630238" indent="-269875">
              <a:buFont typeface="Wingdings" pitchFamily="2" charset="2"/>
              <a:buChar char="§"/>
            </a:pPr>
            <a:r>
              <a:rPr lang="en-US" sz="2600" dirty="0" smtClean="0"/>
              <a:t>From arrival point, proceed immediately to Part A Prep area </a:t>
            </a:r>
            <a:endParaRPr lang="tr-TR" sz="2600" dirty="0" smtClean="0"/>
          </a:p>
          <a:p>
            <a:pPr>
              <a:buNone/>
            </a:pPr>
            <a:r>
              <a:rPr lang="tr-TR" sz="2600" dirty="0" smtClean="0"/>
              <a:t>		</a:t>
            </a:r>
            <a:r>
              <a:rPr lang="en-US" sz="2600" dirty="0" smtClean="0"/>
              <a:t>Process = (machine + deburr + clean) ~ tria (1,4,8) min</a:t>
            </a:r>
            <a:r>
              <a:rPr lang="tr-TR" sz="2600" dirty="0" smtClean="0"/>
              <a:t>.</a:t>
            </a:r>
          </a:p>
          <a:p>
            <a:pPr marL="628650" indent="-268288">
              <a:buFont typeface="Wingdings" pitchFamily="2" charset="2"/>
              <a:buChar char="§"/>
            </a:pPr>
            <a:r>
              <a:rPr lang="tr-TR" sz="2600" dirty="0" smtClean="0"/>
              <a:t>Go immediately to Sealer </a:t>
            </a:r>
          </a:p>
          <a:p>
            <a:pPr marL="628650" indent="-268288">
              <a:buNone/>
            </a:pPr>
            <a:r>
              <a:rPr lang="tr-TR" sz="2600" dirty="0" smtClean="0"/>
              <a:t>		Process = (</a:t>
            </a:r>
            <a:r>
              <a:rPr lang="tr-TR" sz="2600" dirty="0" err="1" smtClean="0"/>
              <a:t>assemble</a:t>
            </a:r>
            <a:r>
              <a:rPr lang="tr-TR" sz="2600" dirty="0" smtClean="0"/>
              <a:t> + test) ~ </a:t>
            </a:r>
            <a:r>
              <a:rPr lang="tr-TR" sz="2600" dirty="0" err="1" smtClean="0"/>
              <a:t>tria</a:t>
            </a:r>
            <a:r>
              <a:rPr lang="tr-TR" sz="2600" dirty="0" smtClean="0"/>
              <a:t> (1,3,4) min.</a:t>
            </a:r>
          </a:p>
          <a:p>
            <a:pPr marL="628650" indent="-268288">
              <a:buFont typeface="Wingdings" pitchFamily="2" charset="2"/>
              <a:buChar char="§"/>
            </a:pPr>
            <a:r>
              <a:rPr lang="en-US" sz="2600" dirty="0" smtClean="0"/>
              <a:t>91% pass, go to Shipped; Else go to Rework </a:t>
            </a:r>
            <a:endParaRPr lang="tr-TR" sz="2600" dirty="0" smtClean="0"/>
          </a:p>
          <a:p>
            <a:pPr marL="628650" indent="-268288">
              <a:buFont typeface="Wingdings" pitchFamily="2" charset="2"/>
              <a:buChar char="§"/>
            </a:pPr>
            <a:r>
              <a:rPr lang="en-US" sz="2600" dirty="0" smtClean="0"/>
              <a:t>Rework: (re-process + testing) ~ expo (45) </a:t>
            </a:r>
            <a:endParaRPr lang="tr-TR" sz="2600" dirty="0" smtClean="0"/>
          </a:p>
          <a:p>
            <a:pPr marL="628650" indent="-268288">
              <a:buNone/>
            </a:pPr>
            <a:r>
              <a:rPr lang="tr-TR" sz="2600" dirty="0" smtClean="0"/>
              <a:t>	</a:t>
            </a:r>
            <a:r>
              <a:rPr lang="en-US" sz="2600" dirty="0" smtClean="0"/>
              <a:t>80% pass, go to Salvage/Ship; Else go to Scrap </a:t>
            </a:r>
          </a:p>
          <a:p>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77500" lnSpcReduction="20000"/>
          </a:bodyPr>
          <a:lstStyle/>
          <a:p>
            <a:pPr>
              <a:buNone/>
            </a:pPr>
            <a:r>
              <a:rPr lang="tr-TR" sz="4600" dirty="0" smtClean="0"/>
              <a:t>	</a:t>
            </a:r>
            <a:r>
              <a:rPr lang="tr-TR" sz="4600" b="1" dirty="0" smtClean="0"/>
              <a:t>INSPECTION CENTER PROBLEM</a:t>
            </a:r>
            <a:endParaRPr lang="tr-TR" sz="4600" dirty="0" smtClean="0"/>
          </a:p>
          <a:p>
            <a:pPr>
              <a:buNone/>
            </a:pPr>
            <a:r>
              <a:rPr lang="tr-TR" b="1" dirty="0" smtClean="0"/>
              <a:t>	</a:t>
            </a:r>
            <a:r>
              <a:rPr lang="tr-TR" sz="3900" b="1" dirty="0" smtClean="0"/>
              <a:t>Part B: </a:t>
            </a:r>
          </a:p>
          <a:p>
            <a:pPr marL="630238" indent="-269875">
              <a:buFont typeface="Wingdings" pitchFamily="2" charset="2"/>
              <a:buChar char="§"/>
            </a:pPr>
            <a:r>
              <a:rPr lang="en-US" sz="2900" dirty="0" smtClean="0"/>
              <a:t>Interarrivals: </a:t>
            </a:r>
            <a:r>
              <a:rPr lang="en-US" sz="2900" i="1" dirty="0" smtClean="0"/>
              <a:t>batches of 4, expo (25) min. </a:t>
            </a:r>
            <a:endParaRPr lang="tr-TR" sz="2900" i="1" dirty="0" smtClean="0"/>
          </a:p>
          <a:p>
            <a:pPr marL="630238" indent="-269875">
              <a:buFont typeface="Wingdings" pitchFamily="2" charset="2"/>
              <a:buChar char="§"/>
            </a:pPr>
            <a:r>
              <a:rPr lang="en-US" sz="2900" dirty="0" smtClean="0"/>
              <a:t>Upon arrival, batch separates into 4 individual parts </a:t>
            </a:r>
            <a:endParaRPr lang="tr-TR" sz="2900" dirty="0" smtClean="0"/>
          </a:p>
          <a:p>
            <a:pPr marL="630238" indent="-269875">
              <a:buFont typeface="Wingdings" pitchFamily="2" charset="2"/>
              <a:buChar char="§"/>
            </a:pPr>
            <a:r>
              <a:rPr lang="en-US" sz="2900" dirty="0" smtClean="0"/>
              <a:t>From arrival point, proceed immediately to Part B Prep area </a:t>
            </a:r>
          </a:p>
          <a:p>
            <a:pPr>
              <a:buNone/>
            </a:pPr>
            <a:r>
              <a:rPr lang="tr-TR" sz="2900" dirty="0" smtClean="0"/>
              <a:t>		</a:t>
            </a:r>
            <a:r>
              <a:rPr lang="en-US" sz="2900" dirty="0" smtClean="0"/>
              <a:t>Process = (machine + deburr +clean) ~ tria (3,5,10) </a:t>
            </a:r>
            <a:endParaRPr lang="tr-TR" sz="2900" dirty="0" smtClean="0"/>
          </a:p>
          <a:p>
            <a:pPr marL="630238" indent="-269875">
              <a:buFont typeface="Wingdings" pitchFamily="2" charset="2"/>
              <a:buChar char="§"/>
            </a:pPr>
            <a:r>
              <a:rPr lang="tr-TR" sz="2900" dirty="0" smtClean="0"/>
              <a:t>Go to Sealer </a:t>
            </a:r>
          </a:p>
          <a:p>
            <a:pPr marL="630238" indent="-269875">
              <a:buNone/>
            </a:pPr>
            <a:r>
              <a:rPr lang="tr-TR" sz="2900" dirty="0" smtClean="0"/>
              <a:t>		</a:t>
            </a:r>
            <a:r>
              <a:rPr lang="en-US" sz="2900" dirty="0" smtClean="0"/>
              <a:t>Process = (assemble + test) ~ weib (2.5, 5.3) min. , </a:t>
            </a:r>
            <a:r>
              <a:rPr lang="en-US" sz="2900" i="1" dirty="0" smtClean="0"/>
              <a:t>different</a:t>
            </a:r>
            <a:r>
              <a:rPr lang="tr-TR" sz="2900" i="1" dirty="0" smtClean="0"/>
              <a:t> </a:t>
            </a:r>
            <a:r>
              <a:rPr lang="en-US" sz="2900" i="1" dirty="0" smtClean="0"/>
              <a:t>from Part</a:t>
            </a:r>
            <a:r>
              <a:rPr lang="tr-TR" sz="2900" i="1" dirty="0" smtClean="0"/>
              <a:t> </a:t>
            </a:r>
            <a:r>
              <a:rPr lang="en-US" sz="2900" i="1" dirty="0" smtClean="0"/>
              <a:t>A, though at same station </a:t>
            </a:r>
            <a:endParaRPr lang="tr-TR" sz="2900" i="1" dirty="0" smtClean="0"/>
          </a:p>
          <a:p>
            <a:pPr marL="630238" indent="-269875">
              <a:buFont typeface="Wingdings" pitchFamily="2" charset="2"/>
              <a:buChar char="§"/>
            </a:pPr>
            <a:r>
              <a:rPr lang="en-US" sz="2900" dirty="0" smtClean="0"/>
              <a:t>91% pass, go to Shipped; Else go to Rework </a:t>
            </a:r>
            <a:endParaRPr lang="tr-TR" sz="2900" dirty="0" smtClean="0"/>
          </a:p>
          <a:p>
            <a:pPr marL="630238" indent="-269875">
              <a:buFont typeface="Wingdings" pitchFamily="2" charset="2"/>
              <a:buChar char="§"/>
            </a:pPr>
            <a:r>
              <a:rPr lang="en-US" sz="2900" dirty="0" smtClean="0"/>
              <a:t>Rework: (re-process + test) = expo (45) min. </a:t>
            </a:r>
            <a:endParaRPr lang="tr-TR" sz="2900" dirty="0" smtClean="0"/>
          </a:p>
          <a:p>
            <a:pPr marL="630238" indent="-269875">
              <a:buFont typeface="Wingdings" pitchFamily="2" charset="2"/>
              <a:buChar char="§"/>
            </a:pPr>
            <a:r>
              <a:rPr lang="en-US" sz="2900" dirty="0" smtClean="0"/>
              <a:t>80% pass, go to Salvage/Ship; Else go to Scrap </a:t>
            </a:r>
          </a:p>
          <a:p>
            <a:pPr>
              <a:buNone/>
            </a:pPr>
            <a:endParaRPr lang="tr-TR" sz="2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5123" name="Picture 3"/>
          <p:cNvPicPr>
            <a:picLocks noChangeAspect="1" noChangeArrowheads="1"/>
          </p:cNvPicPr>
          <p:nvPr/>
        </p:nvPicPr>
        <p:blipFill>
          <a:blip r:embed="rId2" cstate="print"/>
          <a:srcRect/>
          <a:stretch>
            <a:fillRect/>
          </a:stretch>
        </p:blipFill>
        <p:spPr bwMode="auto">
          <a:xfrm>
            <a:off x="1547664" y="2276872"/>
            <a:ext cx="5832648" cy="3681261"/>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1547664" y="2204863"/>
            <a:ext cx="5951270" cy="367240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268760"/>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1763688" y="1916831"/>
            <a:ext cx="5472608" cy="485537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67544" y="1412776"/>
            <a:ext cx="8229600" cy="2332856"/>
          </a:xfrm>
        </p:spPr>
        <p:txBody>
          <a:bodyPr>
            <a:normAutofit fontScale="85000" lnSpcReduction="20000"/>
          </a:bodyPr>
          <a:lstStyle/>
          <a:p>
            <a:r>
              <a:rPr lang="en-US" dirty="0" smtClean="0"/>
              <a:t>The vehicles are considered the customers of the system, as they are the entities requesting service by the server (the wash machine).</a:t>
            </a:r>
            <a:endParaRPr lang="tr-TR" dirty="0" smtClean="0"/>
          </a:p>
          <a:p>
            <a:pPr>
              <a:buNone/>
            </a:pPr>
            <a:r>
              <a:rPr lang="en-US" dirty="0" smtClean="0"/>
              <a:t> </a:t>
            </a:r>
            <a:endParaRPr lang="tr-TR" dirty="0" smtClean="0"/>
          </a:p>
          <a:p>
            <a:r>
              <a:rPr lang="en-US" dirty="0" smtClean="0"/>
              <a:t>Figure 2.2 shows a graphical view of the conceptual model of the Carwash system.</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39552" y="3573016"/>
            <a:ext cx="7848600" cy="29908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268760"/>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8194" name="Picture 2"/>
          <p:cNvPicPr>
            <a:picLocks noChangeAspect="1" noChangeArrowheads="1"/>
          </p:cNvPicPr>
          <p:nvPr/>
        </p:nvPicPr>
        <p:blipFill>
          <a:blip r:embed="rId2" cstate="print"/>
          <a:srcRect/>
          <a:stretch>
            <a:fillRect/>
          </a:stretch>
        </p:blipFill>
        <p:spPr bwMode="auto">
          <a:xfrm>
            <a:off x="1907704" y="2033463"/>
            <a:ext cx="5256584" cy="463589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pic>
        <p:nvPicPr>
          <p:cNvPr id="9218" name="Picture 2"/>
          <p:cNvPicPr>
            <a:picLocks noChangeAspect="1" noChangeArrowheads="1"/>
          </p:cNvPicPr>
          <p:nvPr/>
        </p:nvPicPr>
        <p:blipFill>
          <a:blip r:embed="rId2" cstate="print"/>
          <a:srcRect/>
          <a:stretch>
            <a:fillRect/>
          </a:stretch>
        </p:blipFill>
        <p:spPr bwMode="auto">
          <a:xfrm>
            <a:off x="179512" y="2060848"/>
            <a:ext cx="3600400" cy="2823171"/>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923928" y="2132856"/>
            <a:ext cx="4968552" cy="1622177"/>
          </a:xfrm>
          <a:prstGeom prst="rect">
            <a:avLst/>
          </a:prstGeom>
          <a:noFill/>
          <a:ln w="9525">
            <a:noFill/>
            <a:miter lim="800000"/>
            <a:headEnd/>
            <a:tailEnd/>
          </a:ln>
        </p:spPr>
      </p:pic>
      <p:pic>
        <p:nvPicPr>
          <p:cNvPr id="9220" name="Picture 4"/>
          <p:cNvPicPr>
            <a:picLocks noGrp="1" noChangeAspect="1" noChangeArrowheads="1"/>
          </p:cNvPicPr>
          <p:nvPr>
            <p:ph idx="1"/>
          </p:nvPr>
        </p:nvPicPr>
        <p:blipFill>
          <a:blip r:embed="rId4" cstate="print"/>
          <a:srcRect/>
          <a:stretch>
            <a:fillRect/>
          </a:stretch>
        </p:blipFill>
        <p:spPr bwMode="auto">
          <a:xfrm>
            <a:off x="3923928" y="3933056"/>
            <a:ext cx="5009699" cy="1656184"/>
          </a:xfrm>
          <a:prstGeom prst="rect">
            <a:avLst/>
          </a:prstGeom>
          <a:noFill/>
          <a:ln w="9525">
            <a:noFill/>
            <a:miter lim="800000"/>
            <a:headEnd/>
            <a:tailEnd/>
          </a:ln>
        </p:spPr>
      </p:pic>
      <p:sp>
        <p:nvSpPr>
          <p:cNvPr id="9" name="2 İçerik Yer Tutucusu"/>
          <p:cNvSpPr txBox="1">
            <a:spLocks/>
          </p:cNvSpPr>
          <p:nvPr/>
        </p:nvSpPr>
        <p:spPr>
          <a:xfrm>
            <a:off x="467544" y="1412776"/>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9221" name="Picture 5"/>
          <p:cNvPicPr>
            <a:picLocks noChangeAspect="1" noChangeArrowheads="1"/>
          </p:cNvPicPr>
          <p:nvPr/>
        </p:nvPicPr>
        <p:blipFill>
          <a:blip r:embed="rId5" cstate="print"/>
          <a:srcRect/>
          <a:stretch>
            <a:fillRect/>
          </a:stretch>
        </p:blipFill>
        <p:spPr bwMode="auto">
          <a:xfrm>
            <a:off x="827584" y="5791200"/>
            <a:ext cx="73152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412776"/>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42" name="Picture 2"/>
          <p:cNvPicPr>
            <a:picLocks noChangeAspect="1" noChangeArrowheads="1"/>
          </p:cNvPicPr>
          <p:nvPr/>
        </p:nvPicPr>
        <p:blipFill>
          <a:blip r:embed="rId2" cstate="print"/>
          <a:srcRect/>
          <a:stretch>
            <a:fillRect/>
          </a:stretch>
        </p:blipFill>
        <p:spPr bwMode="auto">
          <a:xfrm>
            <a:off x="323528" y="2060848"/>
            <a:ext cx="3506937" cy="2736304"/>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067944" y="2060848"/>
            <a:ext cx="4896544" cy="1625451"/>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067944" y="3933056"/>
            <a:ext cx="4896544" cy="16019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2" cstate="print"/>
          <a:srcRect/>
          <a:stretch>
            <a:fillRect/>
          </a:stretch>
        </p:blipFill>
        <p:spPr bwMode="auto">
          <a:xfrm>
            <a:off x="2123728" y="1916832"/>
            <a:ext cx="4896544" cy="47852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1835696" y="2204864"/>
            <a:ext cx="5241889"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323528" y="2060848"/>
            <a:ext cx="4032448" cy="2448272"/>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4499992" y="2060848"/>
            <a:ext cx="4371865" cy="2376264"/>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2555776" y="4869160"/>
            <a:ext cx="3730511"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38" name="Picture 2"/>
          <p:cNvPicPr>
            <a:picLocks noChangeAspect="1" noChangeArrowheads="1"/>
          </p:cNvPicPr>
          <p:nvPr/>
        </p:nvPicPr>
        <p:blipFill>
          <a:blip r:embed="rId2" cstate="print"/>
          <a:srcRect/>
          <a:stretch>
            <a:fillRect/>
          </a:stretch>
        </p:blipFill>
        <p:spPr bwMode="auto">
          <a:xfrm>
            <a:off x="2123728" y="1931998"/>
            <a:ext cx="5040560" cy="473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5362" name="Picture 2"/>
          <p:cNvPicPr>
            <a:picLocks noChangeAspect="1" noChangeArrowheads="1"/>
          </p:cNvPicPr>
          <p:nvPr/>
        </p:nvPicPr>
        <p:blipFill>
          <a:blip r:embed="rId2" cstate="print"/>
          <a:srcRect/>
          <a:stretch>
            <a:fillRect/>
          </a:stretch>
        </p:blipFill>
        <p:spPr bwMode="auto">
          <a:xfrm>
            <a:off x="323528" y="1988839"/>
            <a:ext cx="4104456" cy="2315817"/>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2060848"/>
            <a:ext cx="4065495" cy="2232248"/>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2699792" y="4725144"/>
            <a:ext cx="3553895"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2" cstate="print"/>
          <a:srcRect/>
          <a:stretch>
            <a:fillRect/>
          </a:stretch>
        </p:blipFill>
        <p:spPr bwMode="auto">
          <a:xfrm>
            <a:off x="323528" y="1988840"/>
            <a:ext cx="4104456" cy="2198429"/>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644008" y="2132856"/>
            <a:ext cx="3937938"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0" name="Picture 2"/>
          <p:cNvPicPr>
            <a:picLocks noChangeAspect="1" noChangeArrowheads="1"/>
          </p:cNvPicPr>
          <p:nvPr/>
        </p:nvPicPr>
        <p:blipFill>
          <a:blip r:embed="rId2" cstate="print"/>
          <a:srcRect/>
          <a:stretch>
            <a:fillRect/>
          </a:stretch>
        </p:blipFill>
        <p:spPr bwMode="auto">
          <a:xfrm>
            <a:off x="2627784" y="1844824"/>
            <a:ext cx="4032448" cy="48995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4997152"/>
          </a:xfrm>
        </p:spPr>
        <p:txBody>
          <a:bodyPr>
            <a:normAutofit fontScale="70000" lnSpcReduction="20000"/>
          </a:bodyPr>
          <a:lstStyle/>
          <a:p>
            <a:r>
              <a:rPr lang="en-US" dirty="0" smtClean="0"/>
              <a:t>The </a:t>
            </a:r>
            <a:r>
              <a:rPr lang="en-US" dirty="0"/>
              <a:t>arrival of vehicles occurs randomly and the time between arrivals </a:t>
            </a:r>
            <a:r>
              <a:rPr lang="en-US" b="1" dirty="0"/>
              <a:t>(the inter-arrival intervals) </a:t>
            </a:r>
            <a:r>
              <a:rPr lang="en-US" dirty="0"/>
              <a:t>follow the behavior represented by an exponential probability distribution with mean value of </a:t>
            </a:r>
            <a:r>
              <a:rPr lang="en-US" b="1" dirty="0"/>
              <a:t>7</a:t>
            </a:r>
            <a:r>
              <a:rPr lang="en-US" b="1" i="1" dirty="0"/>
              <a:t>.5 in minutes. </a:t>
            </a:r>
            <a:endParaRPr lang="tr-TR" b="1" i="1" dirty="0" smtClean="0"/>
          </a:p>
          <a:p>
            <a:endParaRPr lang="en-US" b="1" i="1" dirty="0"/>
          </a:p>
          <a:p>
            <a:r>
              <a:rPr lang="en-US" b="1" dirty="0" smtClean="0"/>
              <a:t>Max. Arrivals: </a:t>
            </a:r>
            <a:r>
              <a:rPr lang="en-US" dirty="0" smtClean="0"/>
              <a:t>Infinite</a:t>
            </a:r>
            <a:r>
              <a:rPr lang="tr-TR" dirty="0" smtClean="0"/>
              <a:t>. </a:t>
            </a:r>
            <a:r>
              <a:rPr lang="en-US" dirty="0" smtClean="0"/>
              <a:t>One car pass from the washing machines at one time.</a:t>
            </a:r>
            <a:endParaRPr lang="tr-TR" dirty="0" smtClean="0"/>
          </a:p>
          <a:p>
            <a:endParaRPr lang="en-US" dirty="0" smtClean="0"/>
          </a:p>
          <a:p>
            <a:r>
              <a:rPr lang="en-US" dirty="0" smtClean="0"/>
              <a:t>The </a:t>
            </a:r>
            <a:r>
              <a:rPr lang="en-US" dirty="0"/>
              <a:t>service of vehicles occurs randomly and follows the behavior represented by a </a:t>
            </a:r>
            <a:r>
              <a:rPr lang="en-US" b="1" dirty="0"/>
              <a:t>normal probability distribution with mean value of 11.25 and std. dev. 1.25 in minutes. </a:t>
            </a:r>
            <a:endParaRPr lang="en-US" b="1" dirty="0" smtClean="0"/>
          </a:p>
          <a:p>
            <a:endParaRPr lang="en-US" dirty="0" smtClean="0"/>
          </a:p>
          <a:p>
            <a:r>
              <a:rPr lang="en-US" dirty="0" smtClean="0"/>
              <a:t>The </a:t>
            </a:r>
            <a:r>
              <a:rPr lang="en-US" dirty="0"/>
              <a:t>resource name is </a:t>
            </a:r>
            <a:r>
              <a:rPr lang="en-US" b="1" i="1" dirty="0"/>
              <a:t>Wash </a:t>
            </a:r>
            <a:r>
              <a:rPr lang="en-US" i="1" dirty="0"/>
              <a:t>machine. </a:t>
            </a:r>
            <a:r>
              <a:rPr lang="tr-TR" i="1" dirty="0" smtClean="0"/>
              <a:t>(</a:t>
            </a:r>
            <a:r>
              <a:rPr lang="tr-TR" b="1" i="1" dirty="0" smtClean="0"/>
              <a:t>1 </a:t>
            </a:r>
            <a:r>
              <a:rPr lang="tr-TR" i="1" dirty="0" smtClean="0"/>
              <a:t>Machine)</a:t>
            </a:r>
          </a:p>
          <a:p>
            <a:endParaRPr lang="en-US" i="1" dirty="0"/>
          </a:p>
          <a:p>
            <a:r>
              <a:rPr lang="en-US" dirty="0" smtClean="0"/>
              <a:t>Looking for the results of </a:t>
            </a:r>
            <a:r>
              <a:rPr lang="en-US" b="1" dirty="0" smtClean="0"/>
              <a:t>14 hours</a:t>
            </a:r>
            <a:r>
              <a:rPr lang="tr-TR" b="1" dirty="0" smtClean="0"/>
              <a:t>.</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62500" lnSpcReduction="20000"/>
          </a:bodyPr>
          <a:lstStyle/>
          <a:p>
            <a:pPr>
              <a:buNone/>
            </a:pPr>
            <a:r>
              <a:rPr lang="tr-TR" b="1" dirty="0" smtClean="0"/>
              <a:t>	</a:t>
            </a:r>
            <a:r>
              <a:rPr lang="en-US" b="1" dirty="0" smtClean="0"/>
              <a:t>Queue Module </a:t>
            </a:r>
          </a:p>
          <a:p>
            <a:endParaRPr lang="en-US" b="1" dirty="0" smtClean="0"/>
          </a:p>
          <a:p>
            <a:r>
              <a:rPr lang="en-US" dirty="0" smtClean="0"/>
              <a:t>Type –specifies </a:t>
            </a:r>
            <a:r>
              <a:rPr lang="en-US" i="1" dirty="0" smtClean="0"/>
              <a:t>queue discipline</a:t>
            </a:r>
            <a:r>
              <a:rPr lang="tr-TR" i="1" dirty="0" smtClean="0"/>
              <a:t>a</a:t>
            </a:r>
            <a:r>
              <a:rPr lang="en-US" i="1" dirty="0" smtClean="0"/>
              <a:t>r ranking rule </a:t>
            </a:r>
          </a:p>
          <a:p>
            <a:r>
              <a:rPr lang="en-US" dirty="0" smtClean="0"/>
              <a:t>Shared –it this queue will be shared among several resources (more later …) </a:t>
            </a:r>
          </a:p>
          <a:p>
            <a:r>
              <a:rPr lang="en-US" dirty="0" smtClean="0"/>
              <a:t>Report Statistics –check to get automatic collection and reporting of queue length, time in queue </a:t>
            </a:r>
          </a:p>
          <a:p>
            <a:endParaRPr lang="en-US" dirty="0" smtClean="0"/>
          </a:p>
          <a:p>
            <a:pPr>
              <a:buNone/>
            </a:pPr>
            <a:r>
              <a:rPr lang="en-US" b="1" dirty="0" smtClean="0"/>
              <a:t>	Seize Module </a:t>
            </a:r>
          </a:p>
          <a:p>
            <a:endParaRPr lang="en-US" b="1" dirty="0" smtClean="0"/>
          </a:p>
          <a:p>
            <a:r>
              <a:rPr lang="en-US" dirty="0" smtClean="0"/>
              <a:t>Function: Used to allocate units of one or more resources to an entity. </a:t>
            </a:r>
          </a:p>
          <a:p>
            <a:r>
              <a:rPr lang="en-US" dirty="0" smtClean="0"/>
              <a:t>Operation: When an entity enters this module, it waits in a queue until all specified resources are available simultaneously. The entity can seize units of a particular resource or units of a member of a resource set.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70000" lnSpcReduction="20000"/>
          </a:bodyPr>
          <a:lstStyle/>
          <a:p>
            <a:pPr>
              <a:buNone/>
            </a:pPr>
            <a:r>
              <a:rPr lang="tr-TR" b="1" dirty="0" smtClean="0"/>
              <a:t>	</a:t>
            </a:r>
            <a:r>
              <a:rPr lang="en-US" b="1" dirty="0" smtClean="0"/>
              <a:t>Delay Module </a:t>
            </a:r>
          </a:p>
          <a:p>
            <a:pPr>
              <a:buNone/>
            </a:pPr>
            <a:endParaRPr lang="en-US" b="1" dirty="0" smtClean="0"/>
          </a:p>
          <a:p>
            <a:r>
              <a:rPr lang="en-US" b="1" dirty="0" smtClean="0"/>
              <a:t>Name—</a:t>
            </a:r>
            <a:r>
              <a:rPr lang="en-US" dirty="0" smtClean="0"/>
              <a:t>Unique module identifier. This name is displayed on the module shape. </a:t>
            </a:r>
          </a:p>
          <a:p>
            <a:r>
              <a:rPr lang="en-US" b="1" dirty="0" smtClean="0"/>
              <a:t>Allocation—</a:t>
            </a:r>
            <a:r>
              <a:rPr lang="en-US" dirty="0" smtClean="0"/>
              <a:t>Type of category to which the entity’s incurred delay time and cost will be added. </a:t>
            </a:r>
          </a:p>
          <a:p>
            <a:r>
              <a:rPr lang="en-US" b="1" dirty="0" smtClean="0"/>
              <a:t>Delay Time—</a:t>
            </a:r>
            <a:r>
              <a:rPr lang="en-US" dirty="0" smtClean="0"/>
              <a:t>Determines the value of the delay for the entity. </a:t>
            </a:r>
          </a:p>
          <a:p>
            <a:r>
              <a:rPr lang="en-US" b="1" dirty="0" smtClean="0"/>
              <a:t>Units—</a:t>
            </a:r>
            <a:r>
              <a:rPr lang="en-US" dirty="0" smtClean="0"/>
              <a:t>Time units used for the delay time. </a:t>
            </a:r>
          </a:p>
          <a:p>
            <a:endParaRPr lang="en-US" dirty="0" smtClean="0"/>
          </a:p>
          <a:p>
            <a:pPr>
              <a:buNone/>
            </a:pPr>
            <a:r>
              <a:rPr lang="en-US" b="1" dirty="0" smtClean="0"/>
              <a:t>	Release Module </a:t>
            </a:r>
          </a:p>
          <a:p>
            <a:pPr>
              <a:buNone/>
            </a:pPr>
            <a:endParaRPr lang="en-US" b="1" dirty="0" smtClean="0"/>
          </a:p>
          <a:p>
            <a:r>
              <a:rPr lang="en-US" dirty="0" smtClean="0"/>
              <a:t>The Release module is used by entities to release resources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92500" lnSpcReduction="20000"/>
          </a:bodyPr>
          <a:lstStyle/>
          <a:p>
            <a:pPr>
              <a:buFont typeface="Wingdings" pitchFamily="2" charset="2"/>
              <a:buChar char="§"/>
            </a:pPr>
            <a:r>
              <a:rPr lang="en-US" dirty="0" smtClean="0"/>
              <a:t>The emergency room of a small hospital operates around the clock. It is staffed by three receptionists at the reception office, and two doctors on the premises, assisted by two nurses.</a:t>
            </a:r>
            <a:endParaRPr lang="tr-TR" dirty="0" smtClean="0"/>
          </a:p>
          <a:p>
            <a:pPr>
              <a:buFont typeface="Wingdings" pitchFamily="2" charset="2"/>
              <a:buChar char="§"/>
            </a:pPr>
            <a:endParaRPr lang="tr-TR" dirty="0" smtClean="0"/>
          </a:p>
          <a:p>
            <a:pPr>
              <a:buFont typeface="Wingdings" pitchFamily="2" charset="2"/>
              <a:buChar char="§"/>
            </a:pPr>
            <a:r>
              <a:rPr lang="en-US" dirty="0" smtClean="0"/>
              <a:t>However, one additional doctor is on call at all times; this doctor is summoned when the patient workload up-crosses some threshold, and is dismissed when the number of patients to be examined goes down to zero, possibly to be summoned again later.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11560" y="2636912"/>
            <a:ext cx="7681396" cy="2952328"/>
          </a:xfrm>
          <a:prstGeom prst="rect">
            <a:avLst/>
          </a:prstGeom>
          <a:noFill/>
          <a:ln w="9525">
            <a:noFill/>
            <a:miter lim="800000"/>
            <a:headEnd/>
            <a:tailEnd/>
          </a:ln>
        </p:spPr>
      </p:pic>
      <p:sp>
        <p:nvSpPr>
          <p:cNvPr id="5" name="4 Dikdörtgen"/>
          <p:cNvSpPr/>
          <p:nvPr/>
        </p:nvSpPr>
        <p:spPr>
          <a:xfrm>
            <a:off x="683568" y="1700808"/>
            <a:ext cx="7272808" cy="769441"/>
          </a:xfrm>
          <a:prstGeom prst="rect">
            <a:avLst/>
          </a:prstGeom>
        </p:spPr>
        <p:txBody>
          <a:bodyPr wrap="square">
            <a:spAutoFit/>
          </a:bodyPr>
          <a:lstStyle/>
          <a:p>
            <a:pPr marL="0" lvl="2" indent="360363">
              <a:buFont typeface="Wingdings" pitchFamily="2" charset="2"/>
              <a:buChar char="§"/>
            </a:pPr>
            <a:r>
              <a:rPr lang="en-US" sz="2200" dirty="0" smtClean="0"/>
              <a:t>Given Figure depicts a diagram of patient sojourn in the emergency room system, from arrival to discharge. </a:t>
            </a:r>
            <a:endParaRPr lang="tr-TR"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547664" y="2564904"/>
            <a:ext cx="5614745" cy="3528392"/>
          </a:xfrm>
          <a:prstGeom prst="rect">
            <a:avLst/>
          </a:prstGeom>
          <a:noFill/>
          <a:ln w="9525">
            <a:noFill/>
            <a:miter lim="800000"/>
            <a:headEnd/>
            <a:tailEnd/>
          </a:ln>
        </p:spPr>
      </p:pic>
      <p:sp>
        <p:nvSpPr>
          <p:cNvPr id="5" name="4 Dikdörtgen"/>
          <p:cNvSpPr/>
          <p:nvPr/>
        </p:nvSpPr>
        <p:spPr>
          <a:xfrm>
            <a:off x="539552" y="1484784"/>
            <a:ext cx="7920880" cy="707886"/>
          </a:xfrm>
          <a:prstGeom prst="rect">
            <a:avLst/>
          </a:prstGeom>
        </p:spPr>
        <p:txBody>
          <a:bodyPr wrap="square">
            <a:spAutoFit/>
          </a:bodyPr>
          <a:lstStyle/>
          <a:p>
            <a:r>
              <a:rPr lang="en-US" sz="2000" dirty="0" smtClean="0"/>
              <a:t>Patients arrive at the emergency room according to a Poisson process with mean </a:t>
            </a:r>
            <a:r>
              <a:rPr lang="en-US" sz="2000" b="1" dirty="0" smtClean="0"/>
              <a:t>interarrival time of 10 minutes. </a:t>
            </a:r>
            <a:endParaRPr lang="tr-T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347864" y="1196752"/>
            <a:ext cx="5561409" cy="5423003"/>
          </a:xfrm>
          <a:prstGeom prst="rect">
            <a:avLst/>
          </a:prstGeom>
          <a:noFill/>
          <a:ln w="9525">
            <a:noFill/>
            <a:miter lim="800000"/>
            <a:headEnd/>
            <a:tailEnd/>
          </a:ln>
        </p:spPr>
      </p:pic>
      <p:sp>
        <p:nvSpPr>
          <p:cNvPr id="6" name="5 Dikdörtgen"/>
          <p:cNvSpPr/>
          <p:nvPr/>
        </p:nvSpPr>
        <p:spPr>
          <a:xfrm>
            <a:off x="323528" y="2348880"/>
            <a:ext cx="2592288" cy="2800767"/>
          </a:xfrm>
          <a:prstGeom prst="rect">
            <a:avLst/>
          </a:prstGeom>
        </p:spPr>
        <p:txBody>
          <a:bodyPr wrap="square">
            <a:spAutoFit/>
          </a:bodyPr>
          <a:lstStyle/>
          <a:p>
            <a:r>
              <a:rPr lang="en-US" sz="2200" dirty="0" smtClean="0"/>
              <a:t>An incoming patient is first checked into the emergency room by a receptionist at the reception office</a:t>
            </a:r>
            <a:r>
              <a:rPr lang="en-US" sz="2200" b="1" i="1" dirty="0" smtClean="0"/>
              <a:t>. Check-in time is uniform between 6 and 12 minutes. </a:t>
            </a:r>
            <a:endParaRPr lang="tr-TR"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419872" y="1196752"/>
            <a:ext cx="5475113" cy="5362867"/>
          </a:xfrm>
          <a:prstGeom prst="rect">
            <a:avLst/>
          </a:prstGeom>
          <a:noFill/>
          <a:ln w="9525">
            <a:noFill/>
            <a:miter lim="800000"/>
            <a:headEnd/>
            <a:tailEnd/>
          </a:ln>
        </p:spPr>
      </p:pic>
      <p:sp>
        <p:nvSpPr>
          <p:cNvPr id="6" name="5 Dikdörtgen"/>
          <p:cNvSpPr/>
          <p:nvPr/>
        </p:nvSpPr>
        <p:spPr>
          <a:xfrm>
            <a:off x="251520" y="1196752"/>
            <a:ext cx="3024336" cy="3693319"/>
          </a:xfrm>
          <a:prstGeom prst="rect">
            <a:avLst/>
          </a:prstGeom>
        </p:spPr>
        <p:txBody>
          <a:bodyPr wrap="square">
            <a:spAutoFit/>
          </a:bodyPr>
          <a:lstStyle/>
          <a:p>
            <a:r>
              <a:rPr lang="en-US" b="1" i="1" dirty="0" smtClean="0"/>
              <a:t>Since critically ill patients get treatment priority over noncritical ones, each patient first undergoes triage in the sense that a doctor determines the criticality level of the incoming patient in FIFO order. Once check-in is completed, the patient entity proceeds to the Process module, called Triage, to undergo a triage checkout by a doctor. </a:t>
            </a:r>
            <a:endParaRPr lang="tr-TR" dirty="0"/>
          </a:p>
        </p:txBody>
      </p:sp>
      <p:sp>
        <p:nvSpPr>
          <p:cNvPr id="7" name="6 Dikdörtgen"/>
          <p:cNvSpPr/>
          <p:nvPr/>
        </p:nvSpPr>
        <p:spPr>
          <a:xfrm>
            <a:off x="323528" y="5013176"/>
            <a:ext cx="2736304" cy="1754326"/>
          </a:xfrm>
          <a:prstGeom prst="rect">
            <a:avLst/>
          </a:prstGeom>
        </p:spPr>
        <p:txBody>
          <a:bodyPr wrap="square">
            <a:spAutoFit/>
          </a:bodyPr>
          <a:lstStyle/>
          <a:p>
            <a:r>
              <a:rPr lang="en-US" dirty="0" smtClean="0"/>
              <a:t>The triage time distribution is </a:t>
            </a:r>
            <a:r>
              <a:rPr lang="en-US" b="1" dirty="0" smtClean="0"/>
              <a:t>triangular with a minimum of 3 minutes, a maximum of 15 minutes, and a most likely value of 5 minutes. </a:t>
            </a:r>
            <a:endParaRPr lang="tr-T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491880" y="3212976"/>
            <a:ext cx="5008947" cy="2813244"/>
          </a:xfrm>
          <a:prstGeom prst="rect">
            <a:avLst/>
          </a:prstGeom>
          <a:noFill/>
          <a:ln w="9525">
            <a:noFill/>
            <a:miter lim="800000"/>
            <a:headEnd/>
            <a:tailEnd/>
          </a:ln>
        </p:spPr>
      </p:pic>
      <p:sp>
        <p:nvSpPr>
          <p:cNvPr id="5" name="4 Dikdörtgen"/>
          <p:cNvSpPr/>
          <p:nvPr/>
        </p:nvSpPr>
        <p:spPr>
          <a:xfrm>
            <a:off x="539552" y="1556792"/>
            <a:ext cx="7848872" cy="1107996"/>
          </a:xfrm>
          <a:prstGeom prst="rect">
            <a:avLst/>
          </a:prstGeom>
        </p:spPr>
        <p:txBody>
          <a:bodyPr wrap="square">
            <a:spAutoFit/>
          </a:bodyPr>
          <a:lstStyle/>
          <a:p>
            <a:r>
              <a:rPr lang="en-US" sz="2200" dirty="0" smtClean="0"/>
              <a:t>After the triage delay is completed, the triage doctor is released and the patient entity proceeds to determine its level of criticality. To this end, it enters the Decide module, called Critical? </a:t>
            </a:r>
            <a:endParaRPr lang="tr-TR" sz="2200" dirty="0"/>
          </a:p>
        </p:txBody>
      </p:sp>
      <p:sp>
        <p:nvSpPr>
          <p:cNvPr id="6" name="5 Dikdörtgen"/>
          <p:cNvSpPr/>
          <p:nvPr/>
        </p:nvSpPr>
        <p:spPr>
          <a:xfrm>
            <a:off x="611560" y="3068960"/>
            <a:ext cx="2664296" cy="3170099"/>
          </a:xfrm>
          <a:prstGeom prst="rect">
            <a:avLst/>
          </a:prstGeom>
        </p:spPr>
        <p:txBody>
          <a:bodyPr wrap="square">
            <a:spAutoFit/>
          </a:bodyPr>
          <a:lstStyle/>
          <a:p>
            <a:r>
              <a:rPr lang="en-US" sz="2000" dirty="0" smtClean="0"/>
              <a:t>It has been observed that </a:t>
            </a:r>
            <a:r>
              <a:rPr lang="en-US" sz="2000" b="1" dirty="0" smtClean="0"/>
              <a:t>40% of incoming patients arrive in critical condition, and such patients proceed directly to an adjacent treatment room, where they wait FIFO to be treated by a doctor. </a:t>
            </a:r>
            <a:endParaRPr lang="tr-TR"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051720" y="2852936"/>
            <a:ext cx="4896544" cy="3817114"/>
          </a:xfrm>
          <a:prstGeom prst="rect">
            <a:avLst/>
          </a:prstGeom>
          <a:noFill/>
          <a:ln w="9525">
            <a:noFill/>
            <a:miter lim="800000"/>
            <a:headEnd/>
            <a:tailEnd/>
          </a:ln>
        </p:spPr>
      </p:pic>
      <p:sp>
        <p:nvSpPr>
          <p:cNvPr id="5" name="4 Dikdörtgen"/>
          <p:cNvSpPr/>
          <p:nvPr/>
        </p:nvSpPr>
        <p:spPr>
          <a:xfrm>
            <a:off x="467544" y="1268760"/>
            <a:ext cx="8064896" cy="1631216"/>
          </a:xfrm>
          <a:prstGeom prst="rect">
            <a:avLst/>
          </a:prstGeom>
        </p:spPr>
        <p:txBody>
          <a:bodyPr wrap="square">
            <a:spAutoFit/>
          </a:bodyPr>
          <a:lstStyle/>
          <a:p>
            <a:r>
              <a:rPr lang="en-US" sz="2000" dirty="0" smtClean="0"/>
              <a:t>The criticality level of patient entities is indicated in their Criticality attribute: a value of 1 codes for a critical patient, while a value of 0 codes for a noncritical patient. Accordingly, critical patient entities exiting module Critical? proceed to the Assign module, called Mark Critical, where their Criticality attribute is set to 1, </a:t>
            </a:r>
            <a:endParaRPr lang="tr-TR"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403648" y="2852936"/>
            <a:ext cx="6048672" cy="3813597"/>
          </a:xfrm>
          <a:prstGeom prst="rect">
            <a:avLst/>
          </a:prstGeom>
          <a:noFill/>
          <a:ln w="9525">
            <a:noFill/>
            <a:miter lim="800000"/>
            <a:headEnd/>
            <a:tailEnd/>
          </a:ln>
        </p:spPr>
      </p:pic>
      <p:sp>
        <p:nvSpPr>
          <p:cNvPr id="6" name="5 Dikdörtgen"/>
          <p:cNvSpPr/>
          <p:nvPr/>
        </p:nvSpPr>
        <p:spPr>
          <a:xfrm>
            <a:off x="179512" y="1268760"/>
            <a:ext cx="8712968" cy="1477328"/>
          </a:xfrm>
          <a:prstGeom prst="rect">
            <a:avLst/>
          </a:prstGeom>
        </p:spPr>
        <p:txBody>
          <a:bodyPr wrap="square">
            <a:spAutoFit/>
          </a:bodyPr>
          <a:lstStyle/>
          <a:p>
            <a:r>
              <a:rPr lang="en-US" dirty="0" smtClean="0"/>
              <a:t>In contrast, patients deemed noncritical first wait to be called by a nurse who walks them to a treatment room some distance away. In contrast, noncritical patient entities are automatically marked as such, since the default value of the Criticality attribute is 0 (recall that this is the Arena convention for all attributes). Such patient entities exiting module Critical? proceed to the Seize module (In Advanced Process ) called Waiting Room, </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r>
              <a:rPr lang="en-US" b="1" dirty="0" smtClean="0"/>
              <a:t>Create Module: </a:t>
            </a:r>
            <a:r>
              <a:rPr lang="tr-TR" dirty="0" smtClean="0"/>
              <a:t>The </a:t>
            </a:r>
            <a:r>
              <a:rPr lang="en-US" dirty="0" smtClean="0"/>
              <a:t>entrance process </a:t>
            </a:r>
            <a:r>
              <a:rPr lang="tr-TR" dirty="0" smtClean="0"/>
              <a:t>is </a:t>
            </a:r>
            <a:r>
              <a:rPr lang="en-US" dirty="0" smtClean="0"/>
              <a:t>Initiate </a:t>
            </a:r>
            <a:r>
              <a:rPr lang="en-US" dirty="0"/>
              <a:t>Mortgage Application. For the Entity Type, name our entities by typing Application. Inter-arrival times of jobs is exponentially distributed with a mean of 10 hour </a:t>
            </a:r>
            <a:endParaRPr lang="tr-TR" dirty="0" smtClean="0"/>
          </a:p>
          <a:p>
            <a:endParaRPr lang="tr-TR" dirty="0" smtClean="0"/>
          </a:p>
          <a:p>
            <a:r>
              <a:rPr lang="en-US" b="1" dirty="0" smtClean="0"/>
              <a:t>Process Module: </a:t>
            </a:r>
            <a:r>
              <a:rPr lang="tr-TR" dirty="0" smtClean="0"/>
              <a:t>Process name is</a:t>
            </a:r>
            <a:r>
              <a:rPr lang="tr-TR" b="1" dirty="0" smtClean="0"/>
              <a:t> </a:t>
            </a:r>
            <a:r>
              <a:rPr lang="en-US" dirty="0" smtClean="0"/>
              <a:t>Review </a:t>
            </a:r>
            <a:r>
              <a:rPr lang="en-US" dirty="0"/>
              <a:t>Application. </a:t>
            </a:r>
            <a:r>
              <a:rPr lang="tr-TR" dirty="0"/>
              <a:t> </a:t>
            </a:r>
            <a:r>
              <a:rPr lang="en-US" dirty="0" smtClean="0"/>
              <a:t>To </a:t>
            </a:r>
            <a:r>
              <a:rPr lang="en-US" dirty="0"/>
              <a:t>define a resource to perform this process, pull down the Action list and select Seize Delay Release in Process module. </a:t>
            </a:r>
            <a:endParaRPr lang="tr-TR" dirty="0" smtClean="0"/>
          </a:p>
          <a:p>
            <a:endParaRPr lang="tr-TR" b="1" dirty="0" smtClean="0"/>
          </a:p>
          <a:p>
            <a:r>
              <a:rPr lang="en-US" dirty="0" smtClean="0"/>
              <a:t>Define </a:t>
            </a:r>
            <a:r>
              <a:rPr lang="en-US" dirty="0"/>
              <a:t>a constant </a:t>
            </a:r>
            <a:r>
              <a:rPr lang="en-US" b="1" i="1" dirty="0"/>
              <a:t>16 hour </a:t>
            </a:r>
            <a:r>
              <a:rPr lang="en-US" i="1" dirty="0"/>
              <a:t>processing delay Arriving entities will wait their turn for the resource to be available. When its turn comes, the entity will seize the resource, delay for the process time, and then release the resource to do other work. </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79512" y="1268760"/>
            <a:ext cx="4320480" cy="1896796"/>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51520" y="3501008"/>
            <a:ext cx="4032448" cy="2717249"/>
          </a:xfrm>
          <a:prstGeom prst="rect">
            <a:avLst/>
          </a:prstGeom>
          <a:noFill/>
          <a:ln w="9525">
            <a:noFill/>
            <a:miter lim="800000"/>
            <a:headEnd/>
            <a:tailEnd/>
          </a:ln>
        </p:spPr>
      </p:pic>
      <p:sp>
        <p:nvSpPr>
          <p:cNvPr id="6" name="5 Dikdörtgen"/>
          <p:cNvSpPr/>
          <p:nvPr/>
        </p:nvSpPr>
        <p:spPr>
          <a:xfrm>
            <a:off x="4572000" y="1268760"/>
            <a:ext cx="4283968" cy="3416320"/>
          </a:xfrm>
          <a:prstGeom prst="rect">
            <a:avLst/>
          </a:prstGeom>
        </p:spPr>
        <p:txBody>
          <a:bodyPr wrap="square">
            <a:spAutoFit/>
          </a:bodyPr>
          <a:lstStyle/>
          <a:p>
            <a:r>
              <a:rPr lang="en-US" dirty="0" smtClean="0"/>
              <a:t>Dialog boxes of the Delay modules Move to Treatment Room (left) and Treatment by Nurse (right).Once a nurse is seized, </a:t>
            </a:r>
            <a:r>
              <a:rPr lang="en-US" b="1" dirty="0" smtClean="0"/>
              <a:t>the patient entity passes through two Delay modules, move to Treatment Room models the uniformly distributed time between 1 and 3 minutes that it takes the nurse to walk a (noncritical) patient to a treatment room, while module Treatment by Nurse models the uniformly distributed time between 3 and 10 minutes that it takes the nurse to treat a patient. </a:t>
            </a:r>
            <a:endParaRPr lang="tr-TR" dirty="0"/>
          </a:p>
        </p:txBody>
      </p:sp>
      <p:pic>
        <p:nvPicPr>
          <p:cNvPr id="7172" name="Picture 4"/>
          <p:cNvPicPr>
            <a:picLocks noChangeAspect="1" noChangeArrowheads="1"/>
          </p:cNvPicPr>
          <p:nvPr/>
        </p:nvPicPr>
        <p:blipFill>
          <a:blip r:embed="rId4" cstate="print"/>
          <a:srcRect/>
          <a:stretch>
            <a:fillRect/>
          </a:stretch>
        </p:blipFill>
        <p:spPr bwMode="auto">
          <a:xfrm>
            <a:off x="4499992" y="4725144"/>
            <a:ext cx="4464496" cy="193257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763688" y="3140968"/>
            <a:ext cx="5616624" cy="3505503"/>
          </a:xfrm>
          <a:prstGeom prst="rect">
            <a:avLst/>
          </a:prstGeom>
          <a:noFill/>
          <a:ln w="9525">
            <a:noFill/>
            <a:miter lim="800000"/>
            <a:headEnd/>
            <a:tailEnd/>
          </a:ln>
        </p:spPr>
      </p:pic>
      <p:sp>
        <p:nvSpPr>
          <p:cNvPr id="5" name="4 Dikdörtgen"/>
          <p:cNvSpPr/>
          <p:nvPr/>
        </p:nvSpPr>
        <p:spPr>
          <a:xfrm>
            <a:off x="323528" y="1340768"/>
            <a:ext cx="8424936" cy="1754326"/>
          </a:xfrm>
          <a:prstGeom prst="rect">
            <a:avLst/>
          </a:prstGeom>
        </p:spPr>
        <p:txBody>
          <a:bodyPr wrap="square">
            <a:spAutoFit/>
          </a:bodyPr>
          <a:lstStyle/>
          <a:p>
            <a:r>
              <a:rPr lang="en-US" dirty="0" smtClean="0"/>
              <a:t>At this point the paths of critical and noncritical patient entities converge, and all patient entities, both critical and noncritical, attempt to enter </a:t>
            </a:r>
            <a:r>
              <a:rPr lang="en-US" b="1" dirty="0" smtClean="0"/>
              <a:t>the Seize module, called Wait for Doctor. Note that an individual Seize module has the same functionality as the Seize option in a Process module, but with the added flexibility that the modeler can insert extra logic between the Seize and Delay functionalities (this is impossible in a Process module). The dialog box of the Wait for Doctor module </a:t>
            </a:r>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95536" y="1268761"/>
            <a:ext cx="4680520" cy="20485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788024" y="3645024"/>
            <a:ext cx="4142112" cy="2804287"/>
          </a:xfrm>
          <a:prstGeom prst="rect">
            <a:avLst/>
          </a:prstGeom>
          <a:noFill/>
          <a:ln w="9525">
            <a:noFill/>
            <a:miter lim="800000"/>
            <a:headEnd/>
            <a:tailEnd/>
          </a:ln>
        </p:spPr>
      </p:pic>
      <p:sp>
        <p:nvSpPr>
          <p:cNvPr id="6" name="5 Dikdörtgen"/>
          <p:cNvSpPr/>
          <p:nvPr/>
        </p:nvSpPr>
        <p:spPr>
          <a:xfrm>
            <a:off x="5508104" y="1340768"/>
            <a:ext cx="2808312" cy="646331"/>
          </a:xfrm>
          <a:prstGeom prst="rect">
            <a:avLst/>
          </a:prstGeom>
        </p:spPr>
        <p:txBody>
          <a:bodyPr wrap="square">
            <a:spAutoFit/>
          </a:bodyPr>
          <a:lstStyle/>
          <a:p>
            <a:r>
              <a:rPr lang="en-US" dirty="0" smtClean="0"/>
              <a:t>(Criticality==1)*UNIF(20,30)+(Criticality==0)*UNIF(5,10)</a:t>
            </a:r>
            <a:endParaRPr lang="tr-TR" dirty="0"/>
          </a:p>
        </p:txBody>
      </p:sp>
      <p:sp>
        <p:nvSpPr>
          <p:cNvPr id="7" name="6 Dikdörtgen"/>
          <p:cNvSpPr/>
          <p:nvPr/>
        </p:nvSpPr>
        <p:spPr>
          <a:xfrm>
            <a:off x="323528" y="3441680"/>
            <a:ext cx="4320480" cy="3416320"/>
          </a:xfrm>
          <a:prstGeom prst="rect">
            <a:avLst/>
          </a:prstGeom>
        </p:spPr>
        <p:txBody>
          <a:bodyPr wrap="square">
            <a:spAutoFit/>
          </a:bodyPr>
          <a:lstStyle/>
          <a:p>
            <a:r>
              <a:rPr lang="tr-TR" dirty="0" smtClean="0"/>
              <a:t>F</a:t>
            </a:r>
            <a:r>
              <a:rPr lang="en-US" dirty="0" smtClean="0"/>
              <a:t>or critical patients, the duration is uniform between 20 and 30 minutes, while for noncritical ones it is uniform between 5 and 10 minutes only. This dependence is captured in the Delay Time field of Figure above by the expression</a:t>
            </a:r>
            <a:endParaRPr lang="tr-TR" dirty="0" smtClean="0"/>
          </a:p>
          <a:p>
            <a:r>
              <a:rPr lang="en-US" dirty="0" smtClean="0"/>
              <a:t>Once a doctor becomes available, the patient entity at the head of the line seizes that doctor and proceeds to the Delay module, called Treatment by Doctor The treatment time of critical patients is </a:t>
            </a:r>
            <a:r>
              <a:rPr lang="en-US" b="1" dirty="0" smtClean="0"/>
              <a:t>uniform between 20 and 30 minutes. </a:t>
            </a:r>
          </a:p>
        </p:txBody>
      </p:sp>
      <p:sp>
        <p:nvSpPr>
          <p:cNvPr id="8" name="7 Dikdörtgen"/>
          <p:cNvSpPr/>
          <p:nvPr/>
        </p:nvSpPr>
        <p:spPr>
          <a:xfrm>
            <a:off x="5220072" y="2204864"/>
            <a:ext cx="3726160" cy="1200329"/>
          </a:xfrm>
          <a:prstGeom prst="rect">
            <a:avLst/>
          </a:prstGeom>
        </p:spPr>
        <p:txBody>
          <a:bodyPr wrap="square">
            <a:spAutoFit/>
          </a:bodyPr>
          <a:lstStyle/>
          <a:p>
            <a:r>
              <a:rPr lang="en-US" dirty="0" smtClean="0"/>
              <a:t>Recall that the treatment duration of a patient depends on its level of criticality, namely, on its Criticality attribute</a:t>
            </a: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3275856" y="1196751"/>
            <a:ext cx="5472608" cy="5347947"/>
          </a:xfrm>
          <a:prstGeom prst="rect">
            <a:avLst/>
          </a:prstGeom>
          <a:noFill/>
          <a:ln w="9525">
            <a:noFill/>
            <a:miter lim="800000"/>
            <a:headEnd/>
            <a:tailEnd/>
          </a:ln>
        </p:spPr>
      </p:pic>
      <p:sp>
        <p:nvSpPr>
          <p:cNvPr id="5" name="4 Dikdörtgen"/>
          <p:cNvSpPr/>
          <p:nvPr/>
        </p:nvSpPr>
        <p:spPr>
          <a:xfrm>
            <a:off x="323528" y="1916832"/>
            <a:ext cx="2520280" cy="3477875"/>
          </a:xfrm>
          <a:prstGeom prst="rect">
            <a:avLst/>
          </a:prstGeom>
        </p:spPr>
        <p:txBody>
          <a:bodyPr wrap="square">
            <a:spAutoFit/>
          </a:bodyPr>
          <a:lstStyle/>
          <a:p>
            <a:r>
              <a:rPr lang="en-US" sz="2200" dirty="0" smtClean="0"/>
              <a:t>The checkout procedure Process module requires a patient to seize a receptionist for </a:t>
            </a:r>
            <a:r>
              <a:rPr lang="en-US" sz="2200" b="1" dirty="0" smtClean="0"/>
              <a:t>a uniform time between 10 and 20 minutes, before releasing that receptionist. </a:t>
            </a:r>
            <a:endParaRPr lang="tr-TR"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79511" y="1268760"/>
            <a:ext cx="4754637" cy="259228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179512" y="4149080"/>
            <a:ext cx="4632867" cy="2520280"/>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5004048" y="3861048"/>
            <a:ext cx="3859841" cy="1872208"/>
          </a:xfrm>
          <a:prstGeom prst="rect">
            <a:avLst/>
          </a:prstGeom>
          <a:noFill/>
          <a:ln w="9525">
            <a:noFill/>
            <a:miter lim="800000"/>
            <a:headEnd/>
            <a:tailEnd/>
          </a:ln>
        </p:spPr>
      </p:pic>
      <p:sp>
        <p:nvSpPr>
          <p:cNvPr id="7" name="6 Dikdörtgen"/>
          <p:cNvSpPr/>
          <p:nvPr/>
        </p:nvSpPr>
        <p:spPr>
          <a:xfrm>
            <a:off x="5148064" y="1340768"/>
            <a:ext cx="3240360" cy="2031325"/>
          </a:xfrm>
          <a:prstGeom prst="rect">
            <a:avLst/>
          </a:prstGeom>
        </p:spPr>
        <p:txBody>
          <a:bodyPr wrap="square">
            <a:spAutoFit/>
          </a:bodyPr>
          <a:lstStyle/>
          <a:p>
            <a:r>
              <a:rPr lang="en-US" dirty="0" smtClean="0"/>
              <a:t>Finally, patient entities enter </a:t>
            </a:r>
            <a:r>
              <a:rPr lang="en-US" b="1" dirty="0" smtClean="0"/>
              <a:t>two statistics-collecting Record modules, called Patient Sojourn Time and Patient Departures, respectively, whose dialog boxes are depicted in Figure below </a:t>
            </a:r>
            <a:endParaRPr lang="tr-T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179512" y="4437112"/>
            <a:ext cx="8479662" cy="1728192"/>
          </a:xfrm>
          <a:prstGeom prst="rect">
            <a:avLst/>
          </a:prstGeom>
          <a:noFill/>
          <a:ln w="9525">
            <a:noFill/>
            <a:miter lim="800000"/>
            <a:headEnd/>
            <a:tailEnd/>
          </a:ln>
        </p:spPr>
      </p:pic>
      <p:sp>
        <p:nvSpPr>
          <p:cNvPr id="5" name="4 Dikdörtgen"/>
          <p:cNvSpPr/>
          <p:nvPr/>
        </p:nvSpPr>
        <p:spPr>
          <a:xfrm>
            <a:off x="755576" y="1412776"/>
            <a:ext cx="7776864" cy="2862322"/>
          </a:xfrm>
          <a:prstGeom prst="rect">
            <a:avLst/>
          </a:prstGeom>
        </p:spPr>
        <p:txBody>
          <a:bodyPr wrap="square">
            <a:spAutoFit/>
          </a:bodyPr>
          <a:lstStyle/>
          <a:p>
            <a:r>
              <a:rPr lang="en-US" sz="2000" dirty="0" smtClean="0"/>
              <a:t>Each row in the spreadsheet specifies a queue in the Arena model, while columns Type and Attribute Name specify jointly the queueing discipline. Observe that all rows, except row 4, specify the ordinary FIFO discipline, while row 4 implicitly specifies the FIFO within priority classes discipline. More specifically, patient entities in Wait for Doctor.Queue queue up FIFO, but their queueing priority is determined by their Criticality attribute (</a:t>
            </a:r>
            <a:r>
              <a:rPr lang="en-US" sz="2000" b="1" dirty="0" smtClean="0"/>
              <a:t>the higher the value of Criticality, the higher the priority). </a:t>
            </a:r>
            <a:endParaRPr lang="tr-TR" sz="2000" b="1" dirty="0" smtClean="0"/>
          </a:p>
          <a:p>
            <a:endParaRPr lang="tr-TR" sz="2000" b="1" dirty="0" smtClean="0"/>
          </a:p>
          <a:p>
            <a:r>
              <a:rPr lang="tr-TR" sz="2000" b="1" dirty="0" smtClean="0"/>
              <a:t>24 HOUR REPLICATION LENGTH</a:t>
            </a:r>
            <a:endParaRPr lang="tr-TR"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pPr>
              <a:buNone/>
            </a:pPr>
            <a:r>
              <a:rPr lang="tr-TR" b="1" dirty="0" smtClean="0"/>
              <a:t>	Resource Module</a:t>
            </a:r>
            <a:endParaRPr lang="en-US" b="1" dirty="0" smtClean="0"/>
          </a:p>
          <a:p>
            <a:endParaRPr lang="tr-TR" dirty="0" smtClean="0"/>
          </a:p>
          <a:p>
            <a:r>
              <a:rPr lang="en-US" dirty="0" smtClean="0"/>
              <a:t>Format type may be; </a:t>
            </a:r>
            <a:r>
              <a:rPr lang="en-US" b="1" dirty="0" smtClean="0"/>
              <a:t>Calendar: defined using option in “Edit” menu, Duration: defined using “durations” button in spreadsheet view</a:t>
            </a:r>
            <a:endParaRPr lang="tr-TR" b="1" dirty="0" smtClean="0"/>
          </a:p>
          <a:p>
            <a:endParaRPr lang="tr-TR" dirty="0" smtClean="0"/>
          </a:p>
          <a:p>
            <a:r>
              <a:rPr lang="en-US" dirty="0" smtClean="0"/>
              <a:t>A Time Pattern defines a series of values that change over time. For example, a worker might be on duty during a standard work shift from Monday through Friday. </a:t>
            </a:r>
            <a:endParaRPr lang="tr-TR" dirty="0" smtClean="0"/>
          </a:p>
          <a:p>
            <a:endParaRPr lang="tr-TR" dirty="0" smtClean="0"/>
          </a:p>
          <a:p>
            <a:r>
              <a:rPr lang="en-US" dirty="0" smtClean="0"/>
              <a:t>The availability of the worker could be represented as a value of 1 when he’s on duty, 0 when he’s off duty. The time pattern that defines this availability schedule would list the changes from on duty to off duty over the week. </a:t>
            </a:r>
            <a:endParaRPr lang="tr-TR" dirty="0" smtClean="0"/>
          </a:p>
          <a:p>
            <a:endParaRPr lang="tr-TR" dirty="0" smtClean="0"/>
          </a:p>
          <a:p>
            <a:r>
              <a:rPr lang="en-US" dirty="0" smtClean="0"/>
              <a:t>Time patterns are saved in an Arena model in the Schedule module with a Type set to Calendar. Their data are edited via the Time Pattern window, which is opened from the </a:t>
            </a:r>
            <a:r>
              <a:rPr lang="en-US" b="1" dirty="0" smtClean="0"/>
              <a:t>Edit &gt; Calendar Schedules &gt; Time Patterns… menu option.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997152"/>
          </a:xfrm>
        </p:spPr>
        <p:txBody>
          <a:bodyPr>
            <a:normAutofit fontScale="92500" lnSpcReduction="20000"/>
          </a:bodyPr>
          <a:lstStyle/>
          <a:p>
            <a:pPr>
              <a:buNone/>
            </a:pPr>
            <a:r>
              <a:rPr lang="tr-TR" b="1" dirty="0" smtClean="0"/>
              <a:t>	</a:t>
            </a:r>
            <a:r>
              <a:rPr lang="tr-TR" b="1" dirty="0" err="1" smtClean="0"/>
              <a:t>Batch</a:t>
            </a:r>
            <a:r>
              <a:rPr lang="tr-TR" b="1" dirty="0" smtClean="0"/>
              <a:t> &amp; </a:t>
            </a:r>
            <a:r>
              <a:rPr lang="tr-TR" b="1" dirty="0" err="1" smtClean="0"/>
              <a:t>Separate</a:t>
            </a:r>
            <a:r>
              <a:rPr lang="tr-TR" b="1" dirty="0" smtClean="0"/>
              <a:t> Module</a:t>
            </a:r>
            <a:endParaRPr lang="en-US" b="1" dirty="0" smtClean="0"/>
          </a:p>
          <a:p>
            <a:endParaRPr lang="tr-TR" dirty="0" smtClean="0"/>
          </a:p>
          <a:p>
            <a:r>
              <a:rPr lang="en-US" dirty="0" smtClean="0"/>
              <a:t>Separate module can be used to generate a duplicate of an entity. </a:t>
            </a:r>
            <a:endParaRPr lang="tr-TR" dirty="0" smtClean="0"/>
          </a:p>
          <a:p>
            <a:endParaRPr lang="tr-TR" b="1" dirty="0" smtClean="0"/>
          </a:p>
          <a:p>
            <a:r>
              <a:rPr lang="en-US" dirty="0" smtClean="0"/>
              <a:t>If one chooses “Permanent” as Type, batched entities will never be split. </a:t>
            </a:r>
            <a:endParaRPr lang="tr-TR" dirty="0" smtClean="0"/>
          </a:p>
          <a:p>
            <a:endParaRPr lang="tr-TR" b="1" dirty="0" smtClean="0"/>
          </a:p>
          <a:p>
            <a:r>
              <a:rPr lang="tr-TR" dirty="0" err="1" smtClean="0"/>
              <a:t>Separate</a:t>
            </a:r>
            <a:r>
              <a:rPr lang="tr-TR" dirty="0" smtClean="0"/>
              <a:t> </a:t>
            </a:r>
            <a:r>
              <a:rPr lang="tr-TR" dirty="0" err="1" smtClean="0"/>
              <a:t>module</a:t>
            </a:r>
            <a:r>
              <a:rPr lang="tr-TR" dirty="0" smtClean="0"/>
              <a:t> is also </a:t>
            </a:r>
            <a:r>
              <a:rPr lang="tr-TR" dirty="0" err="1" smtClean="0"/>
              <a:t>used</a:t>
            </a:r>
            <a:r>
              <a:rPr lang="tr-TR" dirty="0" smtClean="0"/>
              <a:t> </a:t>
            </a:r>
            <a:r>
              <a:rPr lang="tr-TR" dirty="0" err="1" smtClean="0"/>
              <a:t>for</a:t>
            </a:r>
            <a:r>
              <a:rPr lang="tr-TR" dirty="0" smtClean="0"/>
              <a:t> </a:t>
            </a:r>
            <a:r>
              <a:rPr lang="tr-TR" dirty="0" err="1" smtClean="0"/>
              <a:t>entities</a:t>
            </a:r>
            <a:r>
              <a:rPr lang="tr-TR" dirty="0" smtClean="0"/>
              <a:t> which </a:t>
            </a:r>
            <a:r>
              <a:rPr lang="tr-TR" dirty="0" err="1" smtClean="0"/>
              <a:t>combined</a:t>
            </a:r>
            <a:r>
              <a:rPr lang="tr-TR" dirty="0" smtClean="0"/>
              <a:t> in </a:t>
            </a:r>
            <a:r>
              <a:rPr lang="tr-TR" dirty="0" err="1" smtClean="0"/>
              <a:t>Batch</a:t>
            </a:r>
            <a:r>
              <a:rPr lang="tr-TR" dirty="0" smtClean="0"/>
              <a:t> </a:t>
            </a:r>
            <a:r>
              <a:rPr lang="tr-TR" dirty="0" err="1" smtClean="0"/>
              <a:t>process</a:t>
            </a:r>
            <a:r>
              <a:rPr lang="tr-TR" dirty="0" smtClean="0"/>
              <a:t> to </a:t>
            </a:r>
            <a:r>
              <a:rPr lang="tr-TR" dirty="0" err="1" smtClean="0"/>
              <a:t>separate</a:t>
            </a:r>
            <a:r>
              <a:rPr lang="tr-TR" dirty="0" smtClean="0"/>
              <a:t> </a:t>
            </a:r>
            <a:r>
              <a:rPr lang="tr-TR" dirty="0" err="1" smtClean="0"/>
              <a:t>each</a:t>
            </a:r>
            <a:r>
              <a:rPr lang="tr-TR" dirty="0" smtClean="0"/>
              <a:t> of </a:t>
            </a:r>
            <a:r>
              <a:rPr lang="tr-TR" dirty="0" err="1" smtClean="0"/>
              <a:t>them</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dirty="0" smtClean="0"/>
              <a:t>Calls arriving to a catalog 19 center where a number of representatives take the orders. The order must be filled by warehouse workers and the requested items must be loaded on a delivery truck. </a:t>
            </a:r>
            <a:endParaRPr lang="tr-TR" dirty="0" smtClean="0"/>
          </a:p>
          <a:p>
            <a:endParaRPr lang="tr-TR" dirty="0" smtClean="0"/>
          </a:p>
          <a:p>
            <a:r>
              <a:rPr lang="en-US" dirty="0" smtClean="0"/>
              <a:t>Once the entire order is shipped, a copy of the ticket is sent to the billing department and sales department where the invoice and future mailing lists are generated, respectively.</a:t>
            </a:r>
            <a:endParaRPr lang="tr-TR" dirty="0" smtClean="0"/>
          </a:p>
          <a:p>
            <a:pPr>
              <a:buNone/>
            </a:pPr>
            <a:endParaRPr lang="en-US" dirty="0" smtClean="0"/>
          </a:p>
          <a:p>
            <a:r>
              <a:rPr lang="en-US" dirty="0" smtClean="0"/>
              <a:t>Calls arrive and are routed to one of two operators. The operators take the customers' orders and enter them into the computer. The computer generates a sales ticket, and the call ends. The ticket proceeds to the warehouse.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dirty="0" smtClean="0"/>
              <a:t>Once arriving at the warehouse, the orders are prepared and loaded into one of the delivery trucks. </a:t>
            </a:r>
            <a:endParaRPr lang="tr-TR" dirty="0" smtClean="0"/>
          </a:p>
          <a:p>
            <a:endParaRPr lang="tr-TR" dirty="0" smtClean="0"/>
          </a:p>
          <a:p>
            <a:r>
              <a:rPr lang="en-US" dirty="0" smtClean="0"/>
              <a:t>Notice that the truck waits until 10 orders are ready before it departs. </a:t>
            </a:r>
            <a:endParaRPr lang="tr-TR" dirty="0" smtClean="0"/>
          </a:p>
          <a:p>
            <a:endParaRPr lang="tr-TR" dirty="0" smtClean="0"/>
          </a:p>
          <a:p>
            <a:r>
              <a:rPr lang="en-US" dirty="0" smtClean="0"/>
              <a:t>The orders are delivered, and the driver returns and organizes his delivery slips to be confirmed. At this point, the delivery process ends. </a:t>
            </a:r>
            <a:endParaRPr lang="tr-TR" dirty="0" smtClean="0"/>
          </a:p>
          <a:p>
            <a:endParaRPr lang="en-US" dirty="0" smtClean="0"/>
          </a:p>
          <a:p>
            <a:r>
              <a:rPr lang="en-US" dirty="0" smtClean="0"/>
              <a:t>Two different departments are notified of the completed deliveries, so that the customer may be billed, and the Catalog Center may compile a mailing list.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700808"/>
            <a:ext cx="8229600" cy="4968552"/>
          </a:xfrm>
        </p:spPr>
        <p:txBody>
          <a:bodyPr>
            <a:normAutofit fontScale="62500" lnSpcReduction="20000"/>
          </a:bodyPr>
          <a:lstStyle/>
          <a:p>
            <a:r>
              <a:rPr lang="en-US" dirty="0"/>
              <a:t>A list of resources will appear in the center of the dialog box. </a:t>
            </a:r>
            <a:endParaRPr lang="tr-TR" dirty="0" smtClean="0"/>
          </a:p>
          <a:p>
            <a:endParaRPr lang="tr-TR" dirty="0" smtClean="0"/>
          </a:p>
          <a:p>
            <a:r>
              <a:rPr lang="en-US" dirty="0" smtClean="0"/>
              <a:t>If </a:t>
            </a:r>
            <a:r>
              <a:rPr lang="en-US" dirty="0"/>
              <a:t>more than one resource is required for a process to be performed, add as many as are necessary in the Process dialog’s Resources list. An entity won’t commence its process delay until all listed resources are available</a:t>
            </a:r>
            <a:r>
              <a:rPr lang="en-US" dirty="0" smtClean="0"/>
              <a:t>.</a:t>
            </a:r>
            <a:endParaRPr lang="tr-TR" dirty="0" smtClean="0"/>
          </a:p>
          <a:p>
            <a:pPr>
              <a:buNone/>
            </a:pPr>
            <a:endParaRPr lang="tr-TR" dirty="0" smtClean="0"/>
          </a:p>
          <a:p>
            <a:r>
              <a:rPr lang="en-US" dirty="0"/>
              <a:t>In the Resource Name field of the Resource dialog box, type </a:t>
            </a:r>
            <a:r>
              <a:rPr lang="en-US" b="1" dirty="0"/>
              <a:t>Mortgage Review </a:t>
            </a:r>
            <a:r>
              <a:rPr lang="en-US" b="1" dirty="0" smtClean="0"/>
              <a:t>Clerk. </a:t>
            </a:r>
            <a:r>
              <a:rPr lang="en-US" dirty="0" smtClean="0"/>
              <a:t>After </a:t>
            </a:r>
            <a:r>
              <a:rPr lang="en-US" dirty="0"/>
              <a:t>the mortgage application has been reviewed, we determine whether to accept or return the application. </a:t>
            </a:r>
            <a:endParaRPr lang="tr-TR" dirty="0" smtClean="0"/>
          </a:p>
          <a:p>
            <a:endParaRPr lang="tr-TR" dirty="0"/>
          </a:p>
          <a:p>
            <a:r>
              <a:rPr lang="en-US" dirty="0" smtClean="0"/>
              <a:t>In </a:t>
            </a:r>
            <a:r>
              <a:rPr lang="en-US" dirty="0"/>
              <a:t>Arena, whenever an entity selects among branches in the process logic, taking just one of the alternatives, </a:t>
            </a:r>
            <a:r>
              <a:rPr lang="en-US" b="1" dirty="0"/>
              <a:t>a Decide module is used. </a:t>
            </a:r>
            <a:endParaRPr lang="tr-TR" b="1" dirty="0" smtClean="0"/>
          </a:p>
          <a:p>
            <a:endParaRPr lang="tr-TR" b="1" dirty="0"/>
          </a:p>
          <a:p>
            <a:r>
              <a:rPr lang="en-US" dirty="0" smtClean="0"/>
              <a:t>For </a:t>
            </a:r>
            <a:r>
              <a:rPr lang="en-US" dirty="0"/>
              <a:t>the mortgage application process, we’ll use a </a:t>
            </a:r>
            <a:r>
              <a:rPr lang="en-US" b="1" dirty="0"/>
              <a:t>simple probability to determine the outcome of the decision, with 88% of applications accepted</a:t>
            </a:r>
            <a:r>
              <a:rPr lang="en-US" dirty="0"/>
              <a:t> as complete. </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691679" y="1772816"/>
            <a:ext cx="5935133" cy="3744416"/>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331640" y="1700808"/>
            <a:ext cx="6877044" cy="396044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2051720" y="1268760"/>
            <a:ext cx="5378722" cy="5258929"/>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123727" y="1484784"/>
            <a:ext cx="5291083" cy="4176464"/>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979712" y="1340768"/>
            <a:ext cx="5400600" cy="5341513"/>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2996952"/>
            <a:ext cx="3413974" cy="165618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779912" y="1340768"/>
            <a:ext cx="5188020" cy="5256584"/>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979712" y="1628800"/>
            <a:ext cx="5256584" cy="384244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979712" y="1268760"/>
            <a:ext cx="5400600" cy="5306266"/>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051720" y="1556792"/>
            <a:ext cx="5328592" cy="4126243"/>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3995936" y="1556792"/>
            <a:ext cx="4862659" cy="3757509"/>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251520" y="2420888"/>
            <a:ext cx="3600399" cy="191724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b="1" i="1" dirty="0"/>
              <a:t>When you use a 2-way Decide module, the entity that enters the module leaves via one of the two exit points. If you want to make copies of an entity to model parallel processes, use a Separate module</a:t>
            </a:r>
            <a:r>
              <a:rPr lang="en-US" b="1" i="1" dirty="0" smtClean="0"/>
              <a:t>.</a:t>
            </a:r>
            <a:endParaRPr lang="tr-TR" b="1" i="1" dirty="0" smtClean="0"/>
          </a:p>
          <a:p>
            <a:pPr>
              <a:buNone/>
            </a:pPr>
            <a:endParaRPr lang="tr-TR" b="1" i="1" dirty="0" smtClean="0"/>
          </a:p>
          <a:p>
            <a:r>
              <a:rPr lang="en-US" dirty="0"/>
              <a:t>For the Percent True field, type 88 to define the percent of entities that will be treated with a “True” decision (i.e., will depart through the exit point at the right of the Decide module). </a:t>
            </a:r>
            <a:endParaRPr lang="tr-TR" dirty="0" smtClean="0"/>
          </a:p>
          <a:p>
            <a:endParaRPr lang="tr-TR" dirty="0" smtClean="0"/>
          </a:p>
          <a:p>
            <a:r>
              <a:rPr lang="en-US" dirty="0"/>
              <a:t>There are two possible outcomes of the mortgage application process—applications can be accepted or returned—we’re using two Dispose modules that will count the number of applications under each outcome </a:t>
            </a:r>
            <a:endParaRPr lang="tr-T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2267744" y="1772816"/>
            <a:ext cx="4963244" cy="3684449"/>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2290" name="Picture 2"/>
          <p:cNvPicPr>
            <a:picLocks noChangeAspect="1" noChangeArrowheads="1"/>
          </p:cNvPicPr>
          <p:nvPr/>
        </p:nvPicPr>
        <p:blipFill>
          <a:blip r:embed="rId2" cstate="print"/>
          <a:srcRect/>
          <a:stretch>
            <a:fillRect/>
          </a:stretch>
        </p:blipFill>
        <p:spPr bwMode="auto">
          <a:xfrm>
            <a:off x="2123728" y="1268760"/>
            <a:ext cx="5349577" cy="534957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79512" y="4797152"/>
            <a:ext cx="3563888" cy="1743564"/>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3923928" y="1628800"/>
            <a:ext cx="5024378" cy="4968552"/>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4339" name="Picture 3"/>
          <p:cNvPicPr>
            <a:picLocks noGrp="1" noChangeAspect="1" noChangeArrowheads="1"/>
          </p:cNvPicPr>
          <p:nvPr>
            <p:ph idx="1"/>
          </p:nvPr>
        </p:nvPicPr>
        <p:blipFill>
          <a:blip r:embed="rId2" cstate="print"/>
          <a:srcRect/>
          <a:stretch>
            <a:fillRect/>
          </a:stretch>
        </p:blipFill>
        <p:spPr bwMode="auto">
          <a:xfrm>
            <a:off x="251520" y="4653136"/>
            <a:ext cx="3744416" cy="1883765"/>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4355976" y="1340768"/>
            <a:ext cx="4320480" cy="5292588"/>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3933056"/>
            <a:ext cx="8568952" cy="96693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179512" y="1556792"/>
            <a:ext cx="8727072" cy="222121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457200" y="1600200"/>
            <a:ext cx="8229600" cy="4997152"/>
          </a:xfrm>
        </p:spPr>
        <p:txBody>
          <a:bodyPr>
            <a:normAutofit/>
          </a:bodyPr>
          <a:lstStyle/>
          <a:p>
            <a:r>
              <a:rPr lang="en-US" dirty="0" smtClean="0"/>
              <a:t>This </a:t>
            </a:r>
            <a:r>
              <a:rPr lang="en-US" dirty="0" smtClean="0"/>
              <a:t>example concerns a transportation system consisting of a toll plaza on the New Jersey Turnpike, and aims to study the queuing delays resulting from toll collection. The system under study is depicted in </a:t>
            </a:r>
            <a:r>
              <a:rPr lang="en-US" dirty="0" smtClean="0"/>
              <a:t>Figure</a:t>
            </a:r>
            <a:r>
              <a:rPr lang="tr-TR" dirty="0" smtClean="0"/>
              <a:t>.</a:t>
            </a:r>
          </a:p>
          <a:p>
            <a:endParaRPr lang="en-US" dirty="0" smtClean="0"/>
          </a:p>
          <a:p>
            <a:r>
              <a:rPr lang="en-US" b="1" i="1" dirty="0" smtClean="0"/>
              <a:t>The toll plaza consists of two exact change (EC) lanes, two cash receipt (CR) lanes, and one easy pass (EZP) lane. </a:t>
            </a:r>
            <a:endParaRPr lang="en-US" b="1"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20000"/>
          </a:bodyPr>
          <a:lstStyle/>
          <a:p>
            <a:r>
              <a:rPr lang="en-US" dirty="0" smtClean="0"/>
              <a:t>Arriving vehicles are classified into three groups as follows: </a:t>
            </a:r>
            <a:endParaRPr lang="tr-TR" dirty="0" smtClean="0"/>
          </a:p>
          <a:p>
            <a:endParaRPr lang="en-US" dirty="0" smtClean="0"/>
          </a:p>
          <a:p>
            <a:pPr>
              <a:buNone/>
            </a:pPr>
            <a:r>
              <a:rPr lang="tr-TR" b="1" i="1" dirty="0" smtClean="0"/>
              <a:t>	</a:t>
            </a:r>
            <a:r>
              <a:rPr lang="en-US" b="1" i="1" dirty="0" smtClean="0"/>
              <a:t>1</a:t>
            </a:r>
            <a:r>
              <a:rPr lang="en-US" b="1" i="1" dirty="0" smtClean="0"/>
              <a:t>. Fifty percent of all arriving cars go to EC lanes, and their normal service time distribution is Norm(4.81, 1.01). Recall that only the non-negative values sampled from this distribution are used by Arena </a:t>
            </a:r>
          </a:p>
          <a:p>
            <a:pPr>
              <a:buNone/>
            </a:pPr>
            <a:r>
              <a:rPr lang="tr-TR" b="1" i="1" dirty="0" smtClean="0"/>
              <a:t>	</a:t>
            </a:r>
            <a:r>
              <a:rPr lang="en-US" b="1" i="1" dirty="0" smtClean="0"/>
              <a:t>2</a:t>
            </a:r>
            <a:r>
              <a:rPr lang="en-US" b="1" i="1" dirty="0" smtClean="0"/>
              <a:t>. Thirty percent of all arriving cars go to CR lanes, and their service time distribution is 5 + </a:t>
            </a:r>
            <a:r>
              <a:rPr lang="en-US" b="1" i="1" dirty="0" err="1" smtClean="0"/>
              <a:t>Logn</a:t>
            </a:r>
            <a:r>
              <a:rPr lang="en-US" b="1" i="1" dirty="0" smtClean="0"/>
              <a:t>(4.67, 2.26). </a:t>
            </a:r>
          </a:p>
          <a:p>
            <a:pPr>
              <a:buNone/>
            </a:pPr>
            <a:r>
              <a:rPr lang="tr-TR" b="1" i="1" dirty="0" smtClean="0"/>
              <a:t>	</a:t>
            </a:r>
            <a:r>
              <a:rPr lang="en-US" b="1" i="1" dirty="0" smtClean="0"/>
              <a:t>3</a:t>
            </a:r>
            <a:r>
              <a:rPr lang="en-US" b="1" i="1" dirty="0" smtClean="0"/>
              <a:t>. Twenty percent of all arriving cars go to EZP lanes, and their service time distribution is 1.18 + 4.29 * Beta(2.27, 3.02). </a:t>
            </a:r>
            <a:endParaRPr lang="en-US" b="1"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115616" y="2348880"/>
            <a:ext cx="6991350" cy="4314825"/>
          </a:xfrm>
          <a:prstGeom prst="rect">
            <a:avLst/>
          </a:prstGeom>
          <a:noFill/>
          <a:ln w="9525">
            <a:noFill/>
            <a:miter lim="800000"/>
            <a:headEnd/>
            <a:tailEnd/>
          </a:ln>
        </p:spPr>
      </p:pic>
      <p:sp>
        <p:nvSpPr>
          <p:cNvPr id="5" name="4 Dikdörtgen"/>
          <p:cNvSpPr/>
          <p:nvPr/>
        </p:nvSpPr>
        <p:spPr>
          <a:xfrm>
            <a:off x="611560" y="1268760"/>
            <a:ext cx="7992888" cy="1200329"/>
          </a:xfrm>
          <a:prstGeom prst="rect">
            <a:avLst/>
          </a:prstGeom>
        </p:spPr>
        <p:txBody>
          <a:bodyPr wrap="square">
            <a:spAutoFit/>
          </a:bodyPr>
          <a:lstStyle/>
          <a:p>
            <a:r>
              <a:rPr lang="en-US" dirty="0" smtClean="0"/>
              <a:t>To simplify matters, </a:t>
            </a:r>
            <a:r>
              <a:rPr lang="en-US" b="1" i="1" dirty="0" smtClean="0"/>
              <a:t>we assume that an incoming car always joins the shortest queue in its category (EC, CR, or EZP). We further assume that no jockeying between queues takes place. That is, once a car joins a queue in front of a tollbooth, it never switches to another queue. </a:t>
            </a:r>
            <a:endParaRPr lang="tr-T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10000"/>
          </a:bodyPr>
          <a:lstStyle/>
          <a:p>
            <a:r>
              <a:rPr lang="en-US" dirty="0" smtClean="0"/>
              <a:t>Traffic congestion is distinctly nonstationary, varying widely by time of day. As expected, traffic is heavier during the morning rush hour (6 A.M.–9 A.M.) and the evening rush hour (4 P.M.–7 P.M.), and tapers off during off-peak hours. Table 1 summarizes vehicle interarrival time distributions over each 24-hour period. </a:t>
            </a:r>
            <a:endParaRPr lang="tr-TR" dirty="0" smtClean="0"/>
          </a:p>
          <a:p>
            <a:r>
              <a:rPr lang="en-US" b="1" i="1" dirty="0" smtClean="0"/>
              <a:t>The number of operating cash receipt booths varies over time. Since such booths must be manned, and therefore are expensive to operate, one of them is closed during the off-peak hours. Only during morning and evening rush hours do all cash receipt booths remain open. </a:t>
            </a:r>
            <a:endParaRPr lang="en-US" b="1"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457200" y="1600200"/>
            <a:ext cx="8229600" cy="1972816"/>
          </a:xfrm>
        </p:spPr>
        <p:txBody>
          <a:bodyPr>
            <a:normAutofit fontScale="77500" lnSpcReduction="20000"/>
          </a:bodyPr>
          <a:lstStyle/>
          <a:p>
            <a:r>
              <a:rPr lang="en-US" dirty="0" smtClean="0"/>
              <a:t>Of course, additional issues may be specific to particular toll plazas under study, but in our case we wish to address the last issue in the list, using the performance metrics of average time to pass through the system and booth utilization. </a:t>
            </a:r>
            <a:r>
              <a:rPr lang="en-US" b="1" i="1" dirty="0" smtClean="0"/>
              <a:t>An Arena model for the toll plaza system presented here is depicted in </a:t>
            </a:r>
            <a:r>
              <a:rPr lang="en-US" b="1" i="1" dirty="0" smtClean="0"/>
              <a:t>Figure</a:t>
            </a:r>
            <a:r>
              <a:rPr lang="tr-TR" b="1" i="1" dirty="0" smtClean="0"/>
              <a:t>.</a:t>
            </a:r>
            <a:endParaRPr lang="en-US" b="1" dirty="0" smtClean="0"/>
          </a:p>
        </p:txBody>
      </p:sp>
      <p:pic>
        <p:nvPicPr>
          <p:cNvPr id="2050" name="Picture 2"/>
          <p:cNvPicPr>
            <a:picLocks noChangeAspect="1" noChangeArrowheads="1"/>
          </p:cNvPicPr>
          <p:nvPr/>
        </p:nvPicPr>
        <p:blipFill>
          <a:blip r:embed="rId2" cstate="print"/>
          <a:srcRect/>
          <a:stretch>
            <a:fillRect/>
          </a:stretch>
        </p:blipFill>
        <p:spPr bwMode="auto">
          <a:xfrm>
            <a:off x="1691680" y="3717032"/>
            <a:ext cx="5400600" cy="287048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r>
              <a:rPr lang="en-US" dirty="0"/>
              <a:t>Double-click the first Dispose module (connected to the True condition branch of the Decide module) to open its property dialog box, and in the Name field, type </a:t>
            </a:r>
            <a:r>
              <a:rPr lang="tr-TR" dirty="0" smtClean="0"/>
              <a:t> </a:t>
            </a:r>
            <a:r>
              <a:rPr lang="tr-TR" b="1" dirty="0" smtClean="0"/>
              <a:t>Accepted</a:t>
            </a:r>
            <a:r>
              <a:rPr lang="tr-TR" b="1" dirty="0"/>
              <a:t>.</a:t>
            </a:r>
            <a:r>
              <a:rPr lang="tr-TR" dirty="0"/>
              <a:t> </a:t>
            </a:r>
            <a:endParaRPr lang="tr-TR" dirty="0" smtClean="0"/>
          </a:p>
          <a:p>
            <a:endParaRPr lang="tr-TR" dirty="0" smtClean="0"/>
          </a:p>
          <a:p>
            <a:r>
              <a:rPr lang="en-US" dirty="0"/>
              <a:t>Double-click the other Dispose module to open its property dialog box. In the Name field, type </a:t>
            </a:r>
            <a:r>
              <a:rPr lang="en-US" b="1" dirty="0"/>
              <a:t>Returned. </a:t>
            </a:r>
            <a:endParaRPr lang="tr-TR" b="1" dirty="0" smtClean="0"/>
          </a:p>
          <a:p>
            <a:endParaRPr lang="tr-TR" b="1" dirty="0" smtClean="0"/>
          </a:p>
          <a:p>
            <a:r>
              <a:rPr lang="en-US" dirty="0"/>
              <a:t>Along with our flowchart, we also can define parameters associated with other elements of our model, such as resources, entities, queues, etc. </a:t>
            </a:r>
            <a:endParaRPr lang="tr-TR" dirty="0" smtClean="0"/>
          </a:p>
          <a:p>
            <a:endParaRPr lang="tr-TR" dirty="0"/>
          </a:p>
          <a:p>
            <a:r>
              <a:rPr lang="en-US" dirty="0" smtClean="0"/>
              <a:t>For </a:t>
            </a:r>
            <a:r>
              <a:rPr lang="en-US" dirty="0"/>
              <a:t>the mortgage process, we’ll simply define </a:t>
            </a:r>
            <a:r>
              <a:rPr lang="en-US" b="1" dirty="0"/>
              <a:t>the cost rate for the Mortgage Review Clerk</a:t>
            </a:r>
            <a:r>
              <a:rPr lang="en-US" dirty="0"/>
              <a:t> so that our simulation results will report the cost associated with performing this process. </a:t>
            </a:r>
            <a:r>
              <a:rPr lang="en-US" b="1" dirty="0"/>
              <a:t>The clerk’s costs are fixed at $12 per hour. </a:t>
            </a:r>
            <a:endParaRPr lang="tr-TR" b="1" dirty="0" smtClean="0"/>
          </a:p>
          <a:p>
            <a:endParaRPr lang="en-US" b="1" dirty="0"/>
          </a:p>
          <a:p>
            <a:r>
              <a:rPr lang="en-US" dirty="0"/>
              <a:t>To provide these parameters to the Arena model, you’ll enter them in the Resources </a:t>
            </a:r>
            <a:r>
              <a:rPr lang="tr-TR" dirty="0" err="1" smtClean="0"/>
              <a:t>spreadsheet</a:t>
            </a:r>
            <a:r>
              <a:rPr lang="tr-TR"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879515"/>
            <a:ext cx="8229600" cy="3967333"/>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20000"/>
          </a:bodyPr>
          <a:lstStyle/>
          <a:p>
            <a:r>
              <a:rPr lang="en-US" dirty="0" smtClean="0"/>
              <a:t>Car arrivals are generated in the Create module, called Cars Arriving, whose dialog box is displayed in Figure 2. Here, </a:t>
            </a:r>
            <a:r>
              <a:rPr lang="en-US" b="1" dirty="0" smtClean="0"/>
              <a:t>the Time Between Arrivals section specifies time-dependent sampling distributions </a:t>
            </a:r>
            <a:r>
              <a:rPr lang="en-US" dirty="0" smtClean="0"/>
              <a:t>for car interarrival times via the expression </a:t>
            </a:r>
            <a:r>
              <a:rPr lang="en-US" dirty="0" err="1" smtClean="0"/>
              <a:t>Int_Times</a:t>
            </a:r>
            <a:r>
              <a:rPr lang="en-US" dirty="0" smtClean="0"/>
              <a:t>(k). </a:t>
            </a:r>
            <a:r>
              <a:rPr lang="en-US" b="1" dirty="0" smtClean="0"/>
              <a:t>The variable </a:t>
            </a:r>
            <a:r>
              <a:rPr lang="en-US" b="1" dirty="0" err="1" smtClean="0"/>
              <a:t>Int_Times</a:t>
            </a:r>
            <a:r>
              <a:rPr lang="en-US" b="1" dirty="0" smtClean="0"/>
              <a:t> </a:t>
            </a:r>
            <a:r>
              <a:rPr lang="en-US" dirty="0" smtClean="0"/>
              <a:t>is a vector of sampling expressions, whose specification is displayed in Figure 3, and k is a variable representing an index between 1 and 5 for this vector. </a:t>
            </a:r>
          </a:p>
          <a:p>
            <a:r>
              <a:rPr lang="en-US" b="1" i="1" dirty="0" smtClean="0"/>
              <a:t>Note that k and </a:t>
            </a:r>
            <a:r>
              <a:rPr lang="en-US" b="1" i="1" dirty="0" err="1" smtClean="0"/>
              <a:t>Int_Times</a:t>
            </a:r>
            <a:r>
              <a:rPr lang="en-US" b="1" i="1" dirty="0" smtClean="0"/>
              <a:t> correspond to entries in Table 1.</a:t>
            </a:r>
            <a:r>
              <a:rPr lang="en-US" i="1" dirty="0" smtClean="0"/>
              <a:t> In order to access the requisite distribution, the variable k is set to the appropriate row index by each arriving car entity depending on the time of day of its arrival. </a:t>
            </a:r>
            <a:endParaRPr lang="en-US"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395536" y="1124744"/>
            <a:ext cx="3106688" cy="4464496"/>
          </a:xfrm>
        </p:spPr>
        <p:txBody>
          <a:bodyPr>
            <a:noAutofit/>
          </a:bodyPr>
          <a:lstStyle/>
          <a:p>
            <a:r>
              <a:rPr lang="en-US" sz="1800" i="1" dirty="0" smtClean="0"/>
              <a:t>This </a:t>
            </a:r>
            <a:r>
              <a:rPr lang="en-US" sz="1800" i="1" dirty="0" smtClean="0"/>
              <a:t>assignment takes place immediately following a car creation, when the car entity enters the Assign module, called Assign Type and Modify Congestion Period, whose dialog box is displayed in Figure 4. The assignment of k is made in the third line of the Assignments section, which partially displays the expression (the conditions in parentheses are in seconds and an asterisk denotes multiplication):</a:t>
            </a:r>
            <a:endParaRPr lang="en-US" sz="1800" dirty="0" smtClean="0"/>
          </a:p>
        </p:txBody>
      </p:sp>
      <p:pic>
        <p:nvPicPr>
          <p:cNvPr id="4098" name="Picture 2"/>
          <p:cNvPicPr>
            <a:picLocks noChangeAspect="1" noChangeArrowheads="1"/>
          </p:cNvPicPr>
          <p:nvPr/>
        </p:nvPicPr>
        <p:blipFill>
          <a:blip r:embed="rId2" cstate="print"/>
          <a:srcRect/>
          <a:stretch>
            <a:fillRect/>
          </a:stretch>
        </p:blipFill>
        <p:spPr bwMode="auto">
          <a:xfrm>
            <a:off x="3779912" y="1196752"/>
            <a:ext cx="4890362" cy="309634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67544" y="5661248"/>
            <a:ext cx="4694703" cy="936104"/>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436096" y="4437112"/>
            <a:ext cx="3256014" cy="216024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a:t>
            </a:r>
            <a:r>
              <a:rPr lang="tr-TR" dirty="0" smtClean="0"/>
              <a:t>EXAMPLE-7</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251520" y="1268760"/>
            <a:ext cx="4210865" cy="331236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644008" y="1196752"/>
            <a:ext cx="4320480" cy="200157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4644008" y="3284984"/>
            <a:ext cx="4320480" cy="207884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251520" y="4725144"/>
            <a:ext cx="4248472" cy="1900933"/>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5220071" y="5373216"/>
            <a:ext cx="3294703" cy="1484784"/>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457200" y="1600200"/>
            <a:ext cx="8229600" cy="4997152"/>
          </a:xfrm>
        </p:spPr>
        <p:txBody>
          <a:bodyPr>
            <a:normAutofit fontScale="77500" lnSpcReduction="20000"/>
          </a:bodyPr>
          <a:lstStyle/>
          <a:p>
            <a:r>
              <a:rPr lang="en-US" dirty="0" smtClean="0"/>
              <a:t>Note that the variable </a:t>
            </a:r>
            <a:r>
              <a:rPr lang="en-US" b="1" i="1" dirty="0" smtClean="0"/>
              <a:t>t is set to the simulation clock variable </a:t>
            </a:r>
            <a:r>
              <a:rPr lang="en-US" b="1" i="1" dirty="0" err="1" smtClean="0"/>
              <a:t>Tnow</a:t>
            </a:r>
            <a:r>
              <a:rPr lang="en-US" b="1" i="1" dirty="0" smtClean="0"/>
              <a:t> in the second row of the Assignments section. Consequently, precisely one predicate (condition) is true (evaluates to 1) at any given time </a:t>
            </a:r>
            <a:r>
              <a:rPr lang="en-US" b="1" i="1" dirty="0" err="1" smtClean="0"/>
              <a:t>Tnow</a:t>
            </a:r>
            <a:r>
              <a:rPr lang="en-US" b="1" i="1" dirty="0" smtClean="0"/>
              <a:t>, and all others are false (evaluate to 0), thereby yielding the requisite row index. </a:t>
            </a:r>
            <a:endParaRPr lang="tr-TR" b="1" i="1" dirty="0" smtClean="0"/>
          </a:p>
          <a:p>
            <a:endParaRPr lang="tr-TR" b="1" i="1" dirty="0" smtClean="0"/>
          </a:p>
          <a:p>
            <a:r>
              <a:rPr lang="en-US" b="1" i="1" dirty="0" smtClean="0"/>
              <a:t>In </a:t>
            </a:r>
            <a:r>
              <a:rPr lang="en-US" b="1" i="1" dirty="0" smtClean="0"/>
              <a:t>addition, the first line of the Assignments section samples each car’s type number (1 = exact change, 2 =cash receipt, 3= EZ pass) with the requisite probability (via the Arena DISC distribution), and assigns it to the car entity’s Type attribute. </a:t>
            </a:r>
            <a:r>
              <a:rPr lang="en-US" i="1" dirty="0" smtClean="0"/>
              <a:t>The fourth line saves the car entity’s arrival time, </a:t>
            </a:r>
            <a:r>
              <a:rPr lang="en-US" b="1" i="1" dirty="0" err="1" smtClean="0"/>
              <a:t>Tnow</a:t>
            </a:r>
            <a:r>
              <a:rPr lang="en-US" b="1" i="1" dirty="0" smtClean="0"/>
              <a:t>, in its </a:t>
            </a:r>
            <a:r>
              <a:rPr lang="en-US" b="1" i="1" dirty="0" err="1" smtClean="0"/>
              <a:t>ArrTime</a:t>
            </a:r>
            <a:r>
              <a:rPr lang="en-US" b="1" i="1" dirty="0" smtClean="0"/>
              <a:t> attribute (for future use in computing its system time).</a:t>
            </a:r>
            <a:endParaRPr lang="en-US"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323528" y="1340768"/>
            <a:ext cx="4336190" cy="1944216"/>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1619672" y="3429000"/>
            <a:ext cx="5696762" cy="3240360"/>
          </a:xfrm>
          <a:prstGeom prst="rect">
            <a:avLst/>
          </a:prstGeom>
          <a:noFill/>
          <a:ln w="9525">
            <a:noFill/>
            <a:miter lim="800000"/>
            <a:headEnd/>
            <a:tailEnd/>
          </a:ln>
        </p:spPr>
      </p:pic>
      <p:sp>
        <p:nvSpPr>
          <p:cNvPr id="7" name="6 Dikdörtgen"/>
          <p:cNvSpPr/>
          <p:nvPr/>
        </p:nvSpPr>
        <p:spPr>
          <a:xfrm>
            <a:off x="4932040" y="1340768"/>
            <a:ext cx="3960440" cy="2031325"/>
          </a:xfrm>
          <a:prstGeom prst="rect">
            <a:avLst/>
          </a:prstGeom>
        </p:spPr>
        <p:txBody>
          <a:bodyPr wrap="square">
            <a:spAutoFit/>
          </a:bodyPr>
          <a:lstStyle/>
          <a:p>
            <a:r>
              <a:rPr lang="en-US" dirty="0" smtClean="0"/>
              <a:t>Once the assignments are made, the car entity proceeds to the Decide module, called Which Type, whose dialog box is displayed in </a:t>
            </a:r>
            <a:r>
              <a:rPr lang="en-US" dirty="0" smtClean="0"/>
              <a:t>Figure. </a:t>
            </a:r>
            <a:r>
              <a:rPr lang="en-US" b="1" i="1" dirty="0" smtClean="0"/>
              <a:t>This module dispatches a car entity to an appropriate tollbooth, in accordance with the car’s Type attribute. </a:t>
            </a:r>
            <a:endParaRPr lang="tr-T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1143000"/>
          </a:xfrm>
        </p:spPr>
        <p:txBody>
          <a:bodyPr/>
          <a:lstStyle/>
          <a:p>
            <a:r>
              <a:rPr lang="tr-TR" dirty="0" smtClean="0"/>
              <a:t>WORKSHEET </a:t>
            </a:r>
            <a:r>
              <a:rPr lang="tr-TR" dirty="0" smtClean="0"/>
              <a:t>EXAMPLE-7</a:t>
            </a:r>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4572000" y="1196752"/>
            <a:ext cx="3810403" cy="3888432"/>
          </a:xfrm>
          <a:prstGeom prst="rect">
            <a:avLst/>
          </a:prstGeom>
          <a:noFill/>
          <a:ln w="9525">
            <a:noFill/>
            <a:miter lim="800000"/>
            <a:headEnd/>
            <a:tailEnd/>
          </a:ln>
        </p:spPr>
      </p:pic>
      <p:pic>
        <p:nvPicPr>
          <p:cNvPr id="7172" name="Picture 4"/>
          <p:cNvPicPr>
            <a:picLocks noGrp="1" noChangeAspect="1" noChangeArrowheads="1"/>
          </p:cNvPicPr>
          <p:nvPr>
            <p:ph idx="1"/>
          </p:nvPr>
        </p:nvPicPr>
        <p:blipFill>
          <a:blip r:embed="rId3" cstate="print"/>
          <a:srcRect/>
          <a:stretch>
            <a:fillRect/>
          </a:stretch>
        </p:blipFill>
        <p:spPr bwMode="auto">
          <a:xfrm>
            <a:off x="467544" y="1268760"/>
            <a:ext cx="3378699" cy="3168352"/>
          </a:xfrm>
          <a:prstGeom prst="rect">
            <a:avLst/>
          </a:prstGeom>
          <a:noFill/>
          <a:ln w="9525">
            <a:noFill/>
            <a:miter lim="800000"/>
            <a:headEnd/>
            <a:tailEnd/>
          </a:ln>
        </p:spPr>
      </p:pic>
      <p:sp>
        <p:nvSpPr>
          <p:cNvPr id="7" name="6 Dikdörtgen"/>
          <p:cNvSpPr/>
          <p:nvPr/>
        </p:nvSpPr>
        <p:spPr>
          <a:xfrm>
            <a:off x="323528" y="4549676"/>
            <a:ext cx="3744416" cy="2308324"/>
          </a:xfrm>
          <a:prstGeom prst="rect">
            <a:avLst/>
          </a:prstGeom>
        </p:spPr>
        <p:txBody>
          <a:bodyPr wrap="square">
            <a:spAutoFit/>
          </a:bodyPr>
          <a:lstStyle/>
          <a:p>
            <a:r>
              <a:rPr lang="en-US" dirty="0" smtClean="0"/>
              <a:t>The notion of a location is implemented via the Station module (from the Advanced Transfer template panel), which may represent a single station (location) or a set of stations (multiple locations), each modeling a physical or a logical location in the model. </a:t>
            </a:r>
          </a:p>
        </p:txBody>
      </p:sp>
      <p:sp>
        <p:nvSpPr>
          <p:cNvPr id="8" name="7 Dikdörtgen"/>
          <p:cNvSpPr/>
          <p:nvPr/>
        </p:nvSpPr>
        <p:spPr>
          <a:xfrm>
            <a:off x="4355976" y="5157192"/>
            <a:ext cx="4572000" cy="1477328"/>
          </a:xfrm>
          <a:prstGeom prst="rect">
            <a:avLst/>
          </a:prstGeom>
        </p:spPr>
        <p:txBody>
          <a:bodyPr>
            <a:spAutoFit/>
          </a:bodyPr>
          <a:lstStyle/>
          <a:p>
            <a:r>
              <a:rPr lang="en-US" dirty="0" smtClean="0"/>
              <a:t>In our case, the single EZP tollbooth is modeled by a single Station module, and the multiple EC and CR tollbooths are modeled as sets of Station modules, since the logic for each tollbooth type is analogous. </a:t>
            </a:r>
            <a:endParaRPr lang="tr-T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pic>
        <p:nvPicPr>
          <p:cNvPr id="7171" name="Picture 3"/>
          <p:cNvPicPr>
            <a:picLocks noChangeAspect="1" noChangeArrowheads="1"/>
          </p:cNvPicPr>
          <p:nvPr/>
        </p:nvPicPr>
        <p:blipFill>
          <a:blip r:embed="rId2" cstate="print"/>
          <a:srcRect/>
          <a:stretch>
            <a:fillRect/>
          </a:stretch>
        </p:blipFill>
        <p:spPr bwMode="auto">
          <a:xfrm>
            <a:off x="323527" y="1268760"/>
            <a:ext cx="3994269" cy="4104456"/>
          </a:xfrm>
          <a:prstGeom prst="rect">
            <a:avLst/>
          </a:prstGeom>
          <a:noFill/>
          <a:ln w="9525">
            <a:noFill/>
            <a:miter lim="800000"/>
            <a:headEnd/>
            <a:tailEnd/>
          </a:ln>
        </p:spPr>
      </p:pic>
      <p:sp>
        <p:nvSpPr>
          <p:cNvPr id="6" name="5 İçerik Yer Tutucusu"/>
          <p:cNvSpPr>
            <a:spLocks noGrp="1"/>
          </p:cNvSpPr>
          <p:nvPr>
            <p:ph idx="1"/>
          </p:nvPr>
        </p:nvSpPr>
        <p:spPr>
          <a:xfrm>
            <a:off x="467544" y="5589240"/>
            <a:ext cx="8229600" cy="1268760"/>
          </a:xfrm>
        </p:spPr>
        <p:txBody>
          <a:bodyPr>
            <a:normAutofit fontScale="70000" lnSpcReduction="20000"/>
          </a:bodyPr>
          <a:lstStyle/>
          <a:p>
            <a:r>
              <a:rPr lang="en-US" b="1" i="1" dirty="0" smtClean="0"/>
              <a:t>Figure</a:t>
            </a:r>
            <a:r>
              <a:rPr lang="tr-TR" b="1" i="1" dirty="0" smtClean="0"/>
              <a:t>s</a:t>
            </a:r>
            <a:r>
              <a:rPr lang="en-US" b="1" i="1" dirty="0" smtClean="0"/>
              <a:t> the </a:t>
            </a:r>
            <a:r>
              <a:rPr lang="en-US" b="1" i="1" dirty="0" smtClean="0"/>
              <a:t>dialog box of the Station module set representing EC tollbooths. To this end, the option Set is selected in the Station Type field (as opposed to the option Station, which defines a single Station module). </a:t>
            </a:r>
          </a:p>
        </p:txBody>
      </p:sp>
      <p:pic>
        <p:nvPicPr>
          <p:cNvPr id="8194" name="Picture 2"/>
          <p:cNvPicPr>
            <a:picLocks noChangeAspect="1" noChangeArrowheads="1"/>
          </p:cNvPicPr>
          <p:nvPr/>
        </p:nvPicPr>
        <p:blipFill>
          <a:blip r:embed="rId3" cstate="print"/>
          <a:srcRect/>
          <a:stretch>
            <a:fillRect/>
          </a:stretch>
        </p:blipFill>
        <p:spPr bwMode="auto">
          <a:xfrm>
            <a:off x="4644008" y="1268760"/>
            <a:ext cx="3994638" cy="4104456"/>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r>
              <a:rPr lang="en-US" dirty="0" smtClean="0"/>
              <a:t>The </a:t>
            </a:r>
            <a:r>
              <a:rPr lang="en-US" dirty="0" smtClean="0"/>
              <a:t>name of this Station module set is specified in the Set Name field. The Save Attribute field is used to specify the attribute name in which to store the station ID when an entity enters a particular member of the Station module set. This ID is just the rank (position) of the requisite Station name in the list of the Station Set Members field. </a:t>
            </a:r>
            <a:endParaRPr lang="tr-TR" dirty="0" smtClean="0"/>
          </a:p>
          <a:p>
            <a:endParaRPr lang="tr-TR" dirty="0" smtClean="0"/>
          </a:p>
          <a:p>
            <a:r>
              <a:rPr lang="en-US" dirty="0" smtClean="0"/>
              <a:t>In </a:t>
            </a:r>
            <a:r>
              <a:rPr lang="en-US" dirty="0" smtClean="0"/>
              <a:t>our case, the Station module ID is assigned elsewhere to attribute </a:t>
            </a:r>
            <a:r>
              <a:rPr lang="en-US" dirty="0" err="1" smtClean="0"/>
              <a:t>Current_Booth</a:t>
            </a:r>
            <a:r>
              <a:rPr lang="en-US" dirty="0" smtClean="0"/>
              <a:t> of the incoming car entity. Saving that ID can be useful, since it can be used to index the associated resource, queue, and so on. </a:t>
            </a:r>
            <a:endParaRPr lang="tr-TR" dirty="0" smtClean="0"/>
          </a:p>
          <a:p>
            <a:endParaRPr lang="en-US" dirty="0" smtClean="0"/>
          </a:p>
          <a:p>
            <a:r>
              <a:rPr lang="en-US" dirty="0" smtClean="0"/>
              <a:t>While tollbooths are modeled by Station modules, dispatching cars to tollbooths by type is implemented in a </a:t>
            </a:r>
            <a:r>
              <a:rPr lang="en-US" dirty="0" err="1" smtClean="0"/>
              <a:t>PickStation</a:t>
            </a:r>
            <a:r>
              <a:rPr lang="en-US" dirty="0" smtClean="0"/>
              <a:t> module (from the Advanced Transfer template panel), which allows an entity to select a particular Station module among a set of such modules, based on some prescribed condition. Accordingly, module Which Type dispatches car entities of type 1 (EC), type 2 (CR), and type 3 (EZP), respectively, to the </a:t>
            </a:r>
            <a:r>
              <a:rPr lang="en-US" dirty="0" err="1" smtClean="0"/>
              <a:t>PickStation</a:t>
            </a:r>
            <a:r>
              <a:rPr lang="en-US" dirty="0" smtClean="0"/>
              <a:t> modules Exact Change Cars, Cash Receipt Cars, and Station module Easy Pass Station, based on their Type attribute.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5364088" y="1457400"/>
            <a:ext cx="3600400" cy="4923928"/>
          </a:xfrm>
        </p:spPr>
        <p:txBody>
          <a:bodyPr>
            <a:normAutofit fontScale="62500" lnSpcReduction="20000"/>
          </a:bodyPr>
          <a:lstStyle/>
          <a:p>
            <a:r>
              <a:rPr lang="en-US" dirty="0" smtClean="0"/>
              <a:t>Each </a:t>
            </a:r>
            <a:r>
              <a:rPr lang="en-US" dirty="0" smtClean="0"/>
              <a:t>car entity that enters its </a:t>
            </a:r>
            <a:r>
              <a:rPr lang="en-US" dirty="0" err="1" smtClean="0"/>
              <a:t>PickStation</a:t>
            </a:r>
            <a:r>
              <a:rPr lang="en-US" dirty="0" smtClean="0"/>
              <a:t> module selects a station from a set of stations (tollbooths), as illustrated in the dialog box of </a:t>
            </a:r>
            <a:r>
              <a:rPr lang="en-US" b="1" i="1" dirty="0" smtClean="0"/>
              <a:t>Figure 7 for EC cars (type 1). Here, the list of Station modules and queues to choose from is constructed by the modeler in the Stations section with the aid of the three buttons to its right. Each entry specifies a Station </a:t>
            </a:r>
            <a:r>
              <a:rPr lang="en-US" b="1" i="1" dirty="0" smtClean="0"/>
              <a:t>module</a:t>
            </a:r>
            <a:r>
              <a:rPr lang="tr-TR" b="1" i="1" dirty="0" smtClean="0"/>
              <a:t>.</a:t>
            </a:r>
            <a:r>
              <a:rPr lang="en-US" dirty="0" smtClean="0"/>
              <a:t> (recall that EC_1 and EC_2 label the two EC tollbooths) and </a:t>
            </a:r>
            <a:r>
              <a:rPr lang="en-US" b="1" i="1" dirty="0" smtClean="0"/>
              <a:t>an associated queue (ECSQ_1 and ECSQ_2 label the queues in the EC tollbooths). </a:t>
            </a:r>
            <a:endParaRPr lang="en-US" dirty="0" smtClean="0"/>
          </a:p>
        </p:txBody>
      </p:sp>
      <p:pic>
        <p:nvPicPr>
          <p:cNvPr id="9218" name="Picture 2"/>
          <p:cNvPicPr>
            <a:picLocks noChangeAspect="1" noChangeArrowheads="1"/>
          </p:cNvPicPr>
          <p:nvPr/>
        </p:nvPicPr>
        <p:blipFill>
          <a:blip r:embed="rId2" cstate="print"/>
          <a:srcRect/>
          <a:stretch>
            <a:fillRect/>
          </a:stretch>
        </p:blipFill>
        <p:spPr bwMode="auto">
          <a:xfrm>
            <a:off x="395536" y="1124744"/>
            <a:ext cx="4791899" cy="5400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457400"/>
            <a:ext cx="8229600" cy="5400600"/>
          </a:xfrm>
        </p:spPr>
        <p:txBody>
          <a:bodyPr>
            <a:normAutofit fontScale="85000" lnSpcReduction="20000"/>
          </a:bodyPr>
          <a:lstStyle/>
          <a:p>
            <a:r>
              <a:rPr lang="tr-TR" dirty="0" smtClean="0"/>
              <a:t>W</a:t>
            </a:r>
            <a:r>
              <a:rPr lang="en-US" dirty="0" smtClean="0"/>
              <a:t>e </a:t>
            </a:r>
            <a:r>
              <a:rPr lang="en-US" dirty="0"/>
              <a:t>defined the Mortgage Review Clerk as the resource in the Review Application process, Arena has automatically added a resource with this name in the Resources spreadsheet</a:t>
            </a:r>
            <a:r>
              <a:rPr lang="en-US" dirty="0" smtClean="0"/>
              <a:t>.</a:t>
            </a:r>
            <a:endParaRPr lang="tr-TR" dirty="0" smtClean="0"/>
          </a:p>
          <a:p>
            <a:pPr>
              <a:buNone/>
            </a:pPr>
            <a:r>
              <a:rPr lang="en-US" dirty="0" smtClean="0"/>
              <a:t> </a:t>
            </a:r>
            <a:endParaRPr lang="tr-TR" dirty="0" smtClean="0"/>
          </a:p>
          <a:p>
            <a:r>
              <a:rPr lang="en-US" dirty="0" smtClean="0"/>
              <a:t>Click </a:t>
            </a:r>
            <a:r>
              <a:rPr lang="en-US" dirty="0"/>
              <a:t>in the Busy/Hour cell and define the cost rate when the clerk is busy by typing </a:t>
            </a:r>
            <a:r>
              <a:rPr lang="en-US" b="1" dirty="0"/>
              <a:t>12. Click in the Idle/Hour cell and assign the idle cost rate by typing 12 </a:t>
            </a:r>
            <a:endParaRPr lang="tr-TR" b="1" dirty="0" smtClean="0"/>
          </a:p>
          <a:p>
            <a:endParaRPr lang="tr-TR" b="1" dirty="0" smtClean="0"/>
          </a:p>
          <a:p>
            <a:r>
              <a:rPr lang="en-US" dirty="0"/>
              <a:t>To make the model ready for simulation, we’ll specify general project information and the duration of the simulation run. Since we’re just testing our first-cut model, we’ll perform a short, 20-day run. </a:t>
            </a:r>
            <a:endParaRPr lang="tr-T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pic>
        <p:nvPicPr>
          <p:cNvPr id="14338" name="Picture 2"/>
          <p:cNvPicPr>
            <a:picLocks noChangeAspect="1" noChangeArrowheads="1"/>
          </p:cNvPicPr>
          <p:nvPr/>
        </p:nvPicPr>
        <p:blipFill>
          <a:blip r:embed="rId2" cstate="print"/>
          <a:srcRect/>
          <a:stretch>
            <a:fillRect/>
          </a:stretch>
        </p:blipFill>
        <p:spPr bwMode="auto">
          <a:xfrm>
            <a:off x="2051720" y="1340768"/>
            <a:ext cx="5142331" cy="1872208"/>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1187624" y="4941168"/>
            <a:ext cx="6750388" cy="1728192"/>
          </a:xfrm>
          <a:prstGeom prst="rect">
            <a:avLst/>
          </a:prstGeom>
          <a:noFill/>
          <a:ln w="9525">
            <a:noFill/>
            <a:miter lim="800000"/>
            <a:headEnd/>
            <a:tailEnd/>
          </a:ln>
        </p:spPr>
      </p:pic>
      <p:pic>
        <p:nvPicPr>
          <p:cNvPr id="14341" name="Picture 5"/>
          <p:cNvPicPr>
            <a:picLocks noChangeAspect="1" noChangeArrowheads="1"/>
          </p:cNvPicPr>
          <p:nvPr/>
        </p:nvPicPr>
        <p:blipFill>
          <a:blip r:embed="rId4" cstate="print"/>
          <a:srcRect/>
          <a:stretch>
            <a:fillRect/>
          </a:stretch>
        </p:blipFill>
        <p:spPr bwMode="auto">
          <a:xfrm>
            <a:off x="1547664" y="3501008"/>
            <a:ext cx="6292327" cy="108012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pic>
        <p:nvPicPr>
          <p:cNvPr id="15362" name="Picture 2"/>
          <p:cNvPicPr>
            <a:picLocks noChangeAspect="1" noChangeArrowheads="1"/>
          </p:cNvPicPr>
          <p:nvPr/>
        </p:nvPicPr>
        <p:blipFill>
          <a:blip r:embed="rId2" cstate="print"/>
          <a:srcRect/>
          <a:stretch>
            <a:fillRect/>
          </a:stretch>
        </p:blipFill>
        <p:spPr bwMode="auto">
          <a:xfrm>
            <a:off x="395536" y="1340768"/>
            <a:ext cx="3881574" cy="144016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611560" y="5733256"/>
            <a:ext cx="7640261" cy="936104"/>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4427984" y="1268760"/>
            <a:ext cx="4104456" cy="4387522"/>
          </a:xfrm>
          <a:prstGeom prst="rect">
            <a:avLst/>
          </a:prstGeom>
          <a:noFill/>
          <a:ln w="9525">
            <a:noFill/>
            <a:miter lim="800000"/>
            <a:headEnd/>
            <a:tailEnd/>
          </a:ln>
        </p:spPr>
      </p:pic>
      <p:pic>
        <p:nvPicPr>
          <p:cNvPr id="15365" name="Picture 5"/>
          <p:cNvPicPr>
            <a:picLocks noChangeAspect="1" noChangeArrowheads="1"/>
          </p:cNvPicPr>
          <p:nvPr/>
        </p:nvPicPr>
        <p:blipFill>
          <a:blip r:embed="rId5" cstate="print"/>
          <a:srcRect/>
          <a:stretch>
            <a:fillRect/>
          </a:stretch>
        </p:blipFill>
        <p:spPr bwMode="auto">
          <a:xfrm>
            <a:off x="539552" y="2924944"/>
            <a:ext cx="3672408" cy="1224136"/>
          </a:xfrm>
          <a:prstGeom prst="rect">
            <a:avLst/>
          </a:prstGeom>
          <a:noFill/>
          <a:ln w="9525">
            <a:noFill/>
            <a:miter lim="800000"/>
            <a:headEnd/>
            <a:tailEnd/>
          </a:ln>
        </p:spPr>
      </p:pic>
      <p:pic>
        <p:nvPicPr>
          <p:cNvPr id="15366" name="Picture 6"/>
          <p:cNvPicPr>
            <a:picLocks noChangeAspect="1" noChangeArrowheads="1"/>
          </p:cNvPicPr>
          <p:nvPr/>
        </p:nvPicPr>
        <p:blipFill>
          <a:blip r:embed="rId6" cstate="print"/>
          <a:srcRect/>
          <a:stretch>
            <a:fillRect/>
          </a:stretch>
        </p:blipFill>
        <p:spPr bwMode="auto">
          <a:xfrm>
            <a:off x="1259632" y="4221088"/>
            <a:ext cx="2448272" cy="1428159"/>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p:txBody>
          <a:bodyPr>
            <a:normAutofit fontScale="77500" lnSpcReduction="20000"/>
          </a:bodyPr>
          <a:lstStyle/>
          <a:p>
            <a:r>
              <a:rPr lang="en-US" dirty="0" smtClean="0"/>
              <a:t>The creation of queue sets and their members is analogous, except that the Advanced Set module (from the Advanced Process template panel) is used instead of the Set module. </a:t>
            </a:r>
            <a:endParaRPr lang="tr-TR" dirty="0" smtClean="0"/>
          </a:p>
          <a:p>
            <a:endParaRPr lang="tr-TR" dirty="0" smtClean="0"/>
          </a:p>
          <a:p>
            <a:r>
              <a:rPr lang="en-US" dirty="0" smtClean="0"/>
              <a:t>Figure </a:t>
            </a:r>
            <a:r>
              <a:rPr lang="en-US" dirty="0" smtClean="0"/>
              <a:t>12 displays the spreadsheet views of the Advanced Set </a:t>
            </a:r>
            <a:r>
              <a:rPr lang="en-US" dirty="0" err="1" smtClean="0"/>
              <a:t>modüle</a:t>
            </a:r>
            <a:r>
              <a:rPr lang="en-US" dirty="0" smtClean="0"/>
              <a:t> (bottom) and the members of the queue set EC Queues (top), where the attribute </a:t>
            </a:r>
            <a:r>
              <a:rPr lang="en-US" dirty="0" err="1" smtClean="0"/>
              <a:t>Current_Booth</a:t>
            </a:r>
            <a:r>
              <a:rPr lang="en-US" dirty="0" smtClean="0"/>
              <a:t> holds the ID of the corresponding tollbooth queue. </a:t>
            </a:r>
            <a:endParaRPr lang="tr-TR" dirty="0" smtClean="0"/>
          </a:p>
          <a:p>
            <a:endParaRPr lang="tr-TR" dirty="0" smtClean="0"/>
          </a:p>
          <a:p>
            <a:r>
              <a:rPr lang="en-US" dirty="0" smtClean="0"/>
              <a:t>Once </a:t>
            </a:r>
            <a:r>
              <a:rPr lang="en-US" dirty="0" smtClean="0"/>
              <a:t>a car entity succeeds in seizing its respective server resource (tollbooth), it enters a Delay module in its path for the duration of the toll payment activity.</a:t>
            </a:r>
            <a:endParaRPr lang="tr-T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1143000"/>
          </a:xfrm>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5292080" y="1268760"/>
            <a:ext cx="3466728" cy="5256584"/>
          </a:xfrm>
        </p:spPr>
        <p:txBody>
          <a:bodyPr>
            <a:noAutofit/>
          </a:bodyPr>
          <a:lstStyle/>
          <a:p>
            <a:r>
              <a:rPr lang="en-US" sz="1800" b="1" i="1" dirty="0" smtClean="0"/>
              <a:t>Finally, recall that MR(R) and NQ(Q) are the Arena functions returning the current number of resource units in resource R and the current number of entities in queue Q, respectively, and suppose that queue CRSQ_2 can accommodate less than 1000 cars (otherwise, replace 1000 by a sufficiently large number, which surely exists). Now, to ensure that the expressions in the Stations section are properly defined, consider the following two cases pertaining to the expression for </a:t>
            </a:r>
            <a:r>
              <a:rPr lang="en-US" sz="1800" b="1" i="1" dirty="0" smtClean="0"/>
              <a:t>CR_1</a:t>
            </a:r>
            <a:r>
              <a:rPr lang="en-US" sz="1800" dirty="0" smtClean="0"/>
              <a:t>. </a:t>
            </a:r>
            <a:endParaRPr lang="en-US" sz="1800" dirty="0" smtClean="0"/>
          </a:p>
        </p:txBody>
      </p:sp>
      <p:pic>
        <p:nvPicPr>
          <p:cNvPr id="10242" name="Picture 2"/>
          <p:cNvPicPr>
            <a:picLocks noChangeAspect="1" noChangeArrowheads="1"/>
          </p:cNvPicPr>
          <p:nvPr/>
        </p:nvPicPr>
        <p:blipFill>
          <a:blip r:embed="rId2" cstate="print"/>
          <a:srcRect/>
          <a:stretch>
            <a:fillRect/>
          </a:stretch>
        </p:blipFill>
        <p:spPr bwMode="auto">
          <a:xfrm>
            <a:off x="395536" y="1196752"/>
            <a:ext cx="4673926" cy="5256584"/>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1143000"/>
          </a:xfrm>
        </p:spPr>
        <p:txBody>
          <a:bodyPr/>
          <a:lstStyle/>
          <a:p>
            <a:r>
              <a:rPr lang="tr-TR" dirty="0" smtClean="0"/>
              <a:t>WORKSHEET </a:t>
            </a:r>
            <a:r>
              <a:rPr lang="tr-TR" dirty="0" smtClean="0"/>
              <a:t>EXAMPLE-7</a:t>
            </a:r>
            <a:endParaRPr lang="tr-TR" dirty="0"/>
          </a:p>
        </p:txBody>
      </p:sp>
      <p:sp>
        <p:nvSpPr>
          <p:cNvPr id="3" name="2 İçerik Yer Tutucusu"/>
          <p:cNvSpPr>
            <a:spLocks noGrp="1"/>
          </p:cNvSpPr>
          <p:nvPr>
            <p:ph idx="1"/>
          </p:nvPr>
        </p:nvSpPr>
        <p:spPr>
          <a:xfrm>
            <a:off x="5292080" y="1268760"/>
            <a:ext cx="3466728" cy="5256584"/>
          </a:xfrm>
        </p:spPr>
        <p:txBody>
          <a:bodyPr>
            <a:noAutofit/>
          </a:bodyPr>
          <a:lstStyle/>
          <a:p>
            <a:r>
              <a:rPr lang="en-US" sz="1800" b="1" i="1" dirty="0" smtClean="0"/>
              <a:t>Finally, recall that MR(R) and NQ(Q) are the Arena functions returning the current number of resource units in resource R and the current number of entities in queue Q, respectively, and suppose that queue CRSQ_2 can accommodate less than 1000 </a:t>
            </a:r>
            <a:r>
              <a:rPr lang="en-US" sz="1800" b="1" i="1" dirty="0" smtClean="0"/>
              <a:t>cars</a:t>
            </a:r>
            <a:endParaRPr lang="en-US" sz="1800" dirty="0" smtClean="0"/>
          </a:p>
        </p:txBody>
      </p:sp>
      <p:pic>
        <p:nvPicPr>
          <p:cNvPr id="11266" name="Picture 2"/>
          <p:cNvPicPr>
            <a:picLocks noChangeAspect="1" noChangeArrowheads="1"/>
          </p:cNvPicPr>
          <p:nvPr/>
        </p:nvPicPr>
        <p:blipFill>
          <a:blip r:embed="rId2" cstate="print"/>
          <a:srcRect/>
          <a:stretch>
            <a:fillRect/>
          </a:stretch>
        </p:blipFill>
        <p:spPr bwMode="auto">
          <a:xfrm>
            <a:off x="179512" y="1196752"/>
            <a:ext cx="4909112" cy="3096344"/>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4932040" y="4221088"/>
            <a:ext cx="3995936" cy="2433280"/>
          </a:xfrm>
          <a:prstGeom prst="rect">
            <a:avLst/>
          </a:prstGeom>
          <a:noFill/>
          <a:ln w="9525">
            <a:noFill/>
            <a:miter lim="800000"/>
            <a:headEnd/>
            <a:tailEnd/>
          </a:ln>
        </p:spPr>
      </p:pic>
      <p:sp>
        <p:nvSpPr>
          <p:cNvPr id="8" name="7 Dikdörtgen"/>
          <p:cNvSpPr/>
          <p:nvPr/>
        </p:nvSpPr>
        <p:spPr>
          <a:xfrm>
            <a:off x="323528" y="4653136"/>
            <a:ext cx="4320480" cy="1754326"/>
          </a:xfrm>
          <a:prstGeom prst="rect">
            <a:avLst/>
          </a:prstGeom>
        </p:spPr>
        <p:txBody>
          <a:bodyPr wrap="square">
            <a:spAutoFit/>
          </a:bodyPr>
          <a:lstStyle/>
          <a:p>
            <a:r>
              <a:rPr lang="en-US" b="1" i="1" dirty="0" smtClean="0"/>
              <a:t>(otherwise, replace 1000 by a sufficiently large number, which surely exists). </a:t>
            </a:r>
            <a:r>
              <a:rPr lang="en-US" b="1" i="1" dirty="0" smtClean="0"/>
              <a:t>Now</a:t>
            </a:r>
            <a:r>
              <a:rPr lang="en-US" b="1" i="1" dirty="0" smtClean="0"/>
              <a:t>, to ensure that the expressions in the Stations section are properly defined, consider the following two cases pertaining to the expression for CR_1</a:t>
            </a:r>
            <a:r>
              <a:rPr lang="en-US" dirty="0" smtClean="0"/>
              <a:t>. </a:t>
            </a:r>
            <a:endParaRPr lang="tr-T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88640"/>
            <a:ext cx="8229600" cy="1143000"/>
          </a:xfrm>
        </p:spPr>
        <p:txBody>
          <a:bodyPr/>
          <a:lstStyle/>
          <a:p>
            <a:r>
              <a:rPr lang="tr-TR" dirty="0" smtClean="0"/>
              <a:t>WORKSHEET </a:t>
            </a:r>
            <a:r>
              <a:rPr lang="tr-TR" dirty="0" smtClean="0"/>
              <a:t>EXAMPLE-7</a:t>
            </a:r>
            <a:endParaRPr lang="tr-TR" dirty="0"/>
          </a:p>
        </p:txBody>
      </p:sp>
      <p:pic>
        <p:nvPicPr>
          <p:cNvPr id="12290" name="Picture 2"/>
          <p:cNvPicPr>
            <a:picLocks noChangeAspect="1" noChangeArrowheads="1"/>
          </p:cNvPicPr>
          <p:nvPr/>
        </p:nvPicPr>
        <p:blipFill>
          <a:blip r:embed="rId2" cstate="print"/>
          <a:srcRect/>
          <a:stretch>
            <a:fillRect/>
          </a:stretch>
        </p:blipFill>
        <p:spPr bwMode="auto">
          <a:xfrm>
            <a:off x="179511" y="1052736"/>
            <a:ext cx="4646985" cy="295232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283968" y="3717032"/>
            <a:ext cx="4647431" cy="2916664"/>
          </a:xfrm>
          <a:prstGeom prst="rect">
            <a:avLst/>
          </a:prstGeom>
          <a:noFill/>
          <a:ln w="9525">
            <a:noFill/>
            <a:miter lim="800000"/>
            <a:headEnd/>
            <a:tailEnd/>
          </a:ln>
        </p:spPr>
      </p:pic>
      <p:sp>
        <p:nvSpPr>
          <p:cNvPr id="9" name="8 Dikdörtgen"/>
          <p:cNvSpPr/>
          <p:nvPr/>
        </p:nvSpPr>
        <p:spPr>
          <a:xfrm>
            <a:off x="4932040" y="1052736"/>
            <a:ext cx="3960440" cy="2585323"/>
          </a:xfrm>
          <a:prstGeom prst="rect">
            <a:avLst/>
          </a:prstGeom>
        </p:spPr>
        <p:txBody>
          <a:bodyPr wrap="square">
            <a:spAutoFit/>
          </a:bodyPr>
          <a:lstStyle/>
          <a:p>
            <a:r>
              <a:rPr lang="en-US" dirty="0" smtClean="0"/>
              <a:t>To specify these constructs, the requisite sets are created first. More specifically, to create a set of queues, the Set option is selected in the Queue Type field, and its name is entered in the Set Name field. Next, the Add button is used to create the requisite resource set, by popping up the Resources dialog </a:t>
            </a:r>
            <a:r>
              <a:rPr lang="en-US" dirty="0" smtClean="0"/>
              <a:t>box</a:t>
            </a:r>
            <a:endParaRPr lang="tr-TR" dirty="0"/>
          </a:p>
        </p:txBody>
      </p:sp>
      <p:sp>
        <p:nvSpPr>
          <p:cNvPr id="10" name="9 Dikdörtgen"/>
          <p:cNvSpPr/>
          <p:nvPr/>
        </p:nvSpPr>
        <p:spPr>
          <a:xfrm>
            <a:off x="179512" y="4077072"/>
            <a:ext cx="4104456" cy="2585323"/>
          </a:xfrm>
          <a:prstGeom prst="rect">
            <a:avLst/>
          </a:prstGeom>
        </p:spPr>
        <p:txBody>
          <a:bodyPr wrap="square">
            <a:spAutoFit/>
          </a:bodyPr>
          <a:lstStyle/>
          <a:p>
            <a:r>
              <a:rPr lang="en-US" dirty="0" smtClean="0"/>
              <a:t>Here, the Set option is first selected in the Type field, and its name is entered in the Set Name field. Next, the Specific Member option is selected in the Selection Rule field, and the attribute name </a:t>
            </a:r>
            <a:r>
              <a:rPr lang="en-US" dirty="0" err="1" smtClean="0"/>
              <a:t>Current_Booth</a:t>
            </a:r>
            <a:r>
              <a:rPr lang="en-US" dirty="0" smtClean="0"/>
              <a:t> is entered in the Set Index field (recall that the latter will hold the appropriate ID of the resource to be seized). </a:t>
            </a:r>
            <a:endParaRPr lang="tr-T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EXAMPLE-7</a:t>
            </a:r>
            <a:endParaRPr lang="tr-TR" dirty="0"/>
          </a:p>
        </p:txBody>
      </p:sp>
      <p:pic>
        <p:nvPicPr>
          <p:cNvPr id="13314" name="Picture 2"/>
          <p:cNvPicPr>
            <a:picLocks noChangeAspect="1" noChangeArrowheads="1"/>
          </p:cNvPicPr>
          <p:nvPr/>
        </p:nvPicPr>
        <p:blipFill>
          <a:blip r:embed="rId2" cstate="print"/>
          <a:srcRect/>
          <a:stretch>
            <a:fillRect/>
          </a:stretch>
        </p:blipFill>
        <p:spPr bwMode="auto">
          <a:xfrm>
            <a:off x="395536" y="1196752"/>
            <a:ext cx="4392488" cy="1970683"/>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4283968" y="2924944"/>
            <a:ext cx="4536504" cy="2053106"/>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323528" y="4581128"/>
            <a:ext cx="4608512" cy="2056487"/>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6386" name="Picture 2"/>
          <p:cNvPicPr>
            <a:picLocks noChangeAspect="1" noChangeArrowheads="1"/>
          </p:cNvPicPr>
          <p:nvPr/>
        </p:nvPicPr>
        <p:blipFill>
          <a:blip r:embed="rId2" cstate="print"/>
          <a:srcRect/>
          <a:stretch>
            <a:fillRect/>
          </a:stretch>
        </p:blipFill>
        <p:spPr bwMode="auto">
          <a:xfrm>
            <a:off x="4499992" y="1556792"/>
            <a:ext cx="4249441" cy="288032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79512" y="1628800"/>
            <a:ext cx="4176464" cy="2873714"/>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2411760" y="4653136"/>
            <a:ext cx="4392488" cy="2009896"/>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6386" name="Picture 2"/>
          <p:cNvPicPr>
            <a:picLocks noChangeAspect="1" noChangeArrowheads="1"/>
          </p:cNvPicPr>
          <p:nvPr/>
        </p:nvPicPr>
        <p:blipFill>
          <a:blip r:embed="rId2" cstate="print"/>
          <a:srcRect/>
          <a:stretch>
            <a:fillRect/>
          </a:stretch>
        </p:blipFill>
        <p:spPr bwMode="auto">
          <a:xfrm>
            <a:off x="4499992" y="1556792"/>
            <a:ext cx="4249441" cy="288032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79512" y="1628800"/>
            <a:ext cx="4176464" cy="2873714"/>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2411760" y="4653136"/>
            <a:ext cx="4392488" cy="2009896"/>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7410" name="Picture 2"/>
          <p:cNvPicPr>
            <a:picLocks noChangeAspect="1" noChangeArrowheads="1"/>
          </p:cNvPicPr>
          <p:nvPr/>
        </p:nvPicPr>
        <p:blipFill>
          <a:blip r:embed="rId2" cstate="print"/>
          <a:srcRect/>
          <a:stretch>
            <a:fillRect/>
          </a:stretch>
        </p:blipFill>
        <p:spPr bwMode="auto">
          <a:xfrm>
            <a:off x="179512" y="1340768"/>
            <a:ext cx="4907914" cy="2664296"/>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179512" y="4437112"/>
            <a:ext cx="4131459" cy="1944216"/>
          </a:xfrm>
          <a:prstGeom prst="rect">
            <a:avLst/>
          </a:prstGeom>
          <a:noFill/>
          <a:ln w="9525">
            <a:noFill/>
            <a:miter lim="800000"/>
            <a:headEnd/>
            <a:tailEnd/>
          </a:ln>
        </p:spPr>
      </p:pic>
      <p:sp>
        <p:nvSpPr>
          <p:cNvPr id="8" name="7 Dikdörtgen"/>
          <p:cNvSpPr/>
          <p:nvPr/>
        </p:nvSpPr>
        <p:spPr>
          <a:xfrm>
            <a:off x="5220072" y="1412776"/>
            <a:ext cx="3672408" cy="2585323"/>
          </a:xfrm>
          <a:prstGeom prst="rect">
            <a:avLst/>
          </a:prstGeom>
        </p:spPr>
        <p:txBody>
          <a:bodyPr wrap="square">
            <a:spAutoFit/>
          </a:bodyPr>
          <a:lstStyle/>
          <a:p>
            <a:r>
              <a:rPr lang="en-US" dirty="0" smtClean="0"/>
              <a:t>Here, the Type field is set to the Time Interval option, which records the elapsed time from the value stored in the car’s attribute specified in the Attribute Name field. Since that attribute (</a:t>
            </a:r>
            <a:r>
              <a:rPr lang="en-US" dirty="0" err="1" smtClean="0"/>
              <a:t>ArrTime</a:t>
            </a:r>
            <a:r>
              <a:rPr lang="en-US" dirty="0" smtClean="0"/>
              <a:t>) was previously arranged to store the car’s arrival time at the toll plaza, the requisite flow times are indeed collected. </a:t>
            </a:r>
          </a:p>
        </p:txBody>
      </p:sp>
      <p:sp>
        <p:nvSpPr>
          <p:cNvPr id="9" name="8 Dikdörtgen"/>
          <p:cNvSpPr/>
          <p:nvPr/>
        </p:nvSpPr>
        <p:spPr>
          <a:xfrm>
            <a:off x="4355976" y="4077072"/>
            <a:ext cx="4572000" cy="2585323"/>
          </a:xfrm>
          <a:prstGeom prst="rect">
            <a:avLst/>
          </a:prstGeom>
        </p:spPr>
        <p:txBody>
          <a:bodyPr>
            <a:spAutoFit/>
          </a:bodyPr>
          <a:lstStyle/>
          <a:p>
            <a:r>
              <a:rPr lang="en-US" dirty="0" smtClean="0"/>
              <a:t>Note that the check box Record into Set is marked in Figure 16. Note further that a name is specified in the Tally Set Name field (Flow Times), and that the option selected in the Set Index field is the car entity’s Type attribute. These data arrange to record flow times separately by car type—EC, CR, and EZP. Arena uses a set of three tally statistics to manage system flow-time collection by car type. </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4176</Words>
  <Application>Microsoft Office PowerPoint</Application>
  <PresentationFormat>Ekran Gösterisi (4:3)</PresentationFormat>
  <Paragraphs>364</Paragraphs>
  <Slides>99</Slides>
  <Notes>0</Notes>
  <HiddenSlides>0</HiddenSlides>
  <MMClips>0</MMClips>
  <ScaleCrop>false</ScaleCrop>
  <HeadingPairs>
    <vt:vector size="4" baseType="variant">
      <vt:variant>
        <vt:lpstr>Tema</vt:lpstr>
      </vt:variant>
      <vt:variant>
        <vt:i4>1</vt:i4>
      </vt:variant>
      <vt:variant>
        <vt:lpstr>Slayt Başlıkları</vt:lpstr>
      </vt:variant>
      <vt:variant>
        <vt:i4>99</vt:i4>
      </vt:variant>
    </vt:vector>
  </HeadingPairs>
  <TitlesOfParts>
    <vt:vector size="100" baseType="lpstr">
      <vt:lpstr>Ofis Teması</vt:lpstr>
      <vt:lpstr>QUESTIONS</vt:lpstr>
      <vt:lpstr>WORKSHEET EXAMPLE</vt:lpstr>
      <vt:lpstr>WORKSHEET EXAMPLE</vt:lpstr>
      <vt:lpstr>WORKSHEET EXAMPLE</vt:lpstr>
      <vt:lpstr>WORKSHEET EXAMPLE-2</vt:lpstr>
      <vt:lpstr>WORKSHEET EXAMPLE-2</vt:lpstr>
      <vt:lpstr>WORKSHEET EXAMPLE-2</vt:lpstr>
      <vt:lpstr>WORKSHEET EXAMPLE-2</vt:lpstr>
      <vt:lpstr>WORKSHEET EXAMPLE-2</vt:lpstr>
      <vt:lpstr>WORKSHEET EXAMPLE-2</vt:lpstr>
      <vt:lpstr>WORKSHEET EXAMPLE-3</vt:lpstr>
      <vt:lpstr>WORKSHEET EXAMPLE-3</vt:lpstr>
      <vt:lpstr>WORKSHEET EXAMPLE-3</vt:lpstr>
      <vt:lpstr>WORKSHEET EXAMPLE-3</vt:lpstr>
      <vt:lpstr>WORKSHEET EXAMPLE-3</vt:lpstr>
      <vt:lpstr>WORKSHEET EXAMPLE-3</vt:lpstr>
      <vt:lpstr>WORKSHEET EXAMPLE-3</vt:lpstr>
      <vt:lpstr>WORKSHEET EXAMPLE-3</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Deniz-Birtan</dc:creator>
  <cp:lastModifiedBy>Deniz-Birtan</cp:lastModifiedBy>
  <cp:revision>12</cp:revision>
  <dcterms:created xsi:type="dcterms:W3CDTF">2017-02-27T14:06:03Z</dcterms:created>
  <dcterms:modified xsi:type="dcterms:W3CDTF">2017-04-17T12:55:33Z</dcterms:modified>
</cp:coreProperties>
</file>