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13.03.2017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13.03.2017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13.03.2017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13.03.2017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2EC0B7D7-EB2F-4C32-8D19-579B8F564160}" type="datetimeFigureOut">
              <a:rPr lang="tr-TR" smtClean="0"/>
              <a:pPr/>
              <a:t>13.03.2017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2EC0B7D7-EB2F-4C32-8D19-579B8F564160}" type="datetimeFigureOut">
              <a:rPr lang="tr-TR" smtClean="0"/>
              <a:pPr/>
              <a:t>13.03.2017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2EC0B7D7-EB2F-4C32-8D19-579B8F564160}" type="datetimeFigureOut">
              <a:rPr lang="tr-TR" smtClean="0"/>
              <a:pPr/>
              <a:t>13.03.2017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2EC0B7D7-EB2F-4C32-8D19-579B8F564160}" type="datetimeFigureOut">
              <a:rPr lang="tr-TR" smtClean="0"/>
              <a:pPr/>
              <a:t>13.03.2017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2EC0B7D7-EB2F-4C32-8D19-579B8F564160}" type="datetimeFigureOut">
              <a:rPr lang="tr-TR" smtClean="0"/>
              <a:pPr/>
              <a:t>13.03.2017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2EC0B7D7-EB2F-4C32-8D19-579B8F564160}" type="datetimeFigureOut">
              <a:rPr lang="tr-TR" smtClean="0"/>
              <a:pPr/>
              <a:t>13.03.2017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2EC0B7D7-EB2F-4C32-8D19-579B8F564160}" type="datetimeFigureOut">
              <a:rPr lang="tr-TR" smtClean="0"/>
              <a:pPr/>
              <a:t>13.03.2017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0B7D7-EB2F-4C32-8D19-579B8F564160}" type="datetimeFigureOut">
              <a:rPr lang="tr-TR" smtClean="0"/>
              <a:pPr/>
              <a:t>13.03.2017</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EE246-A562-45C1-AC06-07063EED09F4}"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sz="5500" dirty="0" smtClean="0"/>
              <a:t>QUESTIONS</a:t>
            </a:r>
            <a:endParaRPr lang="tr-TR" sz="5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p:txBody>
          <a:bodyPr/>
          <a:lstStyle/>
          <a:p>
            <a:r>
              <a:rPr lang="en-US" dirty="0"/>
              <a:t>In the Project Title field, type </a:t>
            </a:r>
            <a:r>
              <a:rPr lang="en-US" b="1" dirty="0"/>
              <a:t>Mortgage Review Analysis; we’ll leave the Statistics Collection check boxes as the defaults, with Entities, Queues, Resources, and Processes checked and also check the costing box. </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endParaRPr lang="tr-TR" dirty="0"/>
          </a:p>
        </p:txBody>
      </p:sp>
      <p:sp>
        <p:nvSpPr>
          <p:cNvPr id="3" name="2 İçerik Yer Tutucusu"/>
          <p:cNvSpPr>
            <a:spLocks noGrp="1"/>
          </p:cNvSpPr>
          <p:nvPr>
            <p:ph idx="1"/>
          </p:nvPr>
        </p:nvSpPr>
        <p:spPr>
          <a:xfrm>
            <a:off x="457200" y="1600200"/>
            <a:ext cx="8229600" cy="5069160"/>
          </a:xfrm>
        </p:spPr>
        <p:txBody>
          <a:bodyPr>
            <a:normAutofit fontScale="77500" lnSpcReduction="20000"/>
          </a:bodyPr>
          <a:lstStyle/>
          <a:p>
            <a:pPr>
              <a:buNone/>
            </a:pPr>
            <a:r>
              <a:rPr lang="tr-TR" b="1" dirty="0" smtClean="0"/>
              <a:t>	</a:t>
            </a:r>
            <a:r>
              <a:rPr lang="en-US" b="1" dirty="0" smtClean="0"/>
              <a:t>A </a:t>
            </a:r>
            <a:r>
              <a:rPr lang="en-US" b="1" dirty="0"/>
              <a:t>Simple Model of The Carwash System </a:t>
            </a:r>
            <a:endParaRPr lang="tr-TR" b="1" dirty="0" smtClean="0"/>
          </a:p>
          <a:p>
            <a:pPr>
              <a:buNone/>
            </a:pPr>
            <a:endParaRPr lang="en-US" b="1" dirty="0"/>
          </a:p>
          <a:p>
            <a:r>
              <a:rPr lang="en-US" dirty="0"/>
              <a:t>Vehicles arrive into a carwash shop to get a simple wash and clean up. </a:t>
            </a:r>
            <a:endParaRPr lang="tr-TR" dirty="0" smtClean="0"/>
          </a:p>
          <a:p>
            <a:endParaRPr lang="tr-TR" dirty="0" smtClean="0"/>
          </a:p>
          <a:p>
            <a:r>
              <a:rPr lang="en-US" dirty="0" smtClean="0"/>
              <a:t>The </a:t>
            </a:r>
            <a:r>
              <a:rPr lang="en-US" dirty="0"/>
              <a:t>Carwash system consists of a single wash machine, which provides the actual service to the vehicles. </a:t>
            </a:r>
            <a:endParaRPr lang="tr-TR" dirty="0" smtClean="0"/>
          </a:p>
          <a:p>
            <a:endParaRPr lang="tr-TR" dirty="0" smtClean="0"/>
          </a:p>
          <a:p>
            <a:r>
              <a:rPr lang="en-US" dirty="0" smtClean="0"/>
              <a:t>Arriving </a:t>
            </a:r>
            <a:r>
              <a:rPr lang="en-US" dirty="0"/>
              <a:t>vehicles join a line to wait for service. The vehicle at the head of the line is the one that is next to be serviced by the carwash machine. </a:t>
            </a:r>
            <a:endParaRPr lang="tr-TR" dirty="0" smtClean="0"/>
          </a:p>
          <a:p>
            <a:endParaRPr lang="tr-TR" dirty="0" smtClean="0"/>
          </a:p>
          <a:p>
            <a:r>
              <a:rPr lang="en-US" dirty="0" smtClean="0"/>
              <a:t>After </a:t>
            </a:r>
            <a:r>
              <a:rPr lang="en-US" dirty="0"/>
              <a:t>the vehicle wash is completed, the vehicle leaves the system. </a:t>
            </a: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endParaRPr lang="tr-TR" dirty="0"/>
          </a:p>
        </p:txBody>
      </p:sp>
      <p:sp>
        <p:nvSpPr>
          <p:cNvPr id="3" name="2 İçerik Yer Tutucusu"/>
          <p:cNvSpPr>
            <a:spLocks noGrp="1"/>
          </p:cNvSpPr>
          <p:nvPr>
            <p:ph idx="1"/>
          </p:nvPr>
        </p:nvSpPr>
        <p:spPr>
          <a:xfrm>
            <a:off x="467544" y="1412776"/>
            <a:ext cx="8229600" cy="2332856"/>
          </a:xfrm>
        </p:spPr>
        <p:txBody>
          <a:bodyPr>
            <a:normAutofit fontScale="85000" lnSpcReduction="20000"/>
          </a:bodyPr>
          <a:lstStyle/>
          <a:p>
            <a:r>
              <a:rPr lang="en-US" dirty="0" smtClean="0"/>
              <a:t>The vehicles are considered the customers of the system, as they are the entities requesting service by the server (the wash machine).</a:t>
            </a:r>
            <a:endParaRPr lang="tr-TR" dirty="0" smtClean="0"/>
          </a:p>
          <a:p>
            <a:pPr>
              <a:buNone/>
            </a:pPr>
            <a:r>
              <a:rPr lang="en-US" dirty="0" smtClean="0"/>
              <a:t> </a:t>
            </a:r>
            <a:endParaRPr lang="tr-TR" dirty="0" smtClean="0"/>
          </a:p>
          <a:p>
            <a:r>
              <a:rPr lang="en-US" dirty="0" smtClean="0"/>
              <a:t>Figure 2.2 shows a graphical view of the conceptual model of the Carwash system.</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539552" y="3573016"/>
            <a:ext cx="7848600" cy="29908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endParaRPr lang="tr-TR" dirty="0"/>
          </a:p>
        </p:txBody>
      </p:sp>
      <p:sp>
        <p:nvSpPr>
          <p:cNvPr id="3" name="2 İçerik Yer Tutucusu"/>
          <p:cNvSpPr>
            <a:spLocks noGrp="1"/>
          </p:cNvSpPr>
          <p:nvPr>
            <p:ph idx="1"/>
          </p:nvPr>
        </p:nvSpPr>
        <p:spPr>
          <a:xfrm>
            <a:off x="457200" y="1600200"/>
            <a:ext cx="8229600" cy="4997152"/>
          </a:xfrm>
        </p:spPr>
        <p:txBody>
          <a:bodyPr>
            <a:normAutofit fontScale="70000" lnSpcReduction="20000"/>
          </a:bodyPr>
          <a:lstStyle/>
          <a:p>
            <a:r>
              <a:rPr lang="en-US" dirty="0" smtClean="0"/>
              <a:t>The </a:t>
            </a:r>
            <a:r>
              <a:rPr lang="en-US" dirty="0"/>
              <a:t>arrival of vehicles occurs randomly and the time between arrivals </a:t>
            </a:r>
            <a:r>
              <a:rPr lang="en-US" b="1" dirty="0"/>
              <a:t>(the inter-arrival intervals) </a:t>
            </a:r>
            <a:r>
              <a:rPr lang="en-US" dirty="0"/>
              <a:t>follow the behavior represented by an exponential probability distribution with mean value of </a:t>
            </a:r>
            <a:r>
              <a:rPr lang="en-US" b="1" dirty="0"/>
              <a:t>7</a:t>
            </a:r>
            <a:r>
              <a:rPr lang="en-US" b="1" i="1" dirty="0"/>
              <a:t>.5 in minutes. </a:t>
            </a:r>
            <a:endParaRPr lang="tr-TR" b="1" i="1" dirty="0" smtClean="0"/>
          </a:p>
          <a:p>
            <a:endParaRPr lang="en-US" b="1" i="1" dirty="0"/>
          </a:p>
          <a:p>
            <a:r>
              <a:rPr lang="en-US" b="1" dirty="0" smtClean="0"/>
              <a:t>Max. Arrivals: </a:t>
            </a:r>
            <a:r>
              <a:rPr lang="en-US" dirty="0" smtClean="0"/>
              <a:t>Infinite</a:t>
            </a:r>
            <a:r>
              <a:rPr lang="tr-TR" dirty="0" smtClean="0"/>
              <a:t>. </a:t>
            </a:r>
            <a:r>
              <a:rPr lang="en-US" dirty="0" smtClean="0"/>
              <a:t>One car pass from the washing machines at one time.</a:t>
            </a:r>
            <a:endParaRPr lang="tr-TR" dirty="0" smtClean="0"/>
          </a:p>
          <a:p>
            <a:endParaRPr lang="en-US" dirty="0" smtClean="0"/>
          </a:p>
          <a:p>
            <a:r>
              <a:rPr lang="en-US" dirty="0" smtClean="0"/>
              <a:t>The </a:t>
            </a:r>
            <a:r>
              <a:rPr lang="en-US" dirty="0"/>
              <a:t>service of vehicles occurs randomly and follows the behavior represented by a </a:t>
            </a:r>
            <a:r>
              <a:rPr lang="en-US" b="1" dirty="0"/>
              <a:t>normal probability distribution with mean value of 11.25 and std. dev. 1.25 in minutes. </a:t>
            </a:r>
            <a:endParaRPr lang="en-US" b="1" dirty="0" smtClean="0"/>
          </a:p>
          <a:p>
            <a:endParaRPr lang="en-US" dirty="0" smtClean="0"/>
          </a:p>
          <a:p>
            <a:r>
              <a:rPr lang="en-US" dirty="0" smtClean="0"/>
              <a:t>The </a:t>
            </a:r>
            <a:r>
              <a:rPr lang="en-US" dirty="0"/>
              <a:t>resource name is </a:t>
            </a:r>
            <a:r>
              <a:rPr lang="en-US" b="1" i="1" dirty="0"/>
              <a:t>Wash </a:t>
            </a:r>
            <a:r>
              <a:rPr lang="en-US" i="1" dirty="0"/>
              <a:t>machine. </a:t>
            </a:r>
            <a:r>
              <a:rPr lang="tr-TR" i="1" dirty="0" smtClean="0"/>
              <a:t>(</a:t>
            </a:r>
            <a:r>
              <a:rPr lang="tr-TR" b="1" i="1" dirty="0" smtClean="0"/>
              <a:t>1 </a:t>
            </a:r>
            <a:r>
              <a:rPr lang="tr-TR" i="1" dirty="0" smtClean="0"/>
              <a:t>Machine)</a:t>
            </a:r>
          </a:p>
          <a:p>
            <a:endParaRPr lang="en-US" i="1" dirty="0"/>
          </a:p>
          <a:p>
            <a:r>
              <a:rPr lang="en-US" dirty="0" smtClean="0"/>
              <a:t>Looking for the results of </a:t>
            </a:r>
            <a:r>
              <a:rPr lang="en-US" b="1" dirty="0" smtClean="0"/>
              <a:t>14 hours</a:t>
            </a:r>
            <a:r>
              <a:rPr lang="tr-TR" b="1" dirty="0" smtClean="0"/>
              <a:t>.</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57200" y="1600200"/>
            <a:ext cx="8229600" cy="5069160"/>
          </a:xfrm>
        </p:spPr>
        <p:txBody>
          <a:bodyPr>
            <a:normAutofit fontScale="77500" lnSpcReduction="20000"/>
          </a:bodyPr>
          <a:lstStyle/>
          <a:p>
            <a:r>
              <a:rPr lang="en-US" b="1" dirty="0" smtClean="0"/>
              <a:t>Create Module: </a:t>
            </a:r>
            <a:r>
              <a:rPr lang="tr-TR" dirty="0" smtClean="0"/>
              <a:t>The </a:t>
            </a:r>
            <a:r>
              <a:rPr lang="en-US" dirty="0" smtClean="0"/>
              <a:t>entrance process </a:t>
            </a:r>
            <a:r>
              <a:rPr lang="tr-TR" dirty="0" smtClean="0"/>
              <a:t>is </a:t>
            </a:r>
            <a:r>
              <a:rPr lang="en-US" dirty="0" smtClean="0"/>
              <a:t>Initiate </a:t>
            </a:r>
            <a:r>
              <a:rPr lang="en-US" dirty="0"/>
              <a:t>Mortgage Application. For the Entity Type, name our entities by typing Application. Inter-arrival times of jobs is exponentially distributed with a mean of 10 hour </a:t>
            </a:r>
            <a:endParaRPr lang="tr-TR" dirty="0" smtClean="0"/>
          </a:p>
          <a:p>
            <a:endParaRPr lang="tr-TR" dirty="0" smtClean="0"/>
          </a:p>
          <a:p>
            <a:r>
              <a:rPr lang="en-US" b="1" dirty="0" smtClean="0"/>
              <a:t>Process Module: </a:t>
            </a:r>
            <a:r>
              <a:rPr lang="tr-TR" dirty="0" smtClean="0"/>
              <a:t>Process name is</a:t>
            </a:r>
            <a:r>
              <a:rPr lang="tr-TR" b="1" dirty="0" smtClean="0"/>
              <a:t> </a:t>
            </a:r>
            <a:r>
              <a:rPr lang="en-US" dirty="0" smtClean="0"/>
              <a:t>Review </a:t>
            </a:r>
            <a:r>
              <a:rPr lang="en-US" dirty="0"/>
              <a:t>Application. </a:t>
            </a:r>
            <a:r>
              <a:rPr lang="tr-TR" dirty="0"/>
              <a:t> </a:t>
            </a:r>
            <a:r>
              <a:rPr lang="en-US" dirty="0" smtClean="0"/>
              <a:t>To </a:t>
            </a:r>
            <a:r>
              <a:rPr lang="en-US" dirty="0"/>
              <a:t>define a resource to perform this process, pull down the Action list and select Seize Delay Release in Process module. </a:t>
            </a:r>
            <a:endParaRPr lang="tr-TR" dirty="0" smtClean="0"/>
          </a:p>
          <a:p>
            <a:endParaRPr lang="tr-TR" b="1" dirty="0" smtClean="0"/>
          </a:p>
          <a:p>
            <a:r>
              <a:rPr lang="en-US" dirty="0" smtClean="0"/>
              <a:t>Define </a:t>
            </a:r>
            <a:r>
              <a:rPr lang="en-US" dirty="0"/>
              <a:t>a constant </a:t>
            </a:r>
            <a:r>
              <a:rPr lang="en-US" b="1" i="1" dirty="0"/>
              <a:t>16 hour </a:t>
            </a:r>
            <a:r>
              <a:rPr lang="en-US" i="1" dirty="0"/>
              <a:t>processing delay Arriving entities will wait their turn for the resource to be available. When its turn comes, the entity will seize the resource, delay for the process time, and then release the resource to do other work. </a:t>
            </a: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67544" y="1700808"/>
            <a:ext cx="8229600" cy="4968552"/>
          </a:xfrm>
        </p:spPr>
        <p:txBody>
          <a:bodyPr>
            <a:normAutofit fontScale="62500" lnSpcReduction="20000"/>
          </a:bodyPr>
          <a:lstStyle/>
          <a:p>
            <a:r>
              <a:rPr lang="en-US" dirty="0"/>
              <a:t>A list of resources will appear in the center of the dialog box. </a:t>
            </a:r>
            <a:endParaRPr lang="tr-TR" dirty="0" smtClean="0"/>
          </a:p>
          <a:p>
            <a:endParaRPr lang="tr-TR" dirty="0" smtClean="0"/>
          </a:p>
          <a:p>
            <a:r>
              <a:rPr lang="en-US" dirty="0" smtClean="0"/>
              <a:t>If </a:t>
            </a:r>
            <a:r>
              <a:rPr lang="en-US" dirty="0"/>
              <a:t>more than one resource is required for a process to be performed, add as many as are necessary in the Process dialog’s Resources list. An entity won’t commence its process delay until all listed resources are available</a:t>
            </a:r>
            <a:r>
              <a:rPr lang="en-US" dirty="0" smtClean="0"/>
              <a:t>.</a:t>
            </a:r>
            <a:endParaRPr lang="tr-TR" dirty="0" smtClean="0"/>
          </a:p>
          <a:p>
            <a:pPr>
              <a:buNone/>
            </a:pPr>
            <a:endParaRPr lang="tr-TR" dirty="0" smtClean="0"/>
          </a:p>
          <a:p>
            <a:r>
              <a:rPr lang="en-US" dirty="0"/>
              <a:t>In the Resource Name field of the Resource dialog box, type </a:t>
            </a:r>
            <a:r>
              <a:rPr lang="en-US" b="1" dirty="0"/>
              <a:t>Mortgage Review </a:t>
            </a:r>
            <a:r>
              <a:rPr lang="en-US" b="1" dirty="0" smtClean="0"/>
              <a:t>Clerk. </a:t>
            </a:r>
            <a:r>
              <a:rPr lang="en-US" dirty="0" smtClean="0"/>
              <a:t>After </a:t>
            </a:r>
            <a:r>
              <a:rPr lang="en-US" dirty="0"/>
              <a:t>the mortgage application has been reviewed, we determine whether to accept or return the application. </a:t>
            </a:r>
            <a:endParaRPr lang="tr-TR" dirty="0" smtClean="0"/>
          </a:p>
          <a:p>
            <a:endParaRPr lang="tr-TR" dirty="0"/>
          </a:p>
          <a:p>
            <a:r>
              <a:rPr lang="en-US" dirty="0" smtClean="0"/>
              <a:t>In </a:t>
            </a:r>
            <a:r>
              <a:rPr lang="en-US" dirty="0"/>
              <a:t>Arena, whenever an entity selects among branches in the process logic, taking just one of the alternatives, </a:t>
            </a:r>
            <a:r>
              <a:rPr lang="en-US" b="1" dirty="0"/>
              <a:t>a Decide module is used. </a:t>
            </a:r>
            <a:endParaRPr lang="tr-TR" b="1" dirty="0" smtClean="0"/>
          </a:p>
          <a:p>
            <a:endParaRPr lang="tr-TR" b="1" dirty="0"/>
          </a:p>
          <a:p>
            <a:r>
              <a:rPr lang="en-US" dirty="0" smtClean="0"/>
              <a:t>For </a:t>
            </a:r>
            <a:r>
              <a:rPr lang="en-US" dirty="0"/>
              <a:t>the mortgage application process, we’ll use a </a:t>
            </a:r>
            <a:r>
              <a:rPr lang="en-US" b="1" dirty="0"/>
              <a:t>simple probability to determine the outcome of the decision, with 88% of applications accepted</a:t>
            </a:r>
            <a:r>
              <a:rPr lang="en-US" dirty="0"/>
              <a:t> as complete. </a:t>
            </a:r>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57200" y="1600200"/>
            <a:ext cx="8229600" cy="4853136"/>
          </a:xfrm>
        </p:spPr>
        <p:txBody>
          <a:bodyPr>
            <a:normAutofit fontScale="77500" lnSpcReduction="20000"/>
          </a:bodyPr>
          <a:lstStyle/>
          <a:p>
            <a:r>
              <a:rPr lang="en-US" b="1" i="1" dirty="0"/>
              <a:t>When you use a 2-way Decide module, the entity that enters the module leaves via one of the two exit points. If you want to make copies of an entity to model parallel processes, use a Separate module</a:t>
            </a:r>
            <a:r>
              <a:rPr lang="en-US" b="1" i="1" dirty="0" smtClean="0"/>
              <a:t>.</a:t>
            </a:r>
            <a:endParaRPr lang="tr-TR" b="1" i="1" dirty="0" smtClean="0"/>
          </a:p>
          <a:p>
            <a:pPr>
              <a:buNone/>
            </a:pPr>
            <a:endParaRPr lang="tr-TR" b="1" i="1" dirty="0" smtClean="0"/>
          </a:p>
          <a:p>
            <a:r>
              <a:rPr lang="en-US" dirty="0"/>
              <a:t>For the Percent True field, type 88 to define the percent of entities that will be treated with a “True” decision (i.e., will depart through the exit point at the right of the Decide module). </a:t>
            </a:r>
            <a:endParaRPr lang="tr-TR" dirty="0" smtClean="0"/>
          </a:p>
          <a:p>
            <a:endParaRPr lang="tr-TR" dirty="0" smtClean="0"/>
          </a:p>
          <a:p>
            <a:r>
              <a:rPr lang="en-US" dirty="0"/>
              <a:t>There are two possible outcomes of the mortgage application process—applications can be accepted or returned—we’re using two Dispose modules that will count the number of applications under each outcome </a:t>
            </a: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57200" y="1600200"/>
            <a:ext cx="8229600" cy="4997152"/>
          </a:xfrm>
        </p:spPr>
        <p:txBody>
          <a:bodyPr>
            <a:normAutofit fontScale="62500" lnSpcReduction="20000"/>
          </a:bodyPr>
          <a:lstStyle/>
          <a:p>
            <a:r>
              <a:rPr lang="en-US" dirty="0"/>
              <a:t>Double-click the first Dispose module (connected to the True condition branch of the Decide module) to open its property dialog box, and in the Name field, type </a:t>
            </a:r>
            <a:r>
              <a:rPr lang="tr-TR" dirty="0" smtClean="0"/>
              <a:t> </a:t>
            </a:r>
            <a:r>
              <a:rPr lang="tr-TR" b="1" dirty="0" smtClean="0"/>
              <a:t>Accepted</a:t>
            </a:r>
            <a:r>
              <a:rPr lang="tr-TR" b="1" dirty="0"/>
              <a:t>.</a:t>
            </a:r>
            <a:r>
              <a:rPr lang="tr-TR" dirty="0"/>
              <a:t> </a:t>
            </a:r>
            <a:endParaRPr lang="tr-TR" dirty="0" smtClean="0"/>
          </a:p>
          <a:p>
            <a:endParaRPr lang="tr-TR" dirty="0" smtClean="0"/>
          </a:p>
          <a:p>
            <a:r>
              <a:rPr lang="en-US" dirty="0"/>
              <a:t>Double-click the other Dispose module to open its property dialog box. In the Name field, type </a:t>
            </a:r>
            <a:r>
              <a:rPr lang="en-US" b="1" dirty="0"/>
              <a:t>Returned. </a:t>
            </a:r>
            <a:endParaRPr lang="tr-TR" b="1" dirty="0" smtClean="0"/>
          </a:p>
          <a:p>
            <a:endParaRPr lang="tr-TR" b="1" dirty="0" smtClean="0"/>
          </a:p>
          <a:p>
            <a:r>
              <a:rPr lang="en-US" dirty="0"/>
              <a:t>Along with our flowchart, we also can define parameters associated with other elements of our model, such as resources, entities, queues, etc. </a:t>
            </a:r>
            <a:endParaRPr lang="tr-TR" dirty="0" smtClean="0"/>
          </a:p>
          <a:p>
            <a:endParaRPr lang="tr-TR" dirty="0"/>
          </a:p>
          <a:p>
            <a:r>
              <a:rPr lang="en-US" dirty="0" smtClean="0"/>
              <a:t>For </a:t>
            </a:r>
            <a:r>
              <a:rPr lang="en-US" dirty="0"/>
              <a:t>the mortgage process, we’ll simply define </a:t>
            </a:r>
            <a:r>
              <a:rPr lang="en-US" b="1" dirty="0"/>
              <a:t>the cost rate for the Mortgage Review Clerk</a:t>
            </a:r>
            <a:r>
              <a:rPr lang="en-US" dirty="0"/>
              <a:t> so that our simulation results will report the cost associated with performing this process. </a:t>
            </a:r>
            <a:r>
              <a:rPr lang="en-US" b="1" dirty="0"/>
              <a:t>The clerk’s costs are fixed at $12 per hour. </a:t>
            </a:r>
            <a:endParaRPr lang="tr-TR" b="1" dirty="0" smtClean="0"/>
          </a:p>
          <a:p>
            <a:endParaRPr lang="en-US" b="1" dirty="0"/>
          </a:p>
          <a:p>
            <a:r>
              <a:rPr lang="en-US" dirty="0"/>
              <a:t>To provide these parameters to the Arena model, you’ll enter them in the Resources </a:t>
            </a:r>
            <a:r>
              <a:rPr lang="tr-TR" dirty="0" err="1" smtClean="0"/>
              <a:t>spreadsheet</a:t>
            </a:r>
            <a:r>
              <a:rPr lang="tr-TR"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67544" y="1457400"/>
            <a:ext cx="8229600" cy="5400600"/>
          </a:xfrm>
        </p:spPr>
        <p:txBody>
          <a:bodyPr>
            <a:normAutofit fontScale="85000" lnSpcReduction="20000"/>
          </a:bodyPr>
          <a:lstStyle/>
          <a:p>
            <a:r>
              <a:rPr lang="tr-TR" dirty="0" smtClean="0"/>
              <a:t>W</a:t>
            </a:r>
            <a:r>
              <a:rPr lang="en-US" dirty="0" smtClean="0"/>
              <a:t>e </a:t>
            </a:r>
            <a:r>
              <a:rPr lang="en-US" dirty="0"/>
              <a:t>defined the Mortgage Review Clerk as the resource in the Review Application process, Arena has automatically added a resource with this name in the Resources spreadsheet</a:t>
            </a:r>
            <a:r>
              <a:rPr lang="en-US" dirty="0" smtClean="0"/>
              <a:t>.</a:t>
            </a:r>
            <a:endParaRPr lang="tr-TR" dirty="0" smtClean="0"/>
          </a:p>
          <a:p>
            <a:pPr>
              <a:buNone/>
            </a:pPr>
            <a:r>
              <a:rPr lang="en-US" dirty="0" smtClean="0"/>
              <a:t> </a:t>
            </a:r>
            <a:endParaRPr lang="tr-TR" dirty="0" smtClean="0"/>
          </a:p>
          <a:p>
            <a:r>
              <a:rPr lang="en-US" dirty="0" smtClean="0"/>
              <a:t>Click </a:t>
            </a:r>
            <a:r>
              <a:rPr lang="en-US" dirty="0"/>
              <a:t>in the Busy/Hour cell and define the cost rate when the clerk is busy by typing </a:t>
            </a:r>
            <a:r>
              <a:rPr lang="en-US" b="1" dirty="0"/>
              <a:t>12. Click in the Idle/Hour cell and assign the idle cost rate by typing 12 </a:t>
            </a:r>
            <a:endParaRPr lang="tr-TR" b="1" dirty="0" smtClean="0"/>
          </a:p>
          <a:p>
            <a:endParaRPr lang="tr-TR" b="1" dirty="0" smtClean="0"/>
          </a:p>
          <a:p>
            <a:r>
              <a:rPr lang="en-US" dirty="0"/>
              <a:t>To make the model ready for simulation, we’ll specify general project information and the duration of the simulation run. Since we’re just testing our first-cut model, we’ll perform a short, 20-day run. </a:t>
            </a:r>
            <a:endParaRPr lang="tr-TR"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817</Words>
  <Application>Microsoft Office PowerPoint</Application>
  <PresentationFormat>Ekran Gösterisi (4:3)</PresentationFormat>
  <Paragraphs>65</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Ofis Teması</vt:lpstr>
      <vt:lpstr>QUESTIONS</vt:lpstr>
      <vt:lpstr>WORKSHEET EXAMPLE</vt:lpstr>
      <vt:lpstr>WORKSHEET EXAMPLE</vt:lpstr>
      <vt:lpstr>WORKSHEET EXAMPLE</vt:lpstr>
      <vt:lpstr>WORKSHEET EXAMPLE-2</vt:lpstr>
      <vt:lpstr>WORKSHEET EXAMPLE-2</vt:lpstr>
      <vt:lpstr>WORKSHEET EXAMPLE-2</vt:lpstr>
      <vt:lpstr>WORKSHEET EXAMPLE-2</vt:lpstr>
      <vt:lpstr>WORKSHEET EXAMPLE-2</vt:lpstr>
      <vt:lpstr>WORKSHEET EXAMPLE-2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dc:title>
  <dc:creator>Deniz-Birtan</dc:creator>
  <cp:lastModifiedBy>Deniz-Birtan</cp:lastModifiedBy>
  <cp:revision>4</cp:revision>
  <dcterms:created xsi:type="dcterms:W3CDTF">2017-02-27T14:06:03Z</dcterms:created>
  <dcterms:modified xsi:type="dcterms:W3CDTF">2017-03-13T09:02:31Z</dcterms:modified>
</cp:coreProperties>
</file>