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73" r:id="rId4"/>
    <p:sldId id="261" r:id="rId5"/>
    <p:sldId id="262" r:id="rId6"/>
    <p:sldId id="263" r:id="rId7"/>
    <p:sldId id="264" r:id="rId8"/>
    <p:sldId id="265" r:id="rId9"/>
    <p:sldId id="266" r:id="rId10"/>
    <p:sldId id="267" r:id="rId11"/>
    <p:sldId id="268" r:id="rId12"/>
    <p:sldId id="269" r:id="rId13"/>
    <p:sldId id="270" r:id="rId14"/>
    <p:sldId id="271" r:id="rId15"/>
    <p:sldId id="272" r:id="rId16"/>
    <p:sldId id="259" r:id="rId17"/>
    <p:sldId id="274" r:id="rId18"/>
  </p:sldIdLst>
  <p:sldSz cx="9144000" cy="6858000" type="screen4x3"/>
  <p:notesSz cx="6805613"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42" autoAdjust="0"/>
  </p:normalViewPr>
  <p:slideViewPr>
    <p:cSldViewPr>
      <p:cViewPr varScale="1">
        <p:scale>
          <a:sx n="81" d="100"/>
          <a:sy n="81" d="100"/>
        </p:scale>
        <p:origin x="-78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4" Type="http://schemas.openxmlformats.org/officeDocument/2006/relationships/image" Target="../media/image9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88.wmf"/><Relationship Id="rId1" Type="http://schemas.openxmlformats.org/officeDocument/2006/relationships/image" Target="../media/image87.wmf"/><Relationship Id="rId4" Type="http://schemas.openxmlformats.org/officeDocument/2006/relationships/image" Target="../media/image9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10" Type="http://schemas.openxmlformats.org/officeDocument/2006/relationships/image" Target="../media/image23.wmf"/><Relationship Id="rId4" Type="http://schemas.openxmlformats.org/officeDocument/2006/relationships/image" Target="../media/image17.wmf"/><Relationship Id="rId9"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image" Target="../media/image34.wmf"/><Relationship Id="rId18" Type="http://schemas.openxmlformats.org/officeDocument/2006/relationships/image" Target="../media/image39.wmf"/><Relationship Id="rId3" Type="http://schemas.openxmlformats.org/officeDocument/2006/relationships/image" Target="../media/image26.wmf"/><Relationship Id="rId21" Type="http://schemas.openxmlformats.org/officeDocument/2006/relationships/image" Target="../media/image42.wmf"/><Relationship Id="rId7" Type="http://schemas.openxmlformats.org/officeDocument/2006/relationships/image" Target="../media/image30.wmf"/><Relationship Id="rId12" Type="http://schemas.openxmlformats.org/officeDocument/2006/relationships/image" Target="../media/image33.wmf"/><Relationship Id="rId17" Type="http://schemas.openxmlformats.org/officeDocument/2006/relationships/image" Target="../media/image38.wmf"/><Relationship Id="rId2" Type="http://schemas.openxmlformats.org/officeDocument/2006/relationships/image" Target="../media/image25.wmf"/><Relationship Id="rId16" Type="http://schemas.openxmlformats.org/officeDocument/2006/relationships/image" Target="../media/image37.wmf"/><Relationship Id="rId20" Type="http://schemas.openxmlformats.org/officeDocument/2006/relationships/image" Target="../media/image41.wmf"/><Relationship Id="rId1" Type="http://schemas.openxmlformats.org/officeDocument/2006/relationships/image" Target="../media/image24.wmf"/><Relationship Id="rId6" Type="http://schemas.openxmlformats.org/officeDocument/2006/relationships/image" Target="../media/image29.wmf"/><Relationship Id="rId11" Type="http://schemas.openxmlformats.org/officeDocument/2006/relationships/image" Target="../media/image16.wmf"/><Relationship Id="rId5" Type="http://schemas.openxmlformats.org/officeDocument/2006/relationships/image" Target="../media/image28.wmf"/><Relationship Id="rId15" Type="http://schemas.openxmlformats.org/officeDocument/2006/relationships/image" Target="../media/image36.wmf"/><Relationship Id="rId10" Type="http://schemas.openxmlformats.org/officeDocument/2006/relationships/image" Target="../media/image15.wmf"/><Relationship Id="rId19" Type="http://schemas.openxmlformats.org/officeDocument/2006/relationships/image" Target="../media/image40.wmf"/><Relationship Id="rId4" Type="http://schemas.openxmlformats.org/officeDocument/2006/relationships/image" Target="../media/image27.wmf"/><Relationship Id="rId9" Type="http://schemas.openxmlformats.org/officeDocument/2006/relationships/image" Target="../media/image32.wmf"/><Relationship Id="rId14" Type="http://schemas.openxmlformats.org/officeDocument/2006/relationships/image" Target="../media/image3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image" Target="../media/image55.wmf"/><Relationship Id="rId3" Type="http://schemas.openxmlformats.org/officeDocument/2006/relationships/image" Target="../media/image45.wmf"/><Relationship Id="rId7" Type="http://schemas.openxmlformats.org/officeDocument/2006/relationships/image" Target="../media/image49.wmf"/><Relationship Id="rId12" Type="http://schemas.openxmlformats.org/officeDocument/2006/relationships/image" Target="../media/image54.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11" Type="http://schemas.openxmlformats.org/officeDocument/2006/relationships/image" Target="../media/image53.wmf"/><Relationship Id="rId5" Type="http://schemas.openxmlformats.org/officeDocument/2006/relationships/image" Target="../media/image47.wmf"/><Relationship Id="rId10" Type="http://schemas.openxmlformats.org/officeDocument/2006/relationships/image" Target="../media/image52.wmf"/><Relationship Id="rId4" Type="http://schemas.openxmlformats.org/officeDocument/2006/relationships/image" Target="../media/image46.wmf"/><Relationship Id="rId9" Type="http://schemas.openxmlformats.org/officeDocument/2006/relationships/image" Target="../media/image5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7.wmf"/><Relationship Id="rId7" Type="http://schemas.openxmlformats.org/officeDocument/2006/relationships/image" Target="../media/image71.wmf"/><Relationship Id="rId2" Type="http://schemas.openxmlformats.org/officeDocument/2006/relationships/image" Target="../media/image66.wmf"/><Relationship Id="rId1" Type="http://schemas.openxmlformats.org/officeDocument/2006/relationships/image" Target="../media/image65.wmf"/><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4.wmf"/><Relationship Id="rId7" Type="http://schemas.openxmlformats.org/officeDocument/2006/relationships/image" Target="../media/image78.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099" cy="496967"/>
          </a:xfrm>
          <a:prstGeom prst="rect">
            <a:avLst/>
          </a:prstGeom>
        </p:spPr>
        <p:txBody>
          <a:bodyPr vert="horz" lIns="91432" tIns="45716" rIns="91432" bIns="45716"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40" y="1"/>
            <a:ext cx="2949099" cy="496967"/>
          </a:xfrm>
          <a:prstGeom prst="rect">
            <a:avLst/>
          </a:prstGeom>
        </p:spPr>
        <p:txBody>
          <a:bodyPr vert="horz" lIns="91432" tIns="45716" rIns="91432" bIns="45716" rtlCol="0"/>
          <a:lstStyle>
            <a:lvl1pPr algn="r">
              <a:defRPr sz="1200"/>
            </a:lvl1pPr>
          </a:lstStyle>
          <a:p>
            <a:fld id="{468F8C62-19F0-4FEB-B35B-3CFC4344BF82}" type="datetimeFigureOut">
              <a:rPr kumimoji="1" lang="ja-JP" altLang="en-US" smtClean="0"/>
              <a:t>2010/11/3</a:t>
            </a:fld>
            <a:endParaRPr kumimoji="1" lang="ja-JP" altLang="en-US"/>
          </a:p>
        </p:txBody>
      </p:sp>
      <p:sp>
        <p:nvSpPr>
          <p:cNvPr id="4" name="スライド イメージ プレースホルダー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32" tIns="45716" rIns="91432" bIns="45716" rtlCol="0" anchor="ctr"/>
          <a:lstStyle/>
          <a:p>
            <a:endParaRPr lang="ja-JP" altLang="en-US"/>
          </a:p>
        </p:txBody>
      </p:sp>
      <p:sp>
        <p:nvSpPr>
          <p:cNvPr id="5" name="ノート プレースホルダー 4"/>
          <p:cNvSpPr>
            <a:spLocks noGrp="1"/>
          </p:cNvSpPr>
          <p:nvPr>
            <p:ph type="body" sz="quarter" idx="3"/>
          </p:nvPr>
        </p:nvSpPr>
        <p:spPr>
          <a:xfrm>
            <a:off x="680562" y="4721186"/>
            <a:ext cx="5444490" cy="4472702"/>
          </a:xfrm>
          <a:prstGeom prst="rect">
            <a:avLst/>
          </a:prstGeom>
        </p:spPr>
        <p:txBody>
          <a:bodyPr vert="horz" lIns="91432" tIns="45716" rIns="91432" bIns="45716"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440647"/>
            <a:ext cx="2949099" cy="496967"/>
          </a:xfrm>
          <a:prstGeom prst="rect">
            <a:avLst/>
          </a:prstGeom>
        </p:spPr>
        <p:txBody>
          <a:bodyPr vert="horz" lIns="91432" tIns="45716" rIns="91432" bIns="45716"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40" y="9440647"/>
            <a:ext cx="2949099" cy="496967"/>
          </a:xfrm>
          <a:prstGeom prst="rect">
            <a:avLst/>
          </a:prstGeom>
        </p:spPr>
        <p:txBody>
          <a:bodyPr vert="horz" lIns="91432" tIns="45716" rIns="91432" bIns="45716" rtlCol="0" anchor="b"/>
          <a:lstStyle>
            <a:lvl1pPr algn="r">
              <a:defRPr sz="1200"/>
            </a:lvl1pPr>
          </a:lstStyle>
          <a:p>
            <a:fld id="{BADE5EFD-0135-47E0-B609-67F9DB37D05D}" type="slidenum">
              <a:rPr kumimoji="1" lang="ja-JP" altLang="en-US" smtClean="0"/>
              <a:t>‹#›</a:t>
            </a:fld>
            <a:endParaRPr kumimoji="1" lang="ja-JP" altLang="en-US"/>
          </a:p>
        </p:txBody>
      </p:sp>
    </p:spTree>
    <p:extLst>
      <p:ext uri="{BB962C8B-B14F-4D97-AF65-F5344CB8AC3E}">
        <p14:creationId xmlns:p14="http://schemas.microsoft.com/office/powerpoint/2010/main" val="24120592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ADE5EFD-0135-47E0-B609-67F9DB37D05D}" type="slidenum">
              <a:rPr kumimoji="1" lang="ja-JP" altLang="en-US" smtClean="0"/>
              <a:t>1</a:t>
            </a:fld>
            <a:endParaRPr kumimoji="1" lang="ja-JP" altLang="en-US"/>
          </a:p>
        </p:txBody>
      </p:sp>
    </p:spTree>
    <p:extLst>
      <p:ext uri="{BB962C8B-B14F-4D97-AF65-F5344CB8AC3E}">
        <p14:creationId xmlns:p14="http://schemas.microsoft.com/office/powerpoint/2010/main" val="3905185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27652"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6E869F4-66D0-4E99-9917-2DA5C1D17D95}" type="slidenum">
              <a:rPr lang="ja-JP" altLang="en-US" smtClean="0"/>
              <a:pPr fontAlgn="base">
                <a:spcBef>
                  <a:spcPct val="0"/>
                </a:spcBef>
                <a:spcAft>
                  <a:spcPct val="0"/>
                </a:spcAft>
                <a:defRPr/>
              </a:pPr>
              <a:t>10</a:t>
            </a:fld>
            <a:endParaRPr lang="ja-JP"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28676"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2E7E62-3AD2-49FF-869D-69DD409BCEB8}" type="slidenum">
              <a:rPr lang="ja-JP" altLang="en-US" smtClean="0"/>
              <a:pPr fontAlgn="base">
                <a:spcBef>
                  <a:spcPct val="0"/>
                </a:spcBef>
                <a:spcAft>
                  <a:spcPct val="0"/>
                </a:spcAft>
                <a:defRPr/>
              </a:pPr>
              <a:t>11</a:t>
            </a:fld>
            <a:endParaRPr lang="ja-JP"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29700"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E2AC9B1-8081-48A2-BFA3-139298021547}" type="slidenum">
              <a:rPr lang="ja-JP" altLang="en-US" smtClean="0"/>
              <a:pPr fontAlgn="base">
                <a:spcBef>
                  <a:spcPct val="0"/>
                </a:spcBef>
                <a:spcAft>
                  <a:spcPct val="0"/>
                </a:spcAft>
                <a:defRPr/>
              </a:pPr>
              <a:t>12</a:t>
            </a:fld>
            <a:endParaRPr lang="ja-JP"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29700"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C5FB18-1E14-4C67-BF9B-03447BB27514}" type="slidenum">
              <a:rPr lang="ja-JP" altLang="en-US" smtClean="0"/>
              <a:pPr fontAlgn="base">
                <a:spcBef>
                  <a:spcPct val="0"/>
                </a:spcBef>
                <a:spcAft>
                  <a:spcPct val="0"/>
                </a:spcAft>
                <a:defRPr/>
              </a:pPr>
              <a:t>13</a:t>
            </a:fld>
            <a:endParaRPr lang="ja-JP"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29700"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4D3EAA-9E01-4104-8694-2B154E8262A7}" type="slidenum">
              <a:rPr lang="ja-JP" altLang="en-US" smtClean="0"/>
              <a:pPr fontAlgn="base">
                <a:spcBef>
                  <a:spcPct val="0"/>
                </a:spcBef>
                <a:spcAft>
                  <a:spcPct val="0"/>
                </a:spcAft>
                <a:defRPr/>
              </a:pPr>
              <a:t>14</a:t>
            </a:fld>
            <a:endParaRPr lang="ja-JP"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29700"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5B53E8C-F1F0-47A3-BAB2-7E3DE88B55A3}" type="slidenum">
              <a:rPr lang="ja-JP" altLang="en-US" smtClean="0"/>
              <a:pPr fontAlgn="base">
                <a:spcBef>
                  <a:spcPct val="0"/>
                </a:spcBef>
                <a:spcAft>
                  <a:spcPct val="0"/>
                </a:spcAft>
                <a:defRPr/>
              </a:pPr>
              <a:t>15</a:t>
            </a:fld>
            <a:endParaRPr lang="ja-JP"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30724"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1EB643-3CBC-4D71-AA86-6E887BE8E709}" type="slidenum">
              <a:rPr lang="ja-JP" altLang="en-US" smtClean="0"/>
              <a:pPr fontAlgn="base">
                <a:spcBef>
                  <a:spcPct val="0"/>
                </a:spcBef>
                <a:spcAft>
                  <a:spcPct val="0"/>
                </a:spcAft>
                <a:defRPr/>
              </a:pPr>
              <a:t>16</a:t>
            </a:fld>
            <a:endParaRPr lang="ja-JP"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ADE5EFD-0135-47E0-B609-67F9DB37D05D}" type="slidenum">
              <a:rPr kumimoji="1" lang="ja-JP" altLang="en-US" smtClean="0"/>
              <a:t>17</a:t>
            </a:fld>
            <a:endParaRPr kumimoji="1" lang="ja-JP" altLang="en-US"/>
          </a:p>
        </p:txBody>
      </p:sp>
    </p:spTree>
    <p:extLst>
      <p:ext uri="{BB962C8B-B14F-4D97-AF65-F5344CB8AC3E}">
        <p14:creationId xmlns:p14="http://schemas.microsoft.com/office/powerpoint/2010/main" val="1212411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22532"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9D1174-4DE0-43BE-B4B5-F33121A72AC6}" type="slidenum">
              <a:rPr lang="ja-JP" altLang="en-US" smtClean="0"/>
              <a:pPr fontAlgn="base">
                <a:spcBef>
                  <a:spcPct val="0"/>
                </a:spcBef>
                <a:spcAft>
                  <a:spcPct val="0"/>
                </a:spcAft>
                <a:defRPr/>
              </a:pPr>
              <a:t>2</a:t>
            </a:fld>
            <a:endParaRPr lang="ja-JP"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23556"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4508B43-8325-4B73-942F-83744EDFEECE}" type="slidenum">
              <a:rPr lang="ja-JP" altLang="en-US" smtClean="0"/>
              <a:pPr fontAlgn="base">
                <a:spcBef>
                  <a:spcPct val="0"/>
                </a:spcBef>
                <a:spcAft>
                  <a:spcPct val="0"/>
                </a:spcAft>
                <a:defRPr/>
              </a:pPr>
              <a:t>3</a:t>
            </a:fld>
            <a:endParaRPr lang="ja-JP"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24580"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C5B28E-EF5E-454D-9E0D-59AFFD95985A}" type="slidenum">
              <a:rPr lang="ja-JP" altLang="en-US" smtClean="0"/>
              <a:pPr fontAlgn="base">
                <a:spcBef>
                  <a:spcPct val="0"/>
                </a:spcBef>
                <a:spcAft>
                  <a:spcPct val="0"/>
                </a:spcAft>
                <a:defRPr/>
              </a:pPr>
              <a:t>4</a:t>
            </a:fld>
            <a:endParaRPr lang="ja-JP"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24580"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E70B07-E265-4717-8FF0-BC3E728C6283}" type="slidenum">
              <a:rPr lang="ja-JP" altLang="en-US" smtClean="0"/>
              <a:pPr fontAlgn="base">
                <a:spcBef>
                  <a:spcPct val="0"/>
                </a:spcBef>
                <a:spcAft>
                  <a:spcPct val="0"/>
                </a:spcAft>
                <a:defRPr/>
              </a:pPr>
              <a:t>5</a:t>
            </a:fld>
            <a:endParaRPr lang="ja-JP"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25604"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F793889-C487-4731-A155-75B8FA5F87A3}" type="slidenum">
              <a:rPr lang="ja-JP" altLang="en-US" smtClean="0"/>
              <a:pPr fontAlgn="base">
                <a:spcBef>
                  <a:spcPct val="0"/>
                </a:spcBef>
                <a:spcAft>
                  <a:spcPct val="0"/>
                </a:spcAft>
                <a:defRPr/>
              </a:pPr>
              <a:t>6</a:t>
            </a:fld>
            <a:endParaRPr lang="ja-JP"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25604"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7CCD83-04E5-4B58-9AC4-BB76D888D258}" type="slidenum">
              <a:rPr lang="ja-JP" altLang="en-US" smtClean="0"/>
              <a:pPr fontAlgn="base">
                <a:spcBef>
                  <a:spcPct val="0"/>
                </a:spcBef>
                <a:spcAft>
                  <a:spcPct val="0"/>
                </a:spcAft>
                <a:defRPr/>
              </a:pPr>
              <a:t>7</a:t>
            </a:fld>
            <a:endParaRPr lang="ja-JP"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25604"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E79C43-66EC-417F-9418-921F455FEAE7}" type="slidenum">
              <a:rPr lang="ja-JP" altLang="en-US" smtClean="0"/>
              <a:pPr fontAlgn="base">
                <a:spcBef>
                  <a:spcPct val="0"/>
                </a:spcBef>
                <a:spcAft>
                  <a:spcPct val="0"/>
                </a:spcAft>
                <a:defRPr/>
              </a:pPr>
              <a:t>8</a:t>
            </a:fld>
            <a:endParaRPr lang="ja-JP"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ja-JP" altLang="en-US" smtClean="0"/>
          </a:p>
        </p:txBody>
      </p:sp>
      <p:sp>
        <p:nvSpPr>
          <p:cNvPr id="26628" name="スライド番号プレースホルダ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DD8C3C-E3BF-4BD1-B747-88560A3DE662}" type="slidenum">
              <a:rPr lang="ja-JP" altLang="en-US" smtClean="0"/>
              <a:pPr fontAlgn="base">
                <a:spcBef>
                  <a:spcPct val="0"/>
                </a:spcBef>
                <a:spcAft>
                  <a:spcPct val="0"/>
                </a:spcAft>
                <a:defRPr/>
              </a:pPr>
              <a:t>9</a:t>
            </a:fld>
            <a:endParaRPr lang="ja-JP"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8334558B-29A5-4407-A253-1CAEFD010DAC}" type="datetimeFigureOut">
              <a:rPr kumimoji="1" lang="ja-JP" altLang="en-US" smtClean="0"/>
              <a:t>2010/11/3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2E6E1D-29FD-4DB7-A942-242F81E02BD2}" type="slidenum">
              <a:rPr kumimoji="1" lang="ja-JP" altLang="en-US" smtClean="0"/>
              <a:t>‹#›</a:t>
            </a:fld>
            <a:endParaRPr kumimoji="1" lang="ja-JP" altLang="en-US"/>
          </a:p>
        </p:txBody>
      </p:sp>
    </p:spTree>
    <p:extLst>
      <p:ext uri="{BB962C8B-B14F-4D97-AF65-F5344CB8AC3E}">
        <p14:creationId xmlns:p14="http://schemas.microsoft.com/office/powerpoint/2010/main" val="198306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334558B-29A5-4407-A253-1CAEFD010DAC}" type="datetimeFigureOut">
              <a:rPr kumimoji="1" lang="ja-JP" altLang="en-US" smtClean="0"/>
              <a:t>2010/11/3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2E6E1D-29FD-4DB7-A942-242F81E02BD2}" type="slidenum">
              <a:rPr kumimoji="1" lang="ja-JP" altLang="en-US" smtClean="0"/>
              <a:t>‹#›</a:t>
            </a:fld>
            <a:endParaRPr kumimoji="1" lang="ja-JP" altLang="en-US"/>
          </a:p>
        </p:txBody>
      </p:sp>
    </p:spTree>
    <p:extLst>
      <p:ext uri="{BB962C8B-B14F-4D97-AF65-F5344CB8AC3E}">
        <p14:creationId xmlns:p14="http://schemas.microsoft.com/office/powerpoint/2010/main" val="1064424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334558B-29A5-4407-A253-1CAEFD010DAC}" type="datetimeFigureOut">
              <a:rPr kumimoji="1" lang="ja-JP" altLang="en-US" smtClean="0"/>
              <a:t>2010/11/3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2E6E1D-29FD-4DB7-A942-242F81E02BD2}" type="slidenum">
              <a:rPr kumimoji="1" lang="ja-JP" altLang="en-US" smtClean="0"/>
              <a:t>‹#›</a:t>
            </a:fld>
            <a:endParaRPr kumimoji="1" lang="ja-JP" altLang="en-US"/>
          </a:p>
        </p:txBody>
      </p:sp>
    </p:spTree>
    <p:extLst>
      <p:ext uri="{BB962C8B-B14F-4D97-AF65-F5344CB8AC3E}">
        <p14:creationId xmlns:p14="http://schemas.microsoft.com/office/powerpoint/2010/main" val="3687462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8334558B-29A5-4407-A253-1CAEFD010DAC}" type="datetimeFigureOut">
              <a:rPr kumimoji="1" lang="ja-JP" altLang="en-US" smtClean="0"/>
              <a:t>2010/11/3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2E6E1D-29FD-4DB7-A942-242F81E02BD2}" type="slidenum">
              <a:rPr kumimoji="1" lang="ja-JP" altLang="en-US" smtClean="0"/>
              <a:t>‹#›</a:t>
            </a:fld>
            <a:endParaRPr kumimoji="1" lang="ja-JP" altLang="en-US"/>
          </a:p>
        </p:txBody>
      </p:sp>
    </p:spTree>
    <p:extLst>
      <p:ext uri="{BB962C8B-B14F-4D97-AF65-F5344CB8AC3E}">
        <p14:creationId xmlns:p14="http://schemas.microsoft.com/office/powerpoint/2010/main" val="3854138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334558B-29A5-4407-A253-1CAEFD010DAC}" type="datetimeFigureOut">
              <a:rPr kumimoji="1" lang="ja-JP" altLang="en-US" smtClean="0"/>
              <a:t>2010/11/3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82E6E1D-29FD-4DB7-A942-242F81E02BD2}" type="slidenum">
              <a:rPr kumimoji="1" lang="ja-JP" altLang="en-US" smtClean="0"/>
              <a:t>‹#›</a:t>
            </a:fld>
            <a:endParaRPr kumimoji="1" lang="ja-JP" altLang="en-US"/>
          </a:p>
        </p:txBody>
      </p:sp>
    </p:spTree>
    <p:extLst>
      <p:ext uri="{BB962C8B-B14F-4D97-AF65-F5344CB8AC3E}">
        <p14:creationId xmlns:p14="http://schemas.microsoft.com/office/powerpoint/2010/main" val="954815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8334558B-29A5-4407-A253-1CAEFD010DAC}" type="datetimeFigureOut">
              <a:rPr kumimoji="1" lang="ja-JP" altLang="en-US" smtClean="0"/>
              <a:t>2010/11/3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2E6E1D-29FD-4DB7-A942-242F81E02BD2}" type="slidenum">
              <a:rPr kumimoji="1" lang="ja-JP" altLang="en-US" smtClean="0"/>
              <a:t>‹#›</a:t>
            </a:fld>
            <a:endParaRPr kumimoji="1" lang="ja-JP" altLang="en-US"/>
          </a:p>
        </p:txBody>
      </p:sp>
    </p:spTree>
    <p:extLst>
      <p:ext uri="{BB962C8B-B14F-4D97-AF65-F5344CB8AC3E}">
        <p14:creationId xmlns:p14="http://schemas.microsoft.com/office/powerpoint/2010/main" val="2258762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8334558B-29A5-4407-A253-1CAEFD010DAC}" type="datetimeFigureOut">
              <a:rPr kumimoji="1" lang="ja-JP" altLang="en-US" smtClean="0"/>
              <a:t>2010/11/3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82E6E1D-29FD-4DB7-A942-242F81E02BD2}" type="slidenum">
              <a:rPr kumimoji="1" lang="ja-JP" altLang="en-US" smtClean="0"/>
              <a:t>‹#›</a:t>
            </a:fld>
            <a:endParaRPr kumimoji="1" lang="ja-JP" altLang="en-US"/>
          </a:p>
        </p:txBody>
      </p:sp>
    </p:spTree>
    <p:extLst>
      <p:ext uri="{BB962C8B-B14F-4D97-AF65-F5344CB8AC3E}">
        <p14:creationId xmlns:p14="http://schemas.microsoft.com/office/powerpoint/2010/main" val="1541598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8334558B-29A5-4407-A253-1CAEFD010DAC}" type="datetimeFigureOut">
              <a:rPr kumimoji="1" lang="ja-JP" altLang="en-US" smtClean="0"/>
              <a:t>2010/11/3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82E6E1D-29FD-4DB7-A942-242F81E02BD2}" type="slidenum">
              <a:rPr kumimoji="1" lang="ja-JP" altLang="en-US" smtClean="0"/>
              <a:t>‹#›</a:t>
            </a:fld>
            <a:endParaRPr kumimoji="1" lang="ja-JP" altLang="en-US"/>
          </a:p>
        </p:txBody>
      </p:sp>
    </p:spTree>
    <p:extLst>
      <p:ext uri="{BB962C8B-B14F-4D97-AF65-F5344CB8AC3E}">
        <p14:creationId xmlns:p14="http://schemas.microsoft.com/office/powerpoint/2010/main" val="3691796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334558B-29A5-4407-A253-1CAEFD010DAC}" type="datetimeFigureOut">
              <a:rPr kumimoji="1" lang="ja-JP" altLang="en-US" smtClean="0"/>
              <a:t>2010/11/3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82E6E1D-29FD-4DB7-A942-242F81E02BD2}" type="slidenum">
              <a:rPr kumimoji="1" lang="ja-JP" altLang="en-US" smtClean="0"/>
              <a:t>‹#›</a:t>
            </a:fld>
            <a:endParaRPr kumimoji="1" lang="ja-JP" altLang="en-US"/>
          </a:p>
        </p:txBody>
      </p:sp>
    </p:spTree>
    <p:extLst>
      <p:ext uri="{BB962C8B-B14F-4D97-AF65-F5344CB8AC3E}">
        <p14:creationId xmlns:p14="http://schemas.microsoft.com/office/powerpoint/2010/main" val="1865956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334558B-29A5-4407-A253-1CAEFD010DAC}" type="datetimeFigureOut">
              <a:rPr kumimoji="1" lang="ja-JP" altLang="en-US" smtClean="0"/>
              <a:t>2010/11/3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2E6E1D-29FD-4DB7-A942-242F81E02BD2}" type="slidenum">
              <a:rPr kumimoji="1" lang="ja-JP" altLang="en-US" smtClean="0"/>
              <a:t>‹#›</a:t>
            </a:fld>
            <a:endParaRPr kumimoji="1" lang="ja-JP" altLang="en-US"/>
          </a:p>
        </p:txBody>
      </p:sp>
    </p:spTree>
    <p:extLst>
      <p:ext uri="{BB962C8B-B14F-4D97-AF65-F5344CB8AC3E}">
        <p14:creationId xmlns:p14="http://schemas.microsoft.com/office/powerpoint/2010/main" val="188268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8334558B-29A5-4407-A253-1CAEFD010DAC}" type="datetimeFigureOut">
              <a:rPr kumimoji="1" lang="ja-JP" altLang="en-US" smtClean="0"/>
              <a:t>2010/11/3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82E6E1D-29FD-4DB7-A942-242F81E02BD2}" type="slidenum">
              <a:rPr kumimoji="1" lang="ja-JP" altLang="en-US" smtClean="0"/>
              <a:t>‹#›</a:t>
            </a:fld>
            <a:endParaRPr kumimoji="1" lang="ja-JP" altLang="en-US"/>
          </a:p>
        </p:txBody>
      </p:sp>
    </p:spTree>
    <p:extLst>
      <p:ext uri="{BB962C8B-B14F-4D97-AF65-F5344CB8AC3E}">
        <p14:creationId xmlns:p14="http://schemas.microsoft.com/office/powerpoint/2010/main" val="2775229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4558B-29A5-4407-A253-1CAEFD010DAC}" type="datetimeFigureOut">
              <a:rPr kumimoji="1" lang="ja-JP" altLang="en-US" smtClean="0"/>
              <a:t>2010/11/3</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E6E1D-29FD-4DB7-A942-242F81E02BD2}" type="slidenum">
              <a:rPr kumimoji="1" lang="ja-JP" altLang="en-US" smtClean="0"/>
              <a:t>‹#›</a:t>
            </a:fld>
            <a:endParaRPr kumimoji="1" lang="ja-JP" altLang="en-US"/>
          </a:p>
        </p:txBody>
      </p:sp>
    </p:spTree>
    <p:extLst>
      <p:ext uri="{BB962C8B-B14F-4D97-AF65-F5344CB8AC3E}">
        <p14:creationId xmlns:p14="http://schemas.microsoft.com/office/powerpoint/2010/main" val="3218262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76.wmf"/><Relationship Id="rId3" Type="http://schemas.openxmlformats.org/officeDocument/2006/relationships/notesSlide" Target="../notesSlides/notesSlide10.xml"/><Relationship Id="rId7" Type="http://schemas.openxmlformats.org/officeDocument/2006/relationships/image" Target="../media/image73.wmf"/><Relationship Id="rId12" Type="http://schemas.openxmlformats.org/officeDocument/2006/relationships/oleObject" Target="../embeddings/oleObject79.bin"/><Relationship Id="rId17" Type="http://schemas.openxmlformats.org/officeDocument/2006/relationships/image" Target="../media/image78.wmf"/><Relationship Id="rId2" Type="http://schemas.openxmlformats.org/officeDocument/2006/relationships/slideLayout" Target="../slideLayouts/slideLayout1.xml"/><Relationship Id="rId16" Type="http://schemas.openxmlformats.org/officeDocument/2006/relationships/oleObject" Target="../embeddings/oleObject81.bin"/><Relationship Id="rId1" Type="http://schemas.openxmlformats.org/officeDocument/2006/relationships/vmlDrawing" Target="../drawings/vmlDrawing8.vml"/><Relationship Id="rId6" Type="http://schemas.openxmlformats.org/officeDocument/2006/relationships/oleObject" Target="../embeddings/oleObject76.bin"/><Relationship Id="rId11" Type="http://schemas.openxmlformats.org/officeDocument/2006/relationships/image" Target="../media/image75.wmf"/><Relationship Id="rId5" Type="http://schemas.openxmlformats.org/officeDocument/2006/relationships/image" Target="../media/image72.wmf"/><Relationship Id="rId15" Type="http://schemas.openxmlformats.org/officeDocument/2006/relationships/image" Target="../media/image77.w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74.wmf"/><Relationship Id="rId14" Type="http://schemas.openxmlformats.org/officeDocument/2006/relationships/oleObject" Target="../embeddings/oleObject80.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4.bin"/><Relationship Id="rId13" Type="http://schemas.openxmlformats.org/officeDocument/2006/relationships/image" Target="../media/image83.wmf"/><Relationship Id="rId18" Type="http://schemas.openxmlformats.org/officeDocument/2006/relationships/oleObject" Target="../embeddings/oleObject89.bin"/><Relationship Id="rId3" Type="http://schemas.openxmlformats.org/officeDocument/2006/relationships/notesSlide" Target="../notesSlides/notesSlide11.xml"/><Relationship Id="rId7" Type="http://schemas.openxmlformats.org/officeDocument/2006/relationships/image" Target="../media/image80.wmf"/><Relationship Id="rId12" Type="http://schemas.openxmlformats.org/officeDocument/2006/relationships/oleObject" Target="../embeddings/oleObject86.bin"/><Relationship Id="rId17" Type="http://schemas.openxmlformats.org/officeDocument/2006/relationships/image" Target="../media/image85.wmf"/><Relationship Id="rId2" Type="http://schemas.openxmlformats.org/officeDocument/2006/relationships/slideLayout" Target="../slideLayouts/slideLayout1.xml"/><Relationship Id="rId16" Type="http://schemas.openxmlformats.org/officeDocument/2006/relationships/oleObject" Target="../embeddings/oleObject88.bin"/><Relationship Id="rId1" Type="http://schemas.openxmlformats.org/officeDocument/2006/relationships/vmlDrawing" Target="../drawings/vmlDrawing9.vml"/><Relationship Id="rId6" Type="http://schemas.openxmlformats.org/officeDocument/2006/relationships/oleObject" Target="../embeddings/oleObject83.bin"/><Relationship Id="rId11" Type="http://schemas.openxmlformats.org/officeDocument/2006/relationships/image" Target="../media/image82.wmf"/><Relationship Id="rId5" Type="http://schemas.openxmlformats.org/officeDocument/2006/relationships/image" Target="../media/image79.wmf"/><Relationship Id="rId15" Type="http://schemas.openxmlformats.org/officeDocument/2006/relationships/image" Target="../media/image84.wmf"/><Relationship Id="rId10" Type="http://schemas.openxmlformats.org/officeDocument/2006/relationships/oleObject" Target="../embeddings/oleObject85.bin"/><Relationship Id="rId19" Type="http://schemas.openxmlformats.org/officeDocument/2006/relationships/image" Target="../media/image86.wmf"/><Relationship Id="rId4" Type="http://schemas.openxmlformats.org/officeDocument/2006/relationships/oleObject" Target="../embeddings/oleObject82.bin"/><Relationship Id="rId9" Type="http://schemas.openxmlformats.org/officeDocument/2006/relationships/image" Target="../media/image81.wmf"/><Relationship Id="rId14" Type="http://schemas.openxmlformats.org/officeDocument/2006/relationships/oleObject" Target="../embeddings/oleObject87.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image" Target="../media/image90.wmf"/><Relationship Id="rId3" Type="http://schemas.openxmlformats.org/officeDocument/2006/relationships/notesSlide" Target="../notesSlides/notesSlide12.xml"/><Relationship Id="rId7" Type="http://schemas.openxmlformats.org/officeDocument/2006/relationships/image" Target="../media/image87.wmf"/><Relationship Id="rId12" Type="http://schemas.openxmlformats.org/officeDocument/2006/relationships/oleObject" Target="../embeddings/oleObject93.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90.bin"/><Relationship Id="rId11" Type="http://schemas.openxmlformats.org/officeDocument/2006/relationships/image" Target="../media/image89.wmf"/><Relationship Id="rId5" Type="http://schemas.openxmlformats.org/officeDocument/2006/relationships/image" Target="../media/image92.wmf"/><Relationship Id="rId10" Type="http://schemas.openxmlformats.org/officeDocument/2006/relationships/oleObject" Target="../embeddings/oleObject92.bin"/><Relationship Id="rId4" Type="http://schemas.openxmlformats.org/officeDocument/2006/relationships/image" Target="../media/image91.wmf"/><Relationship Id="rId9" Type="http://schemas.openxmlformats.org/officeDocument/2006/relationships/image" Target="../media/image88.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notesSlide" Target="../notesSlides/notesSlide13.xml"/><Relationship Id="rId7" Type="http://schemas.openxmlformats.org/officeDocument/2006/relationships/image" Target="../media/image93.wmf"/><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oleObject" Target="../embeddings/oleObject94.bin"/><Relationship Id="rId5" Type="http://schemas.openxmlformats.org/officeDocument/2006/relationships/image" Target="../media/image95.wmf"/><Relationship Id="rId4" Type="http://schemas.openxmlformats.org/officeDocument/2006/relationships/image" Target="../media/image94.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97.bin"/><Relationship Id="rId13" Type="http://schemas.openxmlformats.org/officeDocument/2006/relationships/image" Target="../media/image90.wmf"/><Relationship Id="rId3" Type="http://schemas.openxmlformats.org/officeDocument/2006/relationships/notesSlide" Target="../notesSlides/notesSlide14.xml"/><Relationship Id="rId7" Type="http://schemas.openxmlformats.org/officeDocument/2006/relationships/image" Target="../media/image87.wmf"/><Relationship Id="rId12" Type="http://schemas.openxmlformats.org/officeDocument/2006/relationships/oleObject" Target="../embeddings/oleObject99.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96.bin"/><Relationship Id="rId11" Type="http://schemas.openxmlformats.org/officeDocument/2006/relationships/image" Target="../media/image96.wmf"/><Relationship Id="rId5" Type="http://schemas.openxmlformats.org/officeDocument/2006/relationships/image" Target="../media/image98.wmf"/><Relationship Id="rId10" Type="http://schemas.openxmlformats.org/officeDocument/2006/relationships/oleObject" Target="../embeddings/oleObject98.bin"/><Relationship Id="rId4" Type="http://schemas.openxmlformats.org/officeDocument/2006/relationships/image" Target="../media/image97.wmf"/><Relationship Id="rId9" Type="http://schemas.openxmlformats.org/officeDocument/2006/relationships/image" Target="../media/image88.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01.bin"/><Relationship Id="rId3" Type="http://schemas.openxmlformats.org/officeDocument/2006/relationships/notesSlide" Target="../notesSlides/notesSlide15.xml"/><Relationship Id="rId7" Type="http://schemas.openxmlformats.org/officeDocument/2006/relationships/image" Target="../media/image93.wmf"/><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oleObject" Target="../embeddings/oleObject100.bin"/><Relationship Id="rId5" Type="http://schemas.openxmlformats.org/officeDocument/2006/relationships/image" Target="../media/image100.wmf"/><Relationship Id="rId4" Type="http://schemas.openxmlformats.org/officeDocument/2006/relationships/image" Target="../media/image99.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18" Type="http://schemas.openxmlformats.org/officeDocument/2006/relationships/oleObject" Target="../embeddings/oleObject8.bin"/><Relationship Id="rId3" Type="http://schemas.openxmlformats.org/officeDocument/2006/relationships/notesSlide" Target="../notesSlides/notesSlide3.xml"/><Relationship Id="rId21" Type="http://schemas.openxmlformats.org/officeDocument/2006/relationships/image" Target="../media/image11.wmf"/><Relationship Id="rId7" Type="http://schemas.openxmlformats.org/officeDocument/2006/relationships/image" Target="../media/image4.wmf"/><Relationship Id="rId12" Type="http://schemas.openxmlformats.org/officeDocument/2006/relationships/oleObject" Target="../embeddings/oleObject5.bin"/><Relationship Id="rId17" Type="http://schemas.openxmlformats.org/officeDocument/2006/relationships/image" Target="../media/image9.wmf"/><Relationship Id="rId25" Type="http://schemas.openxmlformats.org/officeDocument/2006/relationships/image" Target="../media/image13.wmf"/><Relationship Id="rId2" Type="http://schemas.openxmlformats.org/officeDocument/2006/relationships/slideLayout" Target="../slideLayouts/slideLayout1.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24" Type="http://schemas.openxmlformats.org/officeDocument/2006/relationships/oleObject" Target="../embeddings/oleObject11.bin"/><Relationship Id="rId5" Type="http://schemas.openxmlformats.org/officeDocument/2006/relationships/image" Target="../media/image3.wmf"/><Relationship Id="rId15" Type="http://schemas.openxmlformats.org/officeDocument/2006/relationships/image" Target="../media/image8.wmf"/><Relationship Id="rId23" Type="http://schemas.openxmlformats.org/officeDocument/2006/relationships/image" Target="../media/image12.wmf"/><Relationship Id="rId10" Type="http://schemas.openxmlformats.org/officeDocument/2006/relationships/oleObject" Target="../embeddings/oleObject4.bin"/><Relationship Id="rId19" Type="http://schemas.openxmlformats.org/officeDocument/2006/relationships/image" Target="../media/image10.wmf"/><Relationship Id="rId4" Type="http://schemas.openxmlformats.org/officeDocument/2006/relationships/oleObject" Target="../embeddings/oleObject1.bin"/><Relationship Id="rId9" Type="http://schemas.openxmlformats.org/officeDocument/2006/relationships/image" Target="../media/image5.wmf"/><Relationship Id="rId14" Type="http://schemas.openxmlformats.org/officeDocument/2006/relationships/oleObject" Target="../embeddings/oleObject6.bin"/><Relationship Id="rId22"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8.wmf"/><Relationship Id="rId18" Type="http://schemas.openxmlformats.org/officeDocument/2006/relationships/oleObject" Target="../embeddings/oleObject19.bin"/><Relationship Id="rId3" Type="http://schemas.openxmlformats.org/officeDocument/2006/relationships/notesSlide" Target="../notesSlides/notesSlide4.xml"/><Relationship Id="rId21" Type="http://schemas.openxmlformats.org/officeDocument/2006/relationships/image" Target="../media/image22.wmf"/><Relationship Id="rId7" Type="http://schemas.openxmlformats.org/officeDocument/2006/relationships/image" Target="../media/image15.wmf"/><Relationship Id="rId12" Type="http://schemas.openxmlformats.org/officeDocument/2006/relationships/oleObject" Target="../embeddings/oleObject16.bin"/><Relationship Id="rId17" Type="http://schemas.openxmlformats.org/officeDocument/2006/relationships/image" Target="../media/image20.wmf"/><Relationship Id="rId2" Type="http://schemas.openxmlformats.org/officeDocument/2006/relationships/slideLayout" Target="../slideLayouts/slideLayout1.xml"/><Relationship Id="rId16" Type="http://schemas.openxmlformats.org/officeDocument/2006/relationships/oleObject" Target="../embeddings/oleObject18.bin"/><Relationship Id="rId20" Type="http://schemas.openxmlformats.org/officeDocument/2006/relationships/oleObject" Target="../embeddings/oleObject20.bin"/><Relationship Id="rId1" Type="http://schemas.openxmlformats.org/officeDocument/2006/relationships/vmlDrawing" Target="../drawings/vmlDrawing2.vml"/><Relationship Id="rId6" Type="http://schemas.openxmlformats.org/officeDocument/2006/relationships/oleObject" Target="../embeddings/oleObject13.bin"/><Relationship Id="rId11" Type="http://schemas.openxmlformats.org/officeDocument/2006/relationships/image" Target="../media/image17.wmf"/><Relationship Id="rId5" Type="http://schemas.openxmlformats.org/officeDocument/2006/relationships/image" Target="../media/image14.wmf"/><Relationship Id="rId15" Type="http://schemas.openxmlformats.org/officeDocument/2006/relationships/image" Target="../media/image19.wmf"/><Relationship Id="rId23" Type="http://schemas.openxmlformats.org/officeDocument/2006/relationships/image" Target="../media/image23.wmf"/><Relationship Id="rId10" Type="http://schemas.openxmlformats.org/officeDocument/2006/relationships/oleObject" Target="../embeddings/oleObject15.bin"/><Relationship Id="rId19" Type="http://schemas.openxmlformats.org/officeDocument/2006/relationships/image" Target="../media/image21.wmf"/><Relationship Id="rId4" Type="http://schemas.openxmlformats.org/officeDocument/2006/relationships/oleObject" Target="../embeddings/oleObject12.bin"/><Relationship Id="rId9" Type="http://schemas.openxmlformats.org/officeDocument/2006/relationships/image" Target="../media/image16.wmf"/><Relationship Id="rId14" Type="http://schemas.openxmlformats.org/officeDocument/2006/relationships/oleObject" Target="../embeddings/oleObject17.bin"/><Relationship Id="rId22" Type="http://schemas.openxmlformats.org/officeDocument/2006/relationships/oleObject" Target="../embeddings/oleObject21.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28.wmf"/><Relationship Id="rId18" Type="http://schemas.openxmlformats.org/officeDocument/2006/relationships/oleObject" Target="../embeddings/oleObject29.bin"/><Relationship Id="rId26" Type="http://schemas.openxmlformats.org/officeDocument/2006/relationships/oleObject" Target="../embeddings/oleObject33.bin"/><Relationship Id="rId39" Type="http://schemas.openxmlformats.org/officeDocument/2006/relationships/image" Target="../media/image39.wmf"/><Relationship Id="rId3" Type="http://schemas.openxmlformats.org/officeDocument/2006/relationships/notesSlide" Target="../notesSlides/notesSlide5.xml"/><Relationship Id="rId21" Type="http://schemas.openxmlformats.org/officeDocument/2006/relationships/image" Target="../media/image32.wmf"/><Relationship Id="rId34" Type="http://schemas.openxmlformats.org/officeDocument/2006/relationships/oleObject" Target="../embeddings/oleObject37.bin"/><Relationship Id="rId42" Type="http://schemas.openxmlformats.org/officeDocument/2006/relationships/oleObject" Target="../embeddings/oleObject41.bin"/><Relationship Id="rId7" Type="http://schemas.openxmlformats.org/officeDocument/2006/relationships/image" Target="../media/image25.wmf"/><Relationship Id="rId12" Type="http://schemas.openxmlformats.org/officeDocument/2006/relationships/oleObject" Target="../embeddings/oleObject26.bin"/><Relationship Id="rId17" Type="http://schemas.openxmlformats.org/officeDocument/2006/relationships/image" Target="../media/image30.wmf"/><Relationship Id="rId25" Type="http://schemas.openxmlformats.org/officeDocument/2006/relationships/image" Target="../media/image16.wmf"/><Relationship Id="rId33" Type="http://schemas.openxmlformats.org/officeDocument/2006/relationships/image" Target="../media/image36.wmf"/><Relationship Id="rId38" Type="http://schemas.openxmlformats.org/officeDocument/2006/relationships/oleObject" Target="../embeddings/oleObject39.bin"/><Relationship Id="rId2" Type="http://schemas.openxmlformats.org/officeDocument/2006/relationships/slideLayout" Target="../slideLayouts/slideLayout1.xml"/><Relationship Id="rId16" Type="http://schemas.openxmlformats.org/officeDocument/2006/relationships/oleObject" Target="../embeddings/oleObject28.bin"/><Relationship Id="rId20" Type="http://schemas.openxmlformats.org/officeDocument/2006/relationships/oleObject" Target="../embeddings/oleObject30.bin"/><Relationship Id="rId29" Type="http://schemas.openxmlformats.org/officeDocument/2006/relationships/image" Target="../media/image34.wmf"/><Relationship Id="rId41" Type="http://schemas.openxmlformats.org/officeDocument/2006/relationships/image" Target="../media/image40.wmf"/><Relationship Id="rId1" Type="http://schemas.openxmlformats.org/officeDocument/2006/relationships/vmlDrawing" Target="../drawings/vmlDrawing3.vml"/><Relationship Id="rId6" Type="http://schemas.openxmlformats.org/officeDocument/2006/relationships/oleObject" Target="../embeddings/oleObject23.bin"/><Relationship Id="rId11" Type="http://schemas.openxmlformats.org/officeDocument/2006/relationships/image" Target="../media/image27.wmf"/><Relationship Id="rId24" Type="http://schemas.openxmlformats.org/officeDocument/2006/relationships/oleObject" Target="../embeddings/oleObject32.bin"/><Relationship Id="rId32" Type="http://schemas.openxmlformats.org/officeDocument/2006/relationships/oleObject" Target="../embeddings/oleObject36.bin"/><Relationship Id="rId37" Type="http://schemas.openxmlformats.org/officeDocument/2006/relationships/image" Target="../media/image38.wmf"/><Relationship Id="rId40" Type="http://schemas.openxmlformats.org/officeDocument/2006/relationships/oleObject" Target="../embeddings/oleObject40.bin"/><Relationship Id="rId45" Type="http://schemas.openxmlformats.org/officeDocument/2006/relationships/image" Target="../media/image42.wmf"/><Relationship Id="rId5" Type="http://schemas.openxmlformats.org/officeDocument/2006/relationships/image" Target="../media/image24.wmf"/><Relationship Id="rId15" Type="http://schemas.openxmlformats.org/officeDocument/2006/relationships/image" Target="../media/image29.wmf"/><Relationship Id="rId23" Type="http://schemas.openxmlformats.org/officeDocument/2006/relationships/image" Target="../media/image15.wmf"/><Relationship Id="rId28" Type="http://schemas.openxmlformats.org/officeDocument/2006/relationships/oleObject" Target="../embeddings/oleObject34.bin"/><Relationship Id="rId36" Type="http://schemas.openxmlformats.org/officeDocument/2006/relationships/oleObject" Target="../embeddings/oleObject38.bin"/><Relationship Id="rId10" Type="http://schemas.openxmlformats.org/officeDocument/2006/relationships/oleObject" Target="../embeddings/oleObject25.bin"/><Relationship Id="rId19" Type="http://schemas.openxmlformats.org/officeDocument/2006/relationships/image" Target="../media/image31.wmf"/><Relationship Id="rId31" Type="http://schemas.openxmlformats.org/officeDocument/2006/relationships/image" Target="../media/image35.wmf"/><Relationship Id="rId44" Type="http://schemas.openxmlformats.org/officeDocument/2006/relationships/oleObject" Target="../embeddings/oleObject42.bin"/><Relationship Id="rId4" Type="http://schemas.openxmlformats.org/officeDocument/2006/relationships/oleObject" Target="../embeddings/oleObject22.bin"/><Relationship Id="rId9" Type="http://schemas.openxmlformats.org/officeDocument/2006/relationships/image" Target="../media/image26.wmf"/><Relationship Id="rId14" Type="http://schemas.openxmlformats.org/officeDocument/2006/relationships/oleObject" Target="../embeddings/oleObject27.bin"/><Relationship Id="rId22" Type="http://schemas.openxmlformats.org/officeDocument/2006/relationships/oleObject" Target="../embeddings/oleObject31.bin"/><Relationship Id="rId27" Type="http://schemas.openxmlformats.org/officeDocument/2006/relationships/image" Target="../media/image33.wmf"/><Relationship Id="rId30" Type="http://schemas.openxmlformats.org/officeDocument/2006/relationships/oleObject" Target="../embeddings/oleObject35.bin"/><Relationship Id="rId35" Type="http://schemas.openxmlformats.org/officeDocument/2006/relationships/image" Target="../media/image37.wmf"/><Relationship Id="rId43" Type="http://schemas.openxmlformats.org/officeDocument/2006/relationships/image" Target="../media/image41.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47.wmf"/><Relationship Id="rId18" Type="http://schemas.openxmlformats.org/officeDocument/2006/relationships/oleObject" Target="../embeddings/oleObject50.bin"/><Relationship Id="rId26" Type="http://schemas.openxmlformats.org/officeDocument/2006/relationships/oleObject" Target="../embeddings/oleObject54.bin"/><Relationship Id="rId3" Type="http://schemas.openxmlformats.org/officeDocument/2006/relationships/notesSlide" Target="../notesSlides/notesSlide6.xml"/><Relationship Id="rId21" Type="http://schemas.openxmlformats.org/officeDocument/2006/relationships/image" Target="../media/image51.wmf"/><Relationship Id="rId7" Type="http://schemas.openxmlformats.org/officeDocument/2006/relationships/image" Target="../media/image44.wmf"/><Relationship Id="rId12" Type="http://schemas.openxmlformats.org/officeDocument/2006/relationships/oleObject" Target="../embeddings/oleObject47.bin"/><Relationship Id="rId17" Type="http://schemas.openxmlformats.org/officeDocument/2006/relationships/image" Target="../media/image49.wmf"/><Relationship Id="rId25" Type="http://schemas.openxmlformats.org/officeDocument/2006/relationships/image" Target="../media/image53.wmf"/><Relationship Id="rId2" Type="http://schemas.openxmlformats.org/officeDocument/2006/relationships/slideLayout" Target="../slideLayouts/slideLayout1.xml"/><Relationship Id="rId16" Type="http://schemas.openxmlformats.org/officeDocument/2006/relationships/oleObject" Target="../embeddings/oleObject49.bin"/><Relationship Id="rId20" Type="http://schemas.openxmlformats.org/officeDocument/2006/relationships/oleObject" Target="../embeddings/oleObject51.bin"/><Relationship Id="rId29" Type="http://schemas.openxmlformats.org/officeDocument/2006/relationships/image" Target="../media/image55.wmf"/><Relationship Id="rId1" Type="http://schemas.openxmlformats.org/officeDocument/2006/relationships/vmlDrawing" Target="../drawings/vmlDrawing4.vml"/><Relationship Id="rId6" Type="http://schemas.openxmlformats.org/officeDocument/2006/relationships/oleObject" Target="../embeddings/oleObject44.bin"/><Relationship Id="rId11" Type="http://schemas.openxmlformats.org/officeDocument/2006/relationships/image" Target="../media/image46.wmf"/><Relationship Id="rId24" Type="http://schemas.openxmlformats.org/officeDocument/2006/relationships/oleObject" Target="../embeddings/oleObject53.bin"/><Relationship Id="rId5" Type="http://schemas.openxmlformats.org/officeDocument/2006/relationships/image" Target="../media/image43.wmf"/><Relationship Id="rId15" Type="http://schemas.openxmlformats.org/officeDocument/2006/relationships/image" Target="../media/image48.wmf"/><Relationship Id="rId23" Type="http://schemas.openxmlformats.org/officeDocument/2006/relationships/image" Target="../media/image52.wmf"/><Relationship Id="rId28" Type="http://schemas.openxmlformats.org/officeDocument/2006/relationships/oleObject" Target="../embeddings/oleObject55.bin"/><Relationship Id="rId10" Type="http://schemas.openxmlformats.org/officeDocument/2006/relationships/oleObject" Target="../embeddings/oleObject46.bin"/><Relationship Id="rId19" Type="http://schemas.openxmlformats.org/officeDocument/2006/relationships/image" Target="../media/image50.wmf"/><Relationship Id="rId4" Type="http://schemas.openxmlformats.org/officeDocument/2006/relationships/oleObject" Target="../embeddings/oleObject43.bin"/><Relationship Id="rId9" Type="http://schemas.openxmlformats.org/officeDocument/2006/relationships/image" Target="../media/image45.wmf"/><Relationship Id="rId14" Type="http://schemas.openxmlformats.org/officeDocument/2006/relationships/oleObject" Target="../embeddings/oleObject48.bin"/><Relationship Id="rId22" Type="http://schemas.openxmlformats.org/officeDocument/2006/relationships/oleObject" Target="../embeddings/oleObject52.bin"/><Relationship Id="rId27" Type="http://schemas.openxmlformats.org/officeDocument/2006/relationships/image" Target="../media/image54.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60.wmf"/><Relationship Id="rId3" Type="http://schemas.openxmlformats.org/officeDocument/2006/relationships/notesSlide" Target="../notesSlides/notesSlide7.xml"/><Relationship Id="rId7" Type="http://schemas.openxmlformats.org/officeDocument/2006/relationships/image" Target="../media/image57.wmf"/><Relationship Id="rId12" Type="http://schemas.openxmlformats.org/officeDocument/2006/relationships/oleObject" Target="../embeddings/oleObject60.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57.bin"/><Relationship Id="rId11" Type="http://schemas.openxmlformats.org/officeDocument/2006/relationships/image" Target="../media/image59.wmf"/><Relationship Id="rId5" Type="http://schemas.openxmlformats.org/officeDocument/2006/relationships/image" Target="../media/image56.wmf"/><Relationship Id="rId15" Type="http://schemas.openxmlformats.org/officeDocument/2006/relationships/image" Target="../media/image61.w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58.wmf"/><Relationship Id="rId14" Type="http://schemas.openxmlformats.org/officeDocument/2006/relationships/oleObject" Target="../embeddings/oleObject61.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63.wmf"/><Relationship Id="rId3" Type="http://schemas.openxmlformats.org/officeDocument/2006/relationships/notesSlide" Target="../notesSlides/notesSlide8.xml"/><Relationship Id="rId7" Type="http://schemas.openxmlformats.org/officeDocument/2006/relationships/image" Target="../media/image57.wmf"/><Relationship Id="rId12" Type="http://schemas.openxmlformats.org/officeDocument/2006/relationships/oleObject" Target="../embeddings/oleObject66.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63.bin"/><Relationship Id="rId11" Type="http://schemas.openxmlformats.org/officeDocument/2006/relationships/image" Target="../media/image62.wmf"/><Relationship Id="rId5" Type="http://schemas.openxmlformats.org/officeDocument/2006/relationships/image" Target="../media/image56.wmf"/><Relationship Id="rId15" Type="http://schemas.openxmlformats.org/officeDocument/2006/relationships/image" Target="../media/image64.wmf"/><Relationship Id="rId10" Type="http://schemas.openxmlformats.org/officeDocument/2006/relationships/oleObject" Target="../embeddings/oleObject65.bin"/><Relationship Id="rId4" Type="http://schemas.openxmlformats.org/officeDocument/2006/relationships/oleObject" Target="../embeddings/oleObject62.bin"/><Relationship Id="rId9" Type="http://schemas.openxmlformats.org/officeDocument/2006/relationships/image" Target="../media/image58.wmf"/><Relationship Id="rId14" Type="http://schemas.openxmlformats.org/officeDocument/2006/relationships/oleObject" Target="../embeddings/oleObject67.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image" Target="../media/image69.wmf"/><Relationship Id="rId3" Type="http://schemas.openxmlformats.org/officeDocument/2006/relationships/notesSlide" Target="../notesSlides/notesSlide9.xml"/><Relationship Id="rId7" Type="http://schemas.openxmlformats.org/officeDocument/2006/relationships/image" Target="../media/image66.wmf"/><Relationship Id="rId12" Type="http://schemas.openxmlformats.org/officeDocument/2006/relationships/oleObject" Target="../embeddings/oleObject72.bin"/><Relationship Id="rId17" Type="http://schemas.openxmlformats.org/officeDocument/2006/relationships/image" Target="../media/image71.wmf"/><Relationship Id="rId2" Type="http://schemas.openxmlformats.org/officeDocument/2006/relationships/slideLayout" Target="../slideLayouts/slideLayout1.xml"/><Relationship Id="rId16" Type="http://schemas.openxmlformats.org/officeDocument/2006/relationships/oleObject" Target="../embeddings/oleObject74.bin"/><Relationship Id="rId1" Type="http://schemas.openxmlformats.org/officeDocument/2006/relationships/vmlDrawing" Target="../drawings/vmlDrawing7.vml"/><Relationship Id="rId6" Type="http://schemas.openxmlformats.org/officeDocument/2006/relationships/oleObject" Target="../embeddings/oleObject69.bin"/><Relationship Id="rId11" Type="http://schemas.openxmlformats.org/officeDocument/2006/relationships/image" Target="../media/image68.wmf"/><Relationship Id="rId5" Type="http://schemas.openxmlformats.org/officeDocument/2006/relationships/image" Target="../media/image65.wmf"/><Relationship Id="rId15" Type="http://schemas.openxmlformats.org/officeDocument/2006/relationships/image" Target="../media/image70.wmf"/><Relationship Id="rId10" Type="http://schemas.openxmlformats.org/officeDocument/2006/relationships/oleObject" Target="../embeddings/oleObject71.bin"/><Relationship Id="rId4" Type="http://schemas.openxmlformats.org/officeDocument/2006/relationships/oleObject" Target="../embeddings/oleObject68.bin"/><Relationship Id="rId9" Type="http://schemas.openxmlformats.org/officeDocument/2006/relationships/image" Target="../media/image67.wmf"/><Relationship Id="rId14" Type="http://schemas.openxmlformats.org/officeDocument/2006/relationships/oleObject" Target="../embeddings/oleObject7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23528" y="116632"/>
            <a:ext cx="8640960" cy="1470025"/>
          </a:xfrm>
        </p:spPr>
        <p:txBody>
          <a:bodyPr>
            <a:normAutofit fontScale="90000"/>
          </a:bodyPr>
          <a:lstStyle/>
          <a:p>
            <a:r>
              <a:rPr lang="en-US" altLang="ja-JP" b="1" dirty="0" smtClean="0"/>
              <a:t>P5-31 Contrastive Divergence Learning</a:t>
            </a:r>
            <a:r>
              <a:rPr lang="ja-JP" altLang="en-US" b="1" dirty="0" smtClean="0"/>
              <a:t>に対する新しい解釈とその理論解析</a:t>
            </a:r>
            <a:endParaRPr kumimoji="1" lang="ja-JP" altLang="en-US" dirty="0"/>
          </a:p>
        </p:txBody>
      </p:sp>
      <p:sp>
        <p:nvSpPr>
          <p:cNvPr id="3" name="サブタイトル 2"/>
          <p:cNvSpPr>
            <a:spLocks noGrp="1"/>
          </p:cNvSpPr>
          <p:nvPr>
            <p:ph type="subTitle" idx="1"/>
          </p:nvPr>
        </p:nvSpPr>
        <p:spPr>
          <a:xfrm>
            <a:off x="611560" y="2252464"/>
            <a:ext cx="7920880" cy="1752600"/>
          </a:xfrm>
        </p:spPr>
        <p:txBody>
          <a:bodyPr>
            <a:normAutofit/>
          </a:bodyPr>
          <a:lstStyle/>
          <a:p>
            <a:r>
              <a:rPr kumimoji="1" lang="ja-JP" altLang="en-US" dirty="0" smtClean="0">
                <a:solidFill>
                  <a:schemeClr val="tx1"/>
                </a:solidFill>
              </a:rPr>
              <a:t>前田 新一</a:t>
            </a:r>
            <a:r>
              <a:rPr kumimoji="1" lang="en-US" altLang="ja-JP" dirty="0" smtClean="0">
                <a:solidFill>
                  <a:schemeClr val="tx1"/>
                </a:solidFill>
              </a:rPr>
              <a:t>,   </a:t>
            </a:r>
            <a:r>
              <a:rPr kumimoji="1" lang="ja-JP" altLang="en-US" dirty="0" smtClean="0">
                <a:solidFill>
                  <a:schemeClr val="tx1"/>
                </a:solidFill>
              </a:rPr>
              <a:t>石井 信</a:t>
            </a:r>
            <a:r>
              <a:rPr kumimoji="1" lang="en-US" altLang="ja-JP" dirty="0" smtClean="0">
                <a:solidFill>
                  <a:schemeClr val="tx1"/>
                </a:solidFill>
              </a:rPr>
              <a:t/>
            </a:r>
            <a:br>
              <a:rPr kumimoji="1" lang="en-US" altLang="ja-JP" dirty="0" smtClean="0">
                <a:solidFill>
                  <a:schemeClr val="tx1"/>
                </a:solidFill>
              </a:rPr>
            </a:br>
            <a:r>
              <a:rPr lang="ja-JP" altLang="en-US" sz="2800" dirty="0" smtClean="0">
                <a:solidFill>
                  <a:schemeClr val="tx1"/>
                </a:solidFill>
              </a:rPr>
              <a:t>京大 情報学</a:t>
            </a:r>
            <a:r>
              <a:rPr kumimoji="1" lang="en-US" altLang="ja-JP" dirty="0" smtClean="0">
                <a:solidFill>
                  <a:schemeClr val="tx1"/>
                </a:solidFill>
              </a:rPr>
              <a:t/>
            </a:r>
            <a:br>
              <a:rPr kumimoji="1" lang="en-US" altLang="ja-JP" dirty="0" smtClean="0">
                <a:solidFill>
                  <a:schemeClr val="tx1"/>
                </a:solidFill>
              </a:rPr>
            </a:br>
            <a:r>
              <a:rPr kumimoji="1" lang="en-US" altLang="ja-JP" sz="2400" dirty="0" smtClean="0">
                <a:solidFill>
                  <a:schemeClr val="tx1"/>
                </a:solidFill>
              </a:rPr>
              <a:t>ichi@sys.i.kyoto-u.ac.jp,   ishii@i.kyoto-u.ac.jp</a:t>
            </a:r>
          </a:p>
        </p:txBody>
      </p:sp>
      <p:sp>
        <p:nvSpPr>
          <p:cNvPr id="5" name="正方形/長方形 4"/>
          <p:cNvSpPr/>
          <p:nvPr/>
        </p:nvSpPr>
        <p:spPr>
          <a:xfrm>
            <a:off x="4484212" y="2180456"/>
            <a:ext cx="338554" cy="461665"/>
          </a:xfrm>
          <a:prstGeom prst="rect">
            <a:avLst/>
          </a:prstGeom>
        </p:spPr>
        <p:txBody>
          <a:bodyPr wrap="none">
            <a:spAutoFit/>
          </a:bodyPr>
          <a:lstStyle/>
          <a:p>
            <a:r>
              <a:rPr lang="en-US" altLang="ja-JP" sz="2400" dirty="0"/>
              <a:t>†</a:t>
            </a:r>
            <a:endParaRPr lang="ja-JP" altLang="en-US" sz="2400" dirty="0"/>
          </a:p>
        </p:txBody>
      </p:sp>
      <p:sp>
        <p:nvSpPr>
          <p:cNvPr id="6" name="正方形/長方形 5"/>
          <p:cNvSpPr/>
          <p:nvPr/>
        </p:nvSpPr>
        <p:spPr>
          <a:xfrm>
            <a:off x="6177662" y="2180456"/>
            <a:ext cx="338554" cy="461665"/>
          </a:xfrm>
          <a:prstGeom prst="rect">
            <a:avLst/>
          </a:prstGeom>
        </p:spPr>
        <p:txBody>
          <a:bodyPr wrap="none">
            <a:spAutoFit/>
          </a:bodyPr>
          <a:lstStyle/>
          <a:p>
            <a:r>
              <a:rPr lang="en-US" altLang="ja-JP" sz="2400" dirty="0" smtClean="0"/>
              <a:t>‡</a:t>
            </a:r>
            <a:endParaRPr lang="ja-JP" altLang="en-US" sz="2400" dirty="0"/>
          </a:p>
        </p:txBody>
      </p:sp>
      <p:sp>
        <p:nvSpPr>
          <p:cNvPr id="7" name="正方形/長方形 6"/>
          <p:cNvSpPr/>
          <p:nvPr/>
        </p:nvSpPr>
        <p:spPr>
          <a:xfrm>
            <a:off x="3203848" y="2673895"/>
            <a:ext cx="338554" cy="461665"/>
          </a:xfrm>
          <a:prstGeom prst="rect">
            <a:avLst/>
          </a:prstGeom>
        </p:spPr>
        <p:txBody>
          <a:bodyPr wrap="none">
            <a:spAutoFit/>
          </a:bodyPr>
          <a:lstStyle/>
          <a:p>
            <a:r>
              <a:rPr lang="en-US" altLang="ja-JP" sz="2400" dirty="0"/>
              <a:t>†</a:t>
            </a:r>
            <a:endParaRPr lang="ja-JP" altLang="en-US" sz="2400" dirty="0"/>
          </a:p>
        </p:txBody>
      </p:sp>
      <p:sp>
        <p:nvSpPr>
          <p:cNvPr id="8" name="正方形/長方形 7"/>
          <p:cNvSpPr/>
          <p:nvPr/>
        </p:nvSpPr>
        <p:spPr>
          <a:xfrm>
            <a:off x="3373125" y="2655373"/>
            <a:ext cx="338554" cy="461665"/>
          </a:xfrm>
          <a:prstGeom prst="rect">
            <a:avLst/>
          </a:prstGeom>
        </p:spPr>
        <p:txBody>
          <a:bodyPr wrap="none">
            <a:spAutoFit/>
          </a:bodyPr>
          <a:lstStyle/>
          <a:p>
            <a:r>
              <a:rPr lang="en-US" altLang="ja-JP" sz="2400" dirty="0" smtClean="0"/>
              <a:t>‡</a:t>
            </a:r>
            <a:endParaRPr lang="ja-JP" altLang="en-US" sz="2400" dirty="0"/>
          </a:p>
        </p:txBody>
      </p:sp>
      <p:sp>
        <p:nvSpPr>
          <p:cNvPr id="9" name="正方形/長方形 8"/>
          <p:cNvSpPr/>
          <p:nvPr/>
        </p:nvSpPr>
        <p:spPr>
          <a:xfrm>
            <a:off x="1475656" y="3077890"/>
            <a:ext cx="338554" cy="461665"/>
          </a:xfrm>
          <a:prstGeom prst="rect">
            <a:avLst/>
          </a:prstGeom>
        </p:spPr>
        <p:txBody>
          <a:bodyPr wrap="none">
            <a:spAutoFit/>
          </a:bodyPr>
          <a:lstStyle/>
          <a:p>
            <a:r>
              <a:rPr lang="en-US" altLang="ja-JP" sz="2400" dirty="0"/>
              <a:t>†</a:t>
            </a:r>
            <a:endParaRPr lang="ja-JP" altLang="en-US" sz="2400" dirty="0"/>
          </a:p>
        </p:txBody>
      </p:sp>
      <p:sp>
        <p:nvSpPr>
          <p:cNvPr id="10" name="正方形/長方形 9"/>
          <p:cNvSpPr/>
          <p:nvPr/>
        </p:nvSpPr>
        <p:spPr>
          <a:xfrm>
            <a:off x="4653489" y="3077889"/>
            <a:ext cx="338554" cy="461665"/>
          </a:xfrm>
          <a:prstGeom prst="rect">
            <a:avLst/>
          </a:prstGeom>
        </p:spPr>
        <p:txBody>
          <a:bodyPr wrap="none">
            <a:spAutoFit/>
          </a:bodyPr>
          <a:lstStyle/>
          <a:p>
            <a:r>
              <a:rPr lang="en-US" altLang="ja-JP" sz="2400" dirty="0" smtClean="0"/>
              <a:t>‡</a:t>
            </a:r>
            <a:endParaRPr lang="ja-JP" altLang="en-US" sz="2400" dirty="0"/>
          </a:p>
        </p:txBody>
      </p:sp>
      <p:sp>
        <p:nvSpPr>
          <p:cNvPr id="11" name="テキスト ボックス 10"/>
          <p:cNvSpPr txBox="1"/>
          <p:nvPr/>
        </p:nvSpPr>
        <p:spPr>
          <a:xfrm>
            <a:off x="539552" y="4581128"/>
            <a:ext cx="7920880" cy="1384995"/>
          </a:xfrm>
          <a:prstGeom prst="rect">
            <a:avLst/>
          </a:prstGeom>
          <a:noFill/>
        </p:spPr>
        <p:txBody>
          <a:bodyPr wrap="square" rtlCol="0">
            <a:spAutoFit/>
          </a:bodyPr>
          <a:lstStyle/>
          <a:p>
            <a:r>
              <a:rPr lang="ja-JP" altLang="en-US" sz="2800" dirty="0"/>
              <a:t>関連</a:t>
            </a:r>
            <a:r>
              <a:rPr kumimoji="1" lang="ja-JP" altLang="en-US" sz="2800" dirty="0" smtClean="0"/>
              <a:t>キーワード</a:t>
            </a:r>
            <a:endParaRPr kumimoji="1" lang="en-US" altLang="ja-JP" sz="2800" dirty="0" smtClean="0"/>
          </a:p>
          <a:p>
            <a:r>
              <a:rPr kumimoji="1" lang="ja-JP" altLang="en-US" sz="2800" dirty="0" smtClean="0"/>
              <a:t>ボルツマンマシン</a:t>
            </a:r>
            <a:r>
              <a:rPr kumimoji="1" lang="en-US" altLang="ja-JP" sz="2800" dirty="0" smtClean="0"/>
              <a:t>, Contrastive Divergence Learning, </a:t>
            </a:r>
            <a:r>
              <a:rPr kumimoji="1" lang="ja-JP" altLang="en-US" sz="2800" dirty="0" smtClean="0"/>
              <a:t>詳細釣り合い条件</a:t>
            </a:r>
            <a:endParaRPr kumimoji="1" lang="en-US" altLang="ja-JP" sz="2800" dirty="0" smtClean="0"/>
          </a:p>
        </p:txBody>
      </p:sp>
    </p:spTree>
    <p:extLst>
      <p:ext uri="{BB962C8B-B14F-4D97-AF65-F5344CB8AC3E}">
        <p14:creationId xmlns:p14="http://schemas.microsoft.com/office/powerpoint/2010/main" val="3886277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571625" y="1934517"/>
            <a:ext cx="6786563" cy="2214563"/>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 name="タイトル 1"/>
          <p:cNvSpPr>
            <a:spLocks noGrp="1"/>
          </p:cNvSpPr>
          <p:nvPr>
            <p:ph type="ctrTitle"/>
          </p:nvPr>
        </p:nvSpPr>
        <p:spPr>
          <a:xfrm>
            <a:off x="1214438" y="214313"/>
            <a:ext cx="7286625" cy="857250"/>
          </a:xfrm>
        </p:spPr>
        <p:txBody>
          <a:bodyPr/>
          <a:lstStyle/>
          <a:p>
            <a:pPr eaLnBrk="1" fontAlgn="auto" hangingPunct="1">
              <a:spcAft>
                <a:spcPts val="0"/>
              </a:spcAft>
              <a:defRPr/>
            </a:pPr>
            <a:r>
              <a:rPr lang="en-US" altLang="ja-JP" dirty="0" smtClean="0">
                <a:solidFill>
                  <a:schemeClr val="tx2">
                    <a:satMod val="130000"/>
                  </a:schemeClr>
                </a:solidFill>
                <a:latin typeface="Tahoma" pitchFamily="34" charset="0"/>
                <a:cs typeface="Tahoma" pitchFamily="34" charset="0"/>
              </a:rPr>
              <a:t>DBL</a:t>
            </a:r>
            <a:r>
              <a:rPr lang="ja-JP" altLang="en-US" dirty="0" smtClean="0">
                <a:solidFill>
                  <a:schemeClr val="tx2">
                    <a:satMod val="130000"/>
                  </a:schemeClr>
                </a:solidFill>
              </a:rPr>
              <a:t>と</a:t>
            </a:r>
            <a:r>
              <a:rPr lang="en-US" altLang="ja-JP" dirty="0" smtClean="0">
                <a:solidFill>
                  <a:schemeClr val="tx2">
                    <a:satMod val="130000"/>
                  </a:schemeClr>
                </a:solidFill>
                <a:latin typeface="Tahoma" pitchFamily="34" charset="0"/>
                <a:cs typeface="Tahoma" pitchFamily="34" charset="0"/>
              </a:rPr>
              <a:t>CDL</a:t>
            </a:r>
            <a:r>
              <a:rPr lang="ja-JP" altLang="en-US" dirty="0" smtClean="0">
                <a:solidFill>
                  <a:schemeClr val="tx2">
                    <a:satMod val="130000"/>
                  </a:schemeClr>
                </a:solidFill>
              </a:rPr>
              <a:t>の関係</a:t>
            </a:r>
            <a:endParaRPr lang="ja-JP" altLang="en-US" dirty="0">
              <a:solidFill>
                <a:schemeClr val="tx2">
                  <a:satMod val="130000"/>
                </a:schemeClr>
              </a:solidFill>
            </a:endParaRPr>
          </a:p>
        </p:txBody>
      </p:sp>
      <p:sp>
        <p:nvSpPr>
          <p:cNvPr id="8203" name="正方形/長方形 3"/>
          <p:cNvSpPr>
            <a:spLocks noChangeArrowheads="1"/>
          </p:cNvSpPr>
          <p:nvPr/>
        </p:nvSpPr>
        <p:spPr bwMode="auto">
          <a:xfrm>
            <a:off x="1792288" y="2148830"/>
            <a:ext cx="54943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a:latin typeface="ＭＳ Ｐゴシック" pitchFamily="50" charset="-128"/>
                <a:ea typeface="HGｺﾞｼｯｸE" pitchFamily="49" charset="-128"/>
                <a:cs typeface="Tahoma" pitchFamily="34" charset="0"/>
              </a:rPr>
              <a:t>マルコフ連鎖                 の定常分布               が</a:t>
            </a:r>
            <a:r>
              <a:rPr lang="en-US" altLang="ja-JP">
                <a:latin typeface="ＭＳ Ｐゴシック" pitchFamily="50" charset="-128"/>
                <a:ea typeface="HGｺﾞｼｯｸE" pitchFamily="49" charset="-128"/>
                <a:cs typeface="Tahoma" pitchFamily="34" charset="0"/>
              </a:rPr>
              <a:t/>
            </a:r>
            <a:br>
              <a:rPr lang="en-US" altLang="ja-JP">
                <a:latin typeface="ＭＳ Ｐゴシック" pitchFamily="50" charset="-128"/>
                <a:ea typeface="HGｺﾞｼｯｸE" pitchFamily="49" charset="-128"/>
                <a:cs typeface="Tahoma" pitchFamily="34" charset="0"/>
              </a:rPr>
            </a:br>
            <a:r>
              <a:rPr lang="ja-JP" altLang="en-US">
                <a:latin typeface="ＭＳ Ｐゴシック" pitchFamily="50" charset="-128"/>
                <a:ea typeface="HGｺﾞｼｯｸE" pitchFamily="49" charset="-128"/>
                <a:cs typeface="Tahoma" pitchFamily="34" charset="0"/>
              </a:rPr>
              <a:t>詳細釣り合い条件を満たすとき、以下が成り立つ。</a:t>
            </a:r>
          </a:p>
        </p:txBody>
      </p:sp>
      <p:sp>
        <p:nvSpPr>
          <p:cNvPr id="8204" name="正方形/長方形 4"/>
          <p:cNvSpPr>
            <a:spLocks noChangeArrowheads="1"/>
          </p:cNvSpPr>
          <p:nvPr/>
        </p:nvSpPr>
        <p:spPr bwMode="auto">
          <a:xfrm>
            <a:off x="1475656" y="1405210"/>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800" dirty="0">
                <a:latin typeface="ＭＳ Ｐゴシック" pitchFamily="50" charset="-128"/>
              </a:rPr>
              <a:t>定理</a:t>
            </a:r>
            <a:r>
              <a:rPr lang="en-US" altLang="ja-JP" sz="2800" dirty="0">
                <a:latin typeface="ＭＳ Ｐゴシック" pitchFamily="50" charset="-128"/>
              </a:rPr>
              <a:t>2</a:t>
            </a:r>
            <a:endParaRPr lang="ja-JP" altLang="en-US" sz="2800" dirty="0">
              <a:latin typeface="ＭＳ Ｐゴシック" pitchFamily="50" charset="-128"/>
            </a:endParaRPr>
          </a:p>
        </p:txBody>
      </p:sp>
      <p:graphicFrame>
        <p:nvGraphicFramePr>
          <p:cNvPr id="8194" name="Object 11"/>
          <p:cNvGraphicFramePr>
            <a:graphicFrameLocks noChangeAspect="1"/>
          </p:cNvGraphicFramePr>
          <p:nvPr>
            <p:extLst>
              <p:ext uri="{D42A27DB-BD31-4B8C-83A1-F6EECF244321}">
                <p14:modId xmlns:p14="http://schemas.microsoft.com/office/powerpoint/2010/main" val="3897003788"/>
              </p:ext>
            </p:extLst>
          </p:nvPr>
        </p:nvGraphicFramePr>
        <p:xfrm>
          <a:off x="3321050" y="2198042"/>
          <a:ext cx="1076325" cy="282575"/>
        </p:xfrm>
        <a:graphic>
          <a:graphicData uri="http://schemas.openxmlformats.org/presentationml/2006/ole">
            <mc:AlternateContent xmlns:mc="http://schemas.openxmlformats.org/markup-compatibility/2006">
              <mc:Choice xmlns:v="urn:schemas-microsoft-com:vml" Requires="v">
                <p:oleObj spid="_x0000_s10312" name="Equation" r:id="rId4" imgW="1206360" imgH="317160" progId="Equation.DSMT4">
                  <p:embed/>
                </p:oleObj>
              </mc:Choice>
              <mc:Fallback>
                <p:oleObj name="Equation" r:id="rId4" imgW="1206360" imgH="3171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1050" y="2198042"/>
                        <a:ext cx="1076325"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5" name="Object 8"/>
          <p:cNvGraphicFramePr>
            <a:graphicFrameLocks noChangeAspect="1"/>
          </p:cNvGraphicFramePr>
          <p:nvPr>
            <p:extLst>
              <p:ext uri="{D42A27DB-BD31-4B8C-83A1-F6EECF244321}">
                <p14:modId xmlns:p14="http://schemas.microsoft.com/office/powerpoint/2010/main" val="3981146656"/>
              </p:ext>
            </p:extLst>
          </p:nvPr>
        </p:nvGraphicFramePr>
        <p:xfrm>
          <a:off x="5664200" y="2196455"/>
          <a:ext cx="906463" cy="304800"/>
        </p:xfrm>
        <a:graphic>
          <a:graphicData uri="http://schemas.openxmlformats.org/presentationml/2006/ole">
            <mc:AlternateContent xmlns:mc="http://schemas.openxmlformats.org/markup-compatibility/2006">
              <mc:Choice xmlns:v="urn:schemas-microsoft-com:vml" Requires="v">
                <p:oleObj spid="_x0000_s10313" name="Equation" r:id="rId6" imgW="1015920" imgH="342720" progId="Equation.DSMT4">
                  <p:embed/>
                </p:oleObj>
              </mc:Choice>
              <mc:Fallback>
                <p:oleObj name="Equation" r:id="rId6" imgW="1015920" imgH="34272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4200" y="2196455"/>
                        <a:ext cx="9064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6" name="Object 9"/>
          <p:cNvGraphicFramePr>
            <a:graphicFrameLocks noChangeAspect="1"/>
          </p:cNvGraphicFramePr>
          <p:nvPr>
            <p:extLst>
              <p:ext uri="{D42A27DB-BD31-4B8C-83A1-F6EECF244321}">
                <p14:modId xmlns:p14="http://schemas.microsoft.com/office/powerpoint/2010/main" val="4284049093"/>
              </p:ext>
            </p:extLst>
          </p:nvPr>
        </p:nvGraphicFramePr>
        <p:xfrm>
          <a:off x="2357438" y="3291830"/>
          <a:ext cx="4786312" cy="442912"/>
        </p:xfrm>
        <a:graphic>
          <a:graphicData uri="http://schemas.openxmlformats.org/presentationml/2006/ole">
            <mc:AlternateContent xmlns:mc="http://schemas.openxmlformats.org/markup-compatibility/2006">
              <mc:Choice xmlns:v="urn:schemas-microsoft-com:vml" Requires="v">
                <p:oleObj spid="_x0000_s10314" name="Equation" r:id="rId8" imgW="4241520" imgH="393480" progId="Equation.DSMT4">
                  <p:embed/>
                </p:oleObj>
              </mc:Choice>
              <mc:Fallback>
                <p:oleObj name="Equation" r:id="rId8" imgW="4241520" imgH="3934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57438" y="3291830"/>
                        <a:ext cx="4786312" cy="442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10"/>
          <p:cNvGraphicFramePr>
            <a:graphicFrameLocks noChangeAspect="1"/>
          </p:cNvGraphicFramePr>
          <p:nvPr/>
        </p:nvGraphicFramePr>
        <p:xfrm>
          <a:off x="2035175" y="5000625"/>
          <a:ext cx="1217613" cy="306388"/>
        </p:xfrm>
        <a:graphic>
          <a:graphicData uri="http://schemas.openxmlformats.org/presentationml/2006/ole">
            <mc:AlternateContent xmlns:mc="http://schemas.openxmlformats.org/markup-compatibility/2006">
              <mc:Choice xmlns:v="urn:schemas-microsoft-com:vml" Requires="v">
                <p:oleObj spid="_x0000_s10315" name="Equation" r:id="rId10" imgW="1257120" imgH="317160" progId="Equation.DSMT4">
                  <p:embed/>
                </p:oleObj>
              </mc:Choice>
              <mc:Fallback>
                <p:oleObj name="Equation" r:id="rId10" imgW="1257120" imgH="31716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35175" y="5000625"/>
                        <a:ext cx="1217613"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3357563" y="4994275"/>
          <a:ext cx="2198687" cy="338138"/>
        </p:xfrm>
        <a:graphic>
          <a:graphicData uri="http://schemas.openxmlformats.org/presentationml/2006/ole">
            <mc:AlternateContent xmlns:mc="http://schemas.openxmlformats.org/markup-compatibility/2006">
              <mc:Choice xmlns:v="urn:schemas-microsoft-com:vml" Requires="v">
                <p:oleObj spid="_x0000_s10316" name="Equation" r:id="rId12" imgW="2565360" imgH="393480" progId="Equation.DSMT4">
                  <p:embed/>
                </p:oleObj>
              </mc:Choice>
              <mc:Fallback>
                <p:oleObj name="Equation" r:id="rId12" imgW="2565360" imgH="39348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57563" y="4994275"/>
                        <a:ext cx="2198687"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5" name="正方形/長方形 3"/>
          <p:cNvSpPr>
            <a:spLocks noChangeArrowheads="1"/>
          </p:cNvSpPr>
          <p:nvPr/>
        </p:nvSpPr>
        <p:spPr bwMode="auto">
          <a:xfrm>
            <a:off x="1785938" y="4520843"/>
            <a:ext cx="492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dirty="0">
                <a:latin typeface="ＭＳ Ｐゴシック" pitchFamily="50" charset="-128"/>
                <a:ea typeface="HGｺﾞｼｯｸE" pitchFamily="49" charset="-128"/>
                <a:cs typeface="Tahoma" pitchFamily="34" charset="0"/>
              </a:rPr>
              <a:t>系</a:t>
            </a:r>
          </a:p>
        </p:txBody>
      </p:sp>
      <p:sp>
        <p:nvSpPr>
          <p:cNvPr id="8206" name="正方形/長方形 3"/>
          <p:cNvSpPr>
            <a:spLocks noChangeArrowheads="1"/>
          </p:cNvSpPr>
          <p:nvPr/>
        </p:nvSpPr>
        <p:spPr bwMode="auto">
          <a:xfrm>
            <a:off x="5572125" y="4929188"/>
            <a:ext cx="646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a:latin typeface="ＭＳ Ｐゴシック" pitchFamily="50" charset="-128"/>
                <a:ea typeface="HGｺﾞｼｯｸE" pitchFamily="49" charset="-128"/>
                <a:cs typeface="Tahoma" pitchFamily="34" charset="0"/>
              </a:rPr>
              <a:t>より</a:t>
            </a:r>
          </a:p>
        </p:txBody>
      </p:sp>
      <p:graphicFrame>
        <p:nvGraphicFramePr>
          <p:cNvPr id="8199" name="Object 12"/>
          <p:cNvGraphicFramePr>
            <a:graphicFrameLocks noChangeAspect="1"/>
          </p:cNvGraphicFramePr>
          <p:nvPr/>
        </p:nvGraphicFramePr>
        <p:xfrm>
          <a:off x="3948113" y="5441950"/>
          <a:ext cx="3143250" cy="379413"/>
        </p:xfrm>
        <a:graphic>
          <a:graphicData uri="http://schemas.openxmlformats.org/presentationml/2006/ole">
            <mc:AlternateContent xmlns:mc="http://schemas.openxmlformats.org/markup-compatibility/2006">
              <mc:Choice xmlns:v="urn:schemas-microsoft-com:vml" Requires="v">
                <p:oleObj spid="_x0000_s10317" name="Equation" r:id="rId14" imgW="3251160" imgH="393480" progId="Equation.DSMT4">
                  <p:embed/>
                </p:oleObj>
              </mc:Choice>
              <mc:Fallback>
                <p:oleObj name="Equation" r:id="rId14" imgW="3251160" imgH="39348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48113" y="5441950"/>
                        <a:ext cx="314325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0" name="Object 13"/>
          <p:cNvGraphicFramePr>
            <a:graphicFrameLocks noChangeAspect="1"/>
          </p:cNvGraphicFramePr>
          <p:nvPr/>
        </p:nvGraphicFramePr>
        <p:xfrm>
          <a:off x="1970088" y="5500688"/>
          <a:ext cx="1866900" cy="306387"/>
        </p:xfrm>
        <a:graphic>
          <a:graphicData uri="http://schemas.openxmlformats.org/presentationml/2006/ole">
            <mc:AlternateContent xmlns:mc="http://schemas.openxmlformats.org/markup-compatibility/2006">
              <mc:Choice xmlns:v="urn:schemas-microsoft-com:vml" Requires="v">
                <p:oleObj spid="_x0000_s10318" name="Equation" r:id="rId16" imgW="1930320" imgH="317160" progId="Equation.DSMT4">
                  <p:embed/>
                </p:oleObj>
              </mc:Choice>
              <mc:Fallback>
                <p:oleObj name="Equation" r:id="rId16" imgW="1930320" imgH="31716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70088" y="5500688"/>
                        <a:ext cx="1866900" cy="30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4701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357313" y="2000250"/>
            <a:ext cx="7072312" cy="4000500"/>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 name="タイトル 1"/>
          <p:cNvSpPr>
            <a:spLocks noGrp="1"/>
          </p:cNvSpPr>
          <p:nvPr>
            <p:ph type="ctrTitle"/>
          </p:nvPr>
        </p:nvSpPr>
        <p:spPr>
          <a:xfrm>
            <a:off x="1071563" y="214313"/>
            <a:ext cx="7715250" cy="785812"/>
          </a:xfrm>
        </p:spPr>
        <p:txBody>
          <a:bodyPr/>
          <a:lstStyle/>
          <a:p>
            <a:pPr eaLnBrk="1" fontAlgn="auto" hangingPunct="1">
              <a:spcAft>
                <a:spcPts val="0"/>
              </a:spcAft>
              <a:defRPr/>
            </a:pPr>
            <a:r>
              <a:rPr lang="ja-JP" altLang="en-US" dirty="0" smtClean="0">
                <a:solidFill>
                  <a:schemeClr val="tx2">
                    <a:satMod val="130000"/>
                  </a:schemeClr>
                </a:solidFill>
                <a:latin typeface="Tahoma" pitchFamily="34" charset="0"/>
                <a:cs typeface="Tahoma" pitchFamily="34" charset="0"/>
              </a:rPr>
              <a:t>詳細釣り合い条件の成立条件</a:t>
            </a:r>
            <a:endParaRPr lang="ja-JP" altLang="en-US" dirty="0">
              <a:solidFill>
                <a:schemeClr val="tx2">
                  <a:satMod val="130000"/>
                </a:schemeClr>
              </a:solidFill>
            </a:endParaRPr>
          </a:p>
        </p:txBody>
      </p:sp>
      <p:sp>
        <p:nvSpPr>
          <p:cNvPr id="9228" name="正方形/長方形 3"/>
          <p:cNvSpPr>
            <a:spLocks noChangeArrowheads="1"/>
          </p:cNvSpPr>
          <p:nvPr/>
        </p:nvSpPr>
        <p:spPr bwMode="auto">
          <a:xfrm>
            <a:off x="2500313" y="2143125"/>
            <a:ext cx="4891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a:latin typeface="ＭＳ Ｐゴシック" pitchFamily="50" charset="-128"/>
                <a:ea typeface="HGｺﾞｼｯｸE" pitchFamily="49" charset="-128"/>
                <a:cs typeface="Tahoma" pitchFamily="34" charset="0"/>
              </a:rPr>
              <a:t>の条件付き分布                と                から</a:t>
            </a:r>
            <a:endParaRPr lang="en-US" altLang="ja-JP">
              <a:latin typeface="ＭＳ Ｐゴシック" pitchFamily="50" charset="-128"/>
              <a:ea typeface="HGｺﾞｼｯｸE" pitchFamily="49" charset="-128"/>
              <a:cs typeface="Tahoma" pitchFamily="34" charset="0"/>
            </a:endParaRPr>
          </a:p>
        </p:txBody>
      </p:sp>
      <p:sp>
        <p:nvSpPr>
          <p:cNvPr id="9229" name="正方形/長方形 4"/>
          <p:cNvSpPr>
            <a:spLocks noChangeArrowheads="1"/>
          </p:cNvSpPr>
          <p:nvPr/>
        </p:nvSpPr>
        <p:spPr bwMode="auto">
          <a:xfrm>
            <a:off x="1357313" y="1484784"/>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800" dirty="0">
                <a:latin typeface="ＭＳ Ｐゴシック" pitchFamily="50" charset="-128"/>
              </a:rPr>
              <a:t>定理</a:t>
            </a:r>
            <a:r>
              <a:rPr lang="en-US" altLang="ja-JP" sz="2800" dirty="0">
                <a:latin typeface="ＭＳ Ｐゴシック" pitchFamily="50" charset="-128"/>
              </a:rPr>
              <a:t>3</a:t>
            </a:r>
            <a:endParaRPr lang="ja-JP" altLang="en-US" sz="2800" dirty="0">
              <a:latin typeface="ＭＳ Ｐゴシック" pitchFamily="50" charset="-128"/>
            </a:endParaRPr>
          </a:p>
        </p:txBody>
      </p:sp>
      <p:graphicFrame>
        <p:nvGraphicFramePr>
          <p:cNvPr id="9218" name="Object 11"/>
          <p:cNvGraphicFramePr>
            <a:graphicFrameLocks noChangeAspect="1"/>
          </p:cNvGraphicFramePr>
          <p:nvPr/>
        </p:nvGraphicFramePr>
        <p:xfrm>
          <a:off x="1571625" y="2214563"/>
          <a:ext cx="1008063" cy="282575"/>
        </p:xfrm>
        <a:graphic>
          <a:graphicData uri="http://schemas.openxmlformats.org/presentationml/2006/ole">
            <mc:AlternateContent xmlns:mc="http://schemas.openxmlformats.org/markup-compatibility/2006">
              <mc:Choice xmlns:v="urn:schemas-microsoft-com:vml" Requires="v">
                <p:oleObj spid="_x0000_s11346" name="Equation" r:id="rId4" imgW="1130040" imgH="317160" progId="Equation.DSMT4">
                  <p:embed/>
                </p:oleObj>
              </mc:Choice>
              <mc:Fallback>
                <p:oleObj name="Equation" r:id="rId4" imgW="1130040" imgH="3171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1625" y="2214563"/>
                        <a:ext cx="1008063"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30" name="正方形/長方形 3"/>
          <p:cNvSpPr>
            <a:spLocks noChangeArrowheads="1"/>
          </p:cNvSpPr>
          <p:nvPr/>
        </p:nvSpPr>
        <p:spPr bwMode="auto">
          <a:xfrm>
            <a:off x="1500188" y="2571750"/>
            <a:ext cx="272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a:latin typeface="ＭＳ Ｐゴシック" pitchFamily="50" charset="-128"/>
                <a:ea typeface="HGｺﾞｼｯｸE" pitchFamily="49" charset="-128"/>
                <a:cs typeface="Tahoma" pitchFamily="34" charset="0"/>
              </a:rPr>
              <a:t>構成されるマルコフ連鎖</a:t>
            </a:r>
            <a:endParaRPr lang="en-US" altLang="ja-JP">
              <a:latin typeface="ＭＳ Ｐゴシック" pitchFamily="50" charset="-128"/>
              <a:ea typeface="HGｺﾞｼｯｸE" pitchFamily="49" charset="-128"/>
              <a:cs typeface="Tahoma" pitchFamily="34" charset="0"/>
            </a:endParaRPr>
          </a:p>
        </p:txBody>
      </p:sp>
      <p:sp>
        <p:nvSpPr>
          <p:cNvPr id="9231" name="正方形/長方形 3"/>
          <p:cNvSpPr>
            <a:spLocks noChangeArrowheads="1"/>
          </p:cNvSpPr>
          <p:nvPr/>
        </p:nvSpPr>
        <p:spPr bwMode="auto">
          <a:xfrm>
            <a:off x="1500188" y="3032125"/>
            <a:ext cx="5262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a:latin typeface="ＭＳ Ｐゴシック" pitchFamily="50" charset="-128"/>
                <a:ea typeface="HGｺﾞｼｯｸE" pitchFamily="49" charset="-128"/>
                <a:cs typeface="Tahoma" pitchFamily="34" charset="0"/>
              </a:rPr>
              <a:t>が唯一の定常分布をもつとき、以下が成り立つ。</a:t>
            </a:r>
            <a:endParaRPr lang="en-US" altLang="ja-JP">
              <a:latin typeface="ＭＳ Ｐゴシック" pitchFamily="50" charset="-128"/>
              <a:ea typeface="HGｺﾞｼｯｸE" pitchFamily="49" charset="-128"/>
              <a:cs typeface="Tahoma" pitchFamily="34" charset="0"/>
            </a:endParaRPr>
          </a:p>
        </p:txBody>
      </p:sp>
      <p:graphicFrame>
        <p:nvGraphicFramePr>
          <p:cNvPr id="9219" name="Object 6"/>
          <p:cNvGraphicFramePr>
            <a:graphicFrameLocks noChangeAspect="1"/>
          </p:cNvGraphicFramePr>
          <p:nvPr/>
        </p:nvGraphicFramePr>
        <p:xfrm>
          <a:off x="4254500" y="2201863"/>
          <a:ext cx="1008063" cy="282575"/>
        </p:xfrm>
        <a:graphic>
          <a:graphicData uri="http://schemas.openxmlformats.org/presentationml/2006/ole">
            <mc:AlternateContent xmlns:mc="http://schemas.openxmlformats.org/markup-compatibility/2006">
              <mc:Choice xmlns:v="urn:schemas-microsoft-com:vml" Requires="v">
                <p:oleObj spid="_x0000_s11347" name="Equation" r:id="rId6" imgW="1130040" imgH="317160" progId="Equation.DSMT4">
                  <p:embed/>
                </p:oleObj>
              </mc:Choice>
              <mc:Fallback>
                <p:oleObj name="Equation" r:id="rId6" imgW="1130040" imgH="3171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4500" y="2201863"/>
                        <a:ext cx="1008063"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0" name="Object 7"/>
          <p:cNvGraphicFramePr>
            <a:graphicFrameLocks noChangeAspect="1"/>
          </p:cNvGraphicFramePr>
          <p:nvPr/>
        </p:nvGraphicFramePr>
        <p:xfrm>
          <a:off x="5572125" y="2214563"/>
          <a:ext cx="1008063" cy="282575"/>
        </p:xfrm>
        <a:graphic>
          <a:graphicData uri="http://schemas.openxmlformats.org/presentationml/2006/ole">
            <mc:AlternateContent xmlns:mc="http://schemas.openxmlformats.org/markup-compatibility/2006">
              <mc:Choice xmlns:v="urn:schemas-microsoft-com:vml" Requires="v">
                <p:oleObj spid="_x0000_s11348" name="Equation" r:id="rId8" imgW="1130040" imgH="317160" progId="Equation.DSMT4">
                  <p:embed/>
                </p:oleObj>
              </mc:Choice>
              <mc:Fallback>
                <p:oleObj name="Equation" r:id="rId8" imgW="1130040" imgH="3171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72125" y="2214563"/>
                        <a:ext cx="1008063"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1" name="Object 8"/>
          <p:cNvGraphicFramePr>
            <a:graphicFrameLocks noChangeAspect="1"/>
          </p:cNvGraphicFramePr>
          <p:nvPr/>
        </p:nvGraphicFramePr>
        <p:xfrm>
          <a:off x="4170363" y="2571750"/>
          <a:ext cx="3851275" cy="384175"/>
        </p:xfrm>
        <a:graphic>
          <a:graphicData uri="http://schemas.openxmlformats.org/presentationml/2006/ole">
            <mc:AlternateContent xmlns:mc="http://schemas.openxmlformats.org/markup-compatibility/2006">
              <mc:Choice xmlns:v="urn:schemas-microsoft-com:vml" Requires="v">
                <p:oleObj spid="_x0000_s11349" name="Equation" r:id="rId10" imgW="4317840" imgH="431640" progId="Equation.DSMT4">
                  <p:embed/>
                </p:oleObj>
              </mc:Choice>
              <mc:Fallback>
                <p:oleObj name="Equation" r:id="rId10" imgW="4317840" imgH="4316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70363" y="2571750"/>
                        <a:ext cx="38512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2" name="Object 9"/>
          <p:cNvGraphicFramePr>
            <a:graphicFrameLocks noChangeAspect="1"/>
          </p:cNvGraphicFramePr>
          <p:nvPr/>
        </p:nvGraphicFramePr>
        <p:xfrm>
          <a:off x="3459163" y="3857625"/>
          <a:ext cx="2073275" cy="384175"/>
        </p:xfrm>
        <a:graphic>
          <a:graphicData uri="http://schemas.openxmlformats.org/presentationml/2006/ole">
            <mc:AlternateContent xmlns:mc="http://schemas.openxmlformats.org/markup-compatibility/2006">
              <mc:Choice xmlns:v="urn:schemas-microsoft-com:vml" Requires="v">
                <p:oleObj spid="_x0000_s11350" name="Equation" r:id="rId12" imgW="2323800" imgH="431640" progId="Equation.DSMT4">
                  <p:embed/>
                </p:oleObj>
              </mc:Choice>
              <mc:Fallback>
                <p:oleObj name="Equation" r:id="rId12" imgW="2323800" imgH="4316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59163" y="3857625"/>
                        <a:ext cx="20732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3" name="Object 2"/>
          <p:cNvGraphicFramePr>
            <a:graphicFrameLocks noChangeAspect="1"/>
          </p:cNvGraphicFramePr>
          <p:nvPr/>
        </p:nvGraphicFramePr>
        <p:xfrm>
          <a:off x="3117850" y="3979863"/>
          <a:ext cx="155575" cy="157162"/>
        </p:xfrm>
        <a:graphic>
          <a:graphicData uri="http://schemas.openxmlformats.org/presentationml/2006/ole">
            <mc:AlternateContent xmlns:mc="http://schemas.openxmlformats.org/markup-compatibility/2006">
              <mc:Choice xmlns:v="urn:schemas-microsoft-com:vml" Requires="v">
                <p:oleObj spid="_x0000_s11351" name="Equation" r:id="rId14" imgW="203040" imgH="203040" progId="Equation.DSMT4">
                  <p:embed/>
                </p:oleObj>
              </mc:Choice>
              <mc:Fallback>
                <p:oleObj name="Equation" r:id="rId14" imgW="203040" imgH="20304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17850" y="3979863"/>
                        <a:ext cx="155575" cy="15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32" name="正方形/長方形 19"/>
          <p:cNvSpPr>
            <a:spLocks noChangeArrowheads="1"/>
          </p:cNvSpPr>
          <p:nvPr/>
        </p:nvSpPr>
        <p:spPr bwMode="auto">
          <a:xfrm>
            <a:off x="2317750" y="3871913"/>
            <a:ext cx="12430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1600">
                <a:latin typeface="Tahoma" pitchFamily="34" charset="0"/>
                <a:cs typeface="Tahoma" pitchFamily="34" charset="0"/>
              </a:rPr>
              <a:t>For any</a:t>
            </a:r>
            <a:r>
              <a:rPr lang="ja-JP" altLang="en-US" sz="1600">
                <a:latin typeface="Tahoma" pitchFamily="34" charset="0"/>
                <a:cs typeface="Tahoma" pitchFamily="34" charset="0"/>
              </a:rPr>
              <a:t>     </a:t>
            </a:r>
            <a:r>
              <a:rPr lang="en-US" altLang="ja-JP" sz="1600">
                <a:latin typeface="Tahoma" pitchFamily="34" charset="0"/>
                <a:cs typeface="Tahoma" pitchFamily="34" charset="0"/>
              </a:rPr>
              <a:t>,</a:t>
            </a:r>
            <a:endParaRPr lang="ja-JP" altLang="en-US" sz="1600">
              <a:latin typeface="Tahoma" pitchFamily="34" charset="0"/>
              <a:cs typeface="Tahoma" pitchFamily="34" charset="0"/>
            </a:endParaRPr>
          </a:p>
        </p:txBody>
      </p:sp>
      <p:graphicFrame>
        <p:nvGraphicFramePr>
          <p:cNvPr id="9224" name="Object 12"/>
          <p:cNvGraphicFramePr>
            <a:graphicFrameLocks noChangeAspect="1"/>
          </p:cNvGraphicFramePr>
          <p:nvPr/>
        </p:nvGraphicFramePr>
        <p:xfrm>
          <a:off x="2397125" y="5183188"/>
          <a:ext cx="5867400" cy="317500"/>
        </p:xfrm>
        <a:graphic>
          <a:graphicData uri="http://schemas.openxmlformats.org/presentationml/2006/ole">
            <mc:AlternateContent xmlns:mc="http://schemas.openxmlformats.org/markup-compatibility/2006">
              <mc:Choice xmlns:v="urn:schemas-microsoft-com:vml" Requires="v">
                <p:oleObj spid="_x0000_s11352" name="Equation" r:id="rId16" imgW="5867280" imgH="317160" progId="Equation.DSMT4">
                  <p:embed/>
                </p:oleObj>
              </mc:Choice>
              <mc:Fallback>
                <p:oleObj name="Equation" r:id="rId16" imgW="5867280" imgH="31716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97125" y="5183188"/>
                        <a:ext cx="58674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33" name="正方形/長方形 19"/>
          <p:cNvSpPr>
            <a:spLocks noChangeArrowheads="1"/>
          </p:cNvSpPr>
          <p:nvPr/>
        </p:nvSpPr>
        <p:spPr bwMode="auto">
          <a:xfrm>
            <a:off x="2317750" y="4857750"/>
            <a:ext cx="9239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1600">
                <a:latin typeface="Tahoma" pitchFamily="34" charset="0"/>
                <a:cs typeface="Tahoma" pitchFamily="34" charset="0"/>
              </a:rPr>
              <a:t>For any</a:t>
            </a:r>
            <a:r>
              <a:rPr lang="ja-JP" altLang="en-US" sz="1600">
                <a:latin typeface="Tahoma" pitchFamily="34" charset="0"/>
                <a:cs typeface="Tahoma" pitchFamily="34" charset="0"/>
              </a:rPr>
              <a:t> </a:t>
            </a:r>
          </a:p>
        </p:txBody>
      </p:sp>
      <p:graphicFrame>
        <p:nvGraphicFramePr>
          <p:cNvPr id="9225" name="Object 14"/>
          <p:cNvGraphicFramePr>
            <a:graphicFrameLocks noChangeAspect="1"/>
          </p:cNvGraphicFramePr>
          <p:nvPr/>
        </p:nvGraphicFramePr>
        <p:xfrm>
          <a:off x="3098800" y="4903788"/>
          <a:ext cx="641350" cy="255587"/>
        </p:xfrm>
        <a:graphic>
          <a:graphicData uri="http://schemas.openxmlformats.org/presentationml/2006/ole">
            <mc:AlternateContent xmlns:mc="http://schemas.openxmlformats.org/markup-compatibility/2006">
              <mc:Choice xmlns:v="urn:schemas-microsoft-com:vml" Requires="v">
                <p:oleObj spid="_x0000_s11353" name="Equation" r:id="rId18" imgW="838080" imgH="330120" progId="Equation.DSMT4">
                  <p:embed/>
                </p:oleObj>
              </mc:Choice>
              <mc:Fallback>
                <p:oleObj name="Equation" r:id="rId18" imgW="838080" imgH="33012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98800" y="4903788"/>
                        <a:ext cx="641350" cy="25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上下矢印 20"/>
          <p:cNvSpPr/>
          <p:nvPr/>
        </p:nvSpPr>
        <p:spPr>
          <a:xfrm>
            <a:off x="4002088" y="4332288"/>
            <a:ext cx="244475" cy="428625"/>
          </a:xfrm>
          <a:prstGeom prst="upDownArrow">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9235" name="正方形/長方形 3"/>
          <p:cNvSpPr>
            <a:spLocks noChangeArrowheads="1"/>
          </p:cNvSpPr>
          <p:nvPr/>
        </p:nvSpPr>
        <p:spPr bwMode="auto">
          <a:xfrm>
            <a:off x="1487488" y="6119813"/>
            <a:ext cx="7340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a:latin typeface="ＭＳ Ｐゴシック" pitchFamily="50" charset="-128"/>
                <a:ea typeface="HGｺﾞｼｯｸE" pitchFamily="49" charset="-128"/>
                <a:cs typeface="Tahoma" pitchFamily="34" charset="0"/>
              </a:rPr>
              <a:t>つまり、モデル分布が真の分布を含むならば</a:t>
            </a:r>
            <a:r>
              <a:rPr lang="en-US" altLang="ja-JP">
                <a:latin typeface="ＭＳ Ｐゴシック" pitchFamily="50" charset="-128"/>
                <a:ea typeface="HGｺﾞｼｯｸE" pitchFamily="49" charset="-128"/>
                <a:cs typeface="Tahoma" pitchFamily="34" charset="0"/>
              </a:rPr>
              <a:t/>
            </a:r>
            <a:br>
              <a:rPr lang="en-US" altLang="ja-JP">
                <a:latin typeface="ＭＳ Ｐゴシック" pitchFamily="50" charset="-128"/>
                <a:ea typeface="HGｺﾞｼｯｸE" pitchFamily="49" charset="-128"/>
                <a:cs typeface="Tahoma" pitchFamily="34" charset="0"/>
              </a:rPr>
            </a:br>
            <a:r>
              <a:rPr lang="ja-JP" altLang="en-US">
                <a:latin typeface="ＭＳ Ｐゴシック" pitchFamily="50" charset="-128"/>
                <a:ea typeface="HGｺﾞｼｯｸE" pitchFamily="49" charset="-128"/>
                <a:cs typeface="Tahoma" pitchFamily="34" charset="0"/>
              </a:rPr>
              <a:t>真の分布で詳細釣り合い条件を成り立たせるパラメータ</a:t>
            </a:r>
            <a:r>
              <a:rPr lang="en-US" altLang="ja-JP">
                <a:latin typeface="ＭＳ Ｐゴシック" pitchFamily="50" charset="-128"/>
                <a:ea typeface="HGｺﾞｼｯｸE" pitchFamily="49" charset="-128"/>
                <a:cs typeface="Tahoma" pitchFamily="34" charset="0"/>
              </a:rPr>
              <a:t>θ</a:t>
            </a:r>
            <a:r>
              <a:rPr lang="ja-JP" altLang="en-US">
                <a:latin typeface="ＭＳ Ｐゴシック" pitchFamily="50" charset="-128"/>
                <a:ea typeface="HGｺﾞｼｯｸE" pitchFamily="49" charset="-128"/>
                <a:cs typeface="Tahoma" pitchFamily="34" charset="0"/>
              </a:rPr>
              <a:t>が存在する</a:t>
            </a:r>
            <a:endParaRPr lang="en-US" altLang="ja-JP">
              <a:latin typeface="ＭＳ Ｐゴシック" pitchFamily="50" charset="-128"/>
              <a:ea typeface="HGｺﾞｼｯｸE" pitchFamily="49" charset="-128"/>
              <a:cs typeface="Tahoma" pitchFamily="34" charset="0"/>
            </a:endParaRPr>
          </a:p>
        </p:txBody>
      </p:sp>
    </p:spTree>
    <p:extLst>
      <p:ext uri="{BB962C8B-B14F-4D97-AF65-F5344CB8AC3E}">
        <p14:creationId xmlns:p14="http://schemas.microsoft.com/office/powerpoint/2010/main" val="3967688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角丸四角形 7"/>
          <p:cNvSpPr/>
          <p:nvPr/>
        </p:nvSpPr>
        <p:spPr>
          <a:xfrm>
            <a:off x="1285875" y="1187550"/>
            <a:ext cx="7143750" cy="1428750"/>
          </a:xfrm>
          <a:prstGeom prst="round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 name="タイトル 1"/>
          <p:cNvSpPr>
            <a:spLocks noGrp="1"/>
          </p:cNvSpPr>
          <p:nvPr>
            <p:ph type="ctrTitle"/>
          </p:nvPr>
        </p:nvSpPr>
        <p:spPr>
          <a:xfrm>
            <a:off x="1143000" y="71438"/>
            <a:ext cx="7286625" cy="857250"/>
          </a:xfrm>
        </p:spPr>
        <p:txBody>
          <a:bodyPr/>
          <a:lstStyle/>
          <a:p>
            <a:pPr eaLnBrk="1" fontAlgn="auto" hangingPunct="1">
              <a:spcAft>
                <a:spcPts val="0"/>
              </a:spcAft>
              <a:defRPr/>
            </a:pPr>
            <a:r>
              <a:rPr lang="ja-JP" altLang="en-US" dirty="0" smtClean="0">
                <a:solidFill>
                  <a:schemeClr val="tx2">
                    <a:satMod val="130000"/>
                  </a:schemeClr>
                </a:solidFill>
              </a:rPr>
              <a:t>計算機実験</a:t>
            </a:r>
            <a:endParaRPr lang="ja-JP" altLang="en-US" dirty="0">
              <a:solidFill>
                <a:schemeClr val="tx2">
                  <a:satMod val="130000"/>
                </a:schemeClr>
              </a:solidFill>
            </a:endParaRPr>
          </a:p>
        </p:txBody>
      </p:sp>
      <p:sp>
        <p:nvSpPr>
          <p:cNvPr id="10248" name="正方形/長方形 3"/>
          <p:cNvSpPr>
            <a:spLocks noChangeArrowheads="1"/>
          </p:cNvSpPr>
          <p:nvPr/>
        </p:nvSpPr>
        <p:spPr bwMode="auto">
          <a:xfrm>
            <a:off x="1357313" y="1206600"/>
            <a:ext cx="65071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600">
                <a:latin typeface="ＭＳ Ｐゴシック" pitchFamily="50" charset="-128"/>
                <a:ea typeface="HGｺﾞｼｯｸE" pitchFamily="49" charset="-128"/>
                <a:cs typeface="Tahoma" pitchFamily="34" charset="0"/>
              </a:rPr>
              <a:t>真の分布：</a:t>
            </a:r>
            <a:r>
              <a:rPr lang="en-US" altLang="ja-JP" sz="1600">
                <a:latin typeface="Tahoma" pitchFamily="34" charset="0"/>
                <a:ea typeface="HGｺﾞｼｯｸE" pitchFamily="49" charset="-128"/>
                <a:cs typeface="Tahoma" pitchFamily="34" charset="0"/>
              </a:rPr>
              <a:t>RBM</a:t>
            </a:r>
            <a:r>
              <a:rPr lang="ja-JP" altLang="en-US" sz="1600">
                <a:latin typeface="Tahoma" pitchFamily="34" charset="0"/>
                <a:ea typeface="HGｺﾞｼｯｸE" pitchFamily="49" charset="-128"/>
                <a:cs typeface="Tahoma" pitchFamily="34" charset="0"/>
              </a:rPr>
              <a:t>  </a:t>
            </a:r>
            <a:r>
              <a:rPr lang="en-US" altLang="ja-JP" sz="1400">
                <a:latin typeface="ＭＳ Ｐゴシック" pitchFamily="50" charset="-128"/>
                <a:ea typeface="HGｺﾞｼｯｸE" pitchFamily="49" charset="-128"/>
                <a:cs typeface="Tahoma" pitchFamily="34" charset="0"/>
              </a:rPr>
              <a:t>(</a:t>
            </a:r>
            <a:r>
              <a:rPr lang="ja-JP" altLang="en-US" sz="1400">
                <a:latin typeface="ＭＳ Ｐゴシック" pitchFamily="50" charset="-128"/>
                <a:ea typeface="HGｺﾞｼｯｸE" pitchFamily="49" charset="-128"/>
                <a:cs typeface="Tahoma" pitchFamily="34" charset="0"/>
              </a:rPr>
              <a:t>観測変数</a:t>
            </a:r>
            <a:r>
              <a:rPr lang="en-US" altLang="ja-JP" sz="1400">
                <a:latin typeface="ＭＳ Ｐゴシック" pitchFamily="50" charset="-128"/>
                <a:ea typeface="HGｺﾞｼｯｸE" pitchFamily="49" charset="-128"/>
                <a:cs typeface="Tahoma" pitchFamily="34" charset="0"/>
              </a:rPr>
              <a:t>4</a:t>
            </a:r>
            <a:r>
              <a:rPr lang="ja-JP" altLang="en-US" sz="1400">
                <a:latin typeface="ＭＳ Ｐゴシック" pitchFamily="50" charset="-128"/>
                <a:ea typeface="HGｺﾞｼｯｸE" pitchFamily="49" charset="-128"/>
                <a:cs typeface="Tahoma" pitchFamily="34" charset="0"/>
              </a:rPr>
              <a:t>次元</a:t>
            </a:r>
            <a:r>
              <a:rPr lang="en-US" altLang="ja-JP" sz="1400">
                <a:latin typeface="ＭＳ Ｐゴシック" pitchFamily="50" charset="-128"/>
                <a:ea typeface="HGｺﾞｼｯｸE" pitchFamily="49" charset="-128"/>
                <a:cs typeface="Tahoma" pitchFamily="34" charset="0"/>
              </a:rPr>
              <a:t>,</a:t>
            </a:r>
            <a:r>
              <a:rPr lang="ja-JP" altLang="en-US" sz="1400">
                <a:latin typeface="ＭＳ Ｐゴシック" pitchFamily="50" charset="-128"/>
                <a:ea typeface="HGｺﾞｼｯｸE" pitchFamily="49" charset="-128"/>
                <a:cs typeface="Tahoma" pitchFamily="34" charset="0"/>
              </a:rPr>
              <a:t> 隠れ変数</a:t>
            </a:r>
            <a:r>
              <a:rPr lang="en-US" altLang="ja-JP" sz="1400" b="1">
                <a:solidFill>
                  <a:srgbClr val="FF0000"/>
                </a:solidFill>
                <a:latin typeface="ＭＳ Ｐゴシック" pitchFamily="50" charset="-128"/>
                <a:ea typeface="HGｺﾞｼｯｸE" pitchFamily="49" charset="-128"/>
                <a:cs typeface="Tahoma" pitchFamily="34" charset="0"/>
              </a:rPr>
              <a:t>3</a:t>
            </a:r>
            <a:r>
              <a:rPr lang="ja-JP" altLang="en-US" sz="1400">
                <a:latin typeface="ＭＳ Ｐゴシック" pitchFamily="50" charset="-128"/>
                <a:ea typeface="HGｺﾞｼｯｸE" pitchFamily="49" charset="-128"/>
                <a:cs typeface="Tahoma" pitchFamily="34" charset="0"/>
              </a:rPr>
              <a:t>次元</a:t>
            </a:r>
            <a:r>
              <a:rPr lang="en-US" altLang="ja-JP" sz="1400">
                <a:latin typeface="ＭＳ Ｐゴシック" pitchFamily="50" charset="-128"/>
                <a:ea typeface="HGｺﾞｼｯｸE" pitchFamily="49" charset="-128"/>
                <a:cs typeface="Tahoma" pitchFamily="34" charset="0"/>
              </a:rPr>
              <a:t>)</a:t>
            </a:r>
            <a:r>
              <a:rPr lang="ja-JP" altLang="en-US" sz="1400">
                <a:latin typeface="ＭＳ Ｐゴシック" pitchFamily="50" charset="-128"/>
                <a:ea typeface="HGｺﾞｼｯｸE" pitchFamily="49" charset="-128"/>
                <a:cs typeface="Tahoma" pitchFamily="34" charset="0"/>
              </a:rPr>
              <a:t> </a:t>
            </a:r>
            <a:r>
              <a:rPr lang="en-US" altLang="ja-JP" sz="1400">
                <a:latin typeface="ＭＳ Ｐゴシック" pitchFamily="50" charset="-128"/>
                <a:ea typeface="HGｺﾞｼｯｸE" pitchFamily="49" charset="-128"/>
                <a:cs typeface="Tahoma" pitchFamily="34" charset="0"/>
              </a:rPr>
              <a:t>(</a:t>
            </a:r>
            <a:r>
              <a:rPr lang="ja-JP" altLang="en-US" sz="1400">
                <a:latin typeface="ＭＳ Ｐゴシック" pitchFamily="50" charset="-128"/>
                <a:ea typeface="HGｺﾞｼｯｸE" pitchFamily="49" charset="-128"/>
                <a:cs typeface="Tahoma" pitchFamily="34" charset="0"/>
              </a:rPr>
              <a:t>パラメータは乱数で決定</a:t>
            </a:r>
            <a:r>
              <a:rPr lang="en-US" altLang="ja-JP" sz="1400">
                <a:latin typeface="ＭＳ Ｐゴシック" pitchFamily="50" charset="-128"/>
                <a:ea typeface="HGｺﾞｼｯｸE" pitchFamily="49" charset="-128"/>
                <a:cs typeface="Tahoma" pitchFamily="34" charset="0"/>
              </a:rPr>
              <a:t>)</a:t>
            </a:r>
            <a:endParaRPr lang="ja-JP" altLang="en-US" sz="1400">
              <a:latin typeface="ＭＳ Ｐゴシック" pitchFamily="50" charset="-128"/>
              <a:ea typeface="HGｺﾞｼｯｸE" pitchFamily="49" charset="-128"/>
              <a:cs typeface="Tahoma" pitchFamily="34" charset="0"/>
            </a:endParaRPr>
          </a:p>
        </p:txBody>
      </p:sp>
      <p:sp>
        <p:nvSpPr>
          <p:cNvPr id="10249" name="正方形/長方形 3"/>
          <p:cNvSpPr>
            <a:spLocks noChangeArrowheads="1"/>
          </p:cNvSpPr>
          <p:nvPr/>
        </p:nvSpPr>
        <p:spPr bwMode="auto">
          <a:xfrm>
            <a:off x="1357313" y="1563788"/>
            <a:ext cx="70072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600">
                <a:latin typeface="ＭＳ Ｐゴシック" pitchFamily="50" charset="-128"/>
                <a:ea typeface="HGｺﾞｼｯｸE" pitchFamily="49" charset="-128"/>
                <a:cs typeface="Tahoma" pitchFamily="34" charset="0"/>
              </a:rPr>
              <a:t>モデル分布：</a:t>
            </a:r>
            <a:r>
              <a:rPr lang="en-US" altLang="ja-JP" sz="1600">
                <a:latin typeface="Tahoma" pitchFamily="34" charset="0"/>
                <a:ea typeface="HGｺﾞｼｯｸE" pitchFamily="49" charset="-128"/>
                <a:cs typeface="Tahoma" pitchFamily="34" charset="0"/>
              </a:rPr>
              <a:t>RBM</a:t>
            </a:r>
            <a:r>
              <a:rPr lang="ja-JP" altLang="en-US" sz="1600">
                <a:latin typeface="Tahoma" pitchFamily="34" charset="0"/>
                <a:ea typeface="HGｺﾞｼｯｸE" pitchFamily="49" charset="-128"/>
                <a:cs typeface="Tahoma" pitchFamily="34" charset="0"/>
              </a:rPr>
              <a:t> </a:t>
            </a:r>
            <a:r>
              <a:rPr lang="en-US" altLang="ja-JP" sz="1400">
                <a:latin typeface="ＭＳ Ｐゴシック" pitchFamily="50" charset="-128"/>
                <a:ea typeface="HGｺﾞｼｯｸE" pitchFamily="49" charset="-128"/>
                <a:cs typeface="Tahoma" pitchFamily="34" charset="0"/>
              </a:rPr>
              <a:t>(</a:t>
            </a:r>
            <a:r>
              <a:rPr lang="ja-JP" altLang="en-US" sz="1400">
                <a:latin typeface="ＭＳ Ｐゴシック" pitchFamily="50" charset="-128"/>
                <a:ea typeface="HGｺﾞｼｯｸE" pitchFamily="49" charset="-128"/>
                <a:cs typeface="Tahoma" pitchFamily="34" charset="0"/>
              </a:rPr>
              <a:t>観測変数</a:t>
            </a:r>
            <a:r>
              <a:rPr lang="en-US" altLang="ja-JP" sz="1400">
                <a:latin typeface="ＭＳ Ｐゴシック" pitchFamily="50" charset="-128"/>
                <a:ea typeface="HGｺﾞｼｯｸE" pitchFamily="49" charset="-128"/>
                <a:cs typeface="Tahoma" pitchFamily="34" charset="0"/>
              </a:rPr>
              <a:t>4</a:t>
            </a:r>
            <a:r>
              <a:rPr lang="ja-JP" altLang="en-US" sz="1400">
                <a:latin typeface="ＭＳ Ｐゴシック" pitchFamily="50" charset="-128"/>
                <a:ea typeface="HGｺﾞｼｯｸE" pitchFamily="49" charset="-128"/>
                <a:cs typeface="Tahoma" pitchFamily="34" charset="0"/>
              </a:rPr>
              <a:t>次元</a:t>
            </a:r>
            <a:r>
              <a:rPr lang="en-US" altLang="ja-JP" sz="1400">
                <a:latin typeface="ＭＳ Ｐゴシック" pitchFamily="50" charset="-128"/>
                <a:ea typeface="HGｺﾞｼｯｸE" pitchFamily="49" charset="-128"/>
                <a:cs typeface="Tahoma" pitchFamily="34" charset="0"/>
              </a:rPr>
              <a:t>,</a:t>
            </a:r>
            <a:r>
              <a:rPr lang="ja-JP" altLang="en-US" sz="1400">
                <a:latin typeface="ＭＳ Ｐゴシック" pitchFamily="50" charset="-128"/>
                <a:ea typeface="HGｺﾞｼｯｸE" pitchFamily="49" charset="-128"/>
                <a:cs typeface="Tahoma" pitchFamily="34" charset="0"/>
              </a:rPr>
              <a:t> 隠れ変数</a:t>
            </a:r>
            <a:r>
              <a:rPr lang="en-US" altLang="ja-JP" sz="1400" b="1">
                <a:solidFill>
                  <a:srgbClr val="FF0000"/>
                </a:solidFill>
                <a:latin typeface="ＭＳ Ｐゴシック" pitchFamily="50" charset="-128"/>
                <a:ea typeface="HGｺﾞｼｯｸE" pitchFamily="49" charset="-128"/>
                <a:cs typeface="Tahoma" pitchFamily="34" charset="0"/>
              </a:rPr>
              <a:t>3</a:t>
            </a:r>
            <a:r>
              <a:rPr lang="ja-JP" altLang="en-US" sz="1400">
                <a:latin typeface="ＭＳ Ｐゴシック" pitchFamily="50" charset="-128"/>
                <a:ea typeface="HGｺﾞｼｯｸE" pitchFamily="49" charset="-128"/>
                <a:cs typeface="Tahoma" pitchFamily="34" charset="0"/>
              </a:rPr>
              <a:t>次元</a:t>
            </a:r>
            <a:r>
              <a:rPr lang="en-US" altLang="ja-JP" sz="1400">
                <a:latin typeface="ＭＳ Ｐゴシック" pitchFamily="50" charset="-128"/>
                <a:ea typeface="HGｺﾞｼｯｸE" pitchFamily="49" charset="-128"/>
                <a:cs typeface="Tahoma" pitchFamily="34" charset="0"/>
              </a:rPr>
              <a:t>)</a:t>
            </a:r>
            <a:r>
              <a:rPr lang="ja-JP" altLang="en-US" sz="1400">
                <a:latin typeface="ＭＳ Ｐゴシック" pitchFamily="50" charset="-128"/>
                <a:ea typeface="HGｺﾞｼｯｸE" pitchFamily="49" charset="-128"/>
                <a:cs typeface="Tahoma" pitchFamily="34" charset="0"/>
              </a:rPr>
              <a:t> </a:t>
            </a:r>
            <a:r>
              <a:rPr lang="en-US" altLang="ja-JP" sz="1400">
                <a:latin typeface="ＭＳ Ｐゴシック" pitchFamily="50" charset="-128"/>
                <a:ea typeface="HGｺﾞｼｯｸE" pitchFamily="49" charset="-128"/>
                <a:cs typeface="Tahoma" pitchFamily="34" charset="0"/>
              </a:rPr>
              <a:t>(</a:t>
            </a:r>
            <a:r>
              <a:rPr lang="ja-JP" altLang="en-US" sz="1400">
                <a:latin typeface="ＭＳ Ｐゴシック" pitchFamily="50" charset="-128"/>
                <a:ea typeface="HGｺﾞｼｯｸE" pitchFamily="49" charset="-128"/>
                <a:cs typeface="Tahoma" pitchFamily="34" charset="0"/>
              </a:rPr>
              <a:t>初期パラメータは乱数で決定</a:t>
            </a:r>
            <a:r>
              <a:rPr lang="en-US" altLang="ja-JP" sz="1400">
                <a:latin typeface="ＭＳ Ｐゴシック" pitchFamily="50" charset="-128"/>
                <a:ea typeface="HGｺﾞｼｯｸE" pitchFamily="49" charset="-128"/>
                <a:cs typeface="Tahoma" pitchFamily="34" charset="0"/>
              </a:rPr>
              <a:t>)</a:t>
            </a:r>
            <a:endParaRPr lang="ja-JP" altLang="en-US" sz="1400">
              <a:latin typeface="ＭＳ Ｐゴシック" pitchFamily="50" charset="-128"/>
              <a:ea typeface="HGｺﾞｼｯｸE" pitchFamily="49" charset="-128"/>
              <a:cs typeface="Tahoma" pitchFamily="34" charset="0"/>
            </a:endParaRPr>
          </a:p>
        </p:txBody>
      </p:sp>
      <p:sp>
        <p:nvSpPr>
          <p:cNvPr id="10250" name="正方形/長方形 4"/>
          <p:cNvSpPr>
            <a:spLocks noChangeArrowheads="1"/>
          </p:cNvSpPr>
          <p:nvPr/>
        </p:nvSpPr>
        <p:spPr bwMode="auto">
          <a:xfrm>
            <a:off x="1357313" y="2278163"/>
            <a:ext cx="57721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600">
                <a:latin typeface="ＭＳ Ｐゴシック" pitchFamily="50" charset="-128"/>
                <a:ea typeface="HGｺﾞｼｯｸE" pitchFamily="49" charset="-128"/>
                <a:cs typeface="Tahoma" pitchFamily="34" charset="0"/>
              </a:rPr>
              <a:t>学習則：</a:t>
            </a:r>
            <a:r>
              <a:rPr lang="en-US" altLang="ja-JP" sz="1600">
                <a:latin typeface="Tahoma" pitchFamily="34" charset="0"/>
                <a:ea typeface="HGｺﾞｼｯｸE" pitchFamily="49" charset="-128"/>
                <a:cs typeface="Tahoma" pitchFamily="34" charset="0"/>
              </a:rPr>
              <a:t>DBL</a:t>
            </a:r>
            <a:r>
              <a:rPr lang="ja-JP" altLang="en-US" sz="1600">
                <a:latin typeface="Tahoma" pitchFamily="34" charset="0"/>
                <a:ea typeface="HGｺﾞｼｯｸE" pitchFamily="49" charset="-128"/>
                <a:cs typeface="Tahoma" pitchFamily="34" charset="0"/>
              </a:rPr>
              <a:t> </a:t>
            </a:r>
            <a:r>
              <a:rPr lang="en-US" altLang="ja-JP" sz="1600">
                <a:latin typeface="ＭＳ Ｐゴシック" pitchFamily="50" charset="-128"/>
                <a:ea typeface="HGｺﾞｼｯｸE" pitchFamily="49" charset="-128"/>
                <a:cs typeface="Tahoma" pitchFamily="34" charset="0"/>
              </a:rPr>
              <a:t>(</a:t>
            </a:r>
            <a:r>
              <a:rPr lang="ja-JP" altLang="en-US" sz="1600">
                <a:latin typeface="ＭＳ Ｐゴシック" pitchFamily="50" charset="-128"/>
                <a:ea typeface="HGｺﾞｼｯｸE" pitchFamily="49" charset="-128"/>
                <a:cs typeface="Tahoma" pitchFamily="34" charset="0"/>
              </a:rPr>
              <a:t>ステップ</a:t>
            </a:r>
            <a:r>
              <a:rPr lang="en-US" altLang="ja-JP" sz="1600">
                <a:latin typeface="Tahoma" pitchFamily="34" charset="0"/>
                <a:ea typeface="HGｺﾞｼｯｸE" pitchFamily="49" charset="-128"/>
                <a:cs typeface="Tahoma" pitchFamily="34" charset="0"/>
              </a:rPr>
              <a:t>2</a:t>
            </a:r>
            <a:r>
              <a:rPr lang="ja-JP" altLang="en-US" sz="1600">
                <a:latin typeface="Tahoma" pitchFamily="34" charset="0"/>
                <a:ea typeface="HGｺﾞｼｯｸE" pitchFamily="49" charset="-128"/>
                <a:cs typeface="Tahoma" pitchFamily="34" charset="0"/>
              </a:rPr>
              <a:t>の実行</a:t>
            </a:r>
            <a:r>
              <a:rPr lang="ja-JP" altLang="en-US" sz="1600">
                <a:latin typeface="ＭＳ Ｐゴシック" pitchFamily="50" charset="-128"/>
                <a:ea typeface="HGｺﾞｼｯｸE" pitchFamily="49" charset="-128"/>
                <a:cs typeface="Tahoma" pitchFamily="34" charset="0"/>
              </a:rPr>
              <a:t>には準ニュートン法を用いた</a:t>
            </a:r>
            <a:r>
              <a:rPr lang="en-US" altLang="ja-JP" sz="1600">
                <a:latin typeface="ＭＳ Ｐゴシック" pitchFamily="50" charset="-128"/>
                <a:ea typeface="HGｺﾞｼｯｸE" pitchFamily="49" charset="-128"/>
                <a:cs typeface="Tahoma" pitchFamily="34" charset="0"/>
              </a:rPr>
              <a:t>)</a:t>
            </a:r>
            <a:endParaRPr lang="ja-JP" altLang="en-US" sz="1600">
              <a:latin typeface="ＭＳ Ｐゴシック" pitchFamily="50" charset="-128"/>
              <a:ea typeface="HGｺﾞｼｯｸE" pitchFamily="49" charset="-128"/>
              <a:cs typeface="Tahoma" pitchFamily="34" charset="0"/>
            </a:endParaRPr>
          </a:p>
        </p:txBody>
      </p:sp>
      <p:sp>
        <p:nvSpPr>
          <p:cNvPr id="10251" name="正方形/長方形 5"/>
          <p:cNvSpPr>
            <a:spLocks noChangeArrowheads="1"/>
          </p:cNvSpPr>
          <p:nvPr/>
        </p:nvSpPr>
        <p:spPr bwMode="auto">
          <a:xfrm>
            <a:off x="1357313" y="1920975"/>
            <a:ext cx="2070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600">
                <a:latin typeface="ＭＳ Ｐゴシック" pitchFamily="50" charset="-128"/>
                <a:ea typeface="HGｺﾞｼｯｸE" pitchFamily="49" charset="-128"/>
                <a:cs typeface="Tahoma" pitchFamily="34" charset="0"/>
              </a:rPr>
              <a:t>サンプル数：</a:t>
            </a:r>
            <a:r>
              <a:rPr lang="en-US" altLang="ja-JP" sz="1600">
                <a:latin typeface="Tahoma" pitchFamily="34" charset="0"/>
                <a:ea typeface="HGｺﾞｼｯｸE" pitchFamily="49" charset="-128"/>
                <a:cs typeface="Tahoma" pitchFamily="34" charset="0"/>
              </a:rPr>
              <a:t>1000</a:t>
            </a:r>
            <a:r>
              <a:rPr lang="ja-JP" altLang="en-US" sz="1600">
                <a:latin typeface="Tahoma" pitchFamily="34" charset="0"/>
                <a:ea typeface="HGｺﾞｼｯｸE" pitchFamily="49" charset="-128"/>
                <a:cs typeface="Tahoma" pitchFamily="34" charset="0"/>
              </a:rPr>
              <a:t>点</a:t>
            </a:r>
          </a:p>
        </p:txBody>
      </p:sp>
      <p:sp>
        <p:nvSpPr>
          <p:cNvPr id="10252" name="正方形/長方形 3"/>
          <p:cNvSpPr>
            <a:spLocks noChangeArrowheads="1"/>
          </p:cNvSpPr>
          <p:nvPr/>
        </p:nvSpPr>
        <p:spPr bwMode="auto">
          <a:xfrm>
            <a:off x="4209659" y="760203"/>
            <a:ext cx="46474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dirty="0">
                <a:latin typeface="ＭＳ Ｐゴシック" pitchFamily="50" charset="-128"/>
                <a:ea typeface="HGｺﾞｼｯｸE" pitchFamily="49" charset="-128"/>
                <a:cs typeface="Tahoma" pitchFamily="34" charset="0"/>
              </a:rPr>
              <a:t>モデル分布が真の分布を</a:t>
            </a:r>
            <a:r>
              <a:rPr lang="ja-JP" altLang="en-US" sz="2400" dirty="0">
                <a:solidFill>
                  <a:srgbClr val="FF0000"/>
                </a:solidFill>
                <a:latin typeface="ＭＳ Ｐゴシック" pitchFamily="50" charset="-128"/>
                <a:ea typeface="HGｺﾞｼｯｸE" pitchFamily="49" charset="-128"/>
                <a:cs typeface="Tahoma" pitchFamily="34" charset="0"/>
              </a:rPr>
              <a:t>表現可能</a:t>
            </a:r>
            <a:r>
              <a:rPr lang="ja-JP" altLang="en-US" dirty="0">
                <a:latin typeface="ＭＳ Ｐゴシック" pitchFamily="50" charset="-128"/>
                <a:ea typeface="HGｺﾞｼｯｸE" pitchFamily="49" charset="-128"/>
                <a:cs typeface="Tahoma" pitchFamily="34" charset="0"/>
              </a:rPr>
              <a:t>な場合</a:t>
            </a:r>
            <a:endParaRPr lang="ja-JP" altLang="en-US" sz="1400" dirty="0">
              <a:latin typeface="ＭＳ Ｐゴシック" pitchFamily="50" charset="-128"/>
              <a:ea typeface="HGｺﾞｼｯｸE" pitchFamily="49" charset="-128"/>
              <a:cs typeface="Tahoma" pitchFamily="34" charset="0"/>
            </a:endParaRPr>
          </a:p>
        </p:txBody>
      </p:sp>
      <p:sp>
        <p:nvSpPr>
          <p:cNvPr id="10253" name="正方形/長方形 3"/>
          <p:cNvSpPr>
            <a:spLocks noChangeArrowheads="1"/>
          </p:cNvSpPr>
          <p:nvPr/>
        </p:nvSpPr>
        <p:spPr bwMode="auto">
          <a:xfrm>
            <a:off x="7505700" y="2616300"/>
            <a:ext cx="1201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dirty="0">
                <a:latin typeface="Tahoma" pitchFamily="34" charset="0"/>
                <a:ea typeface="HGｺﾞｼｯｸE" pitchFamily="49" charset="-128"/>
                <a:cs typeface="Tahoma" pitchFamily="34" charset="0"/>
              </a:rPr>
              <a:t>ｘ </a:t>
            </a:r>
            <a:r>
              <a:rPr lang="en-US" altLang="ja-JP" dirty="0">
                <a:latin typeface="Tahoma" pitchFamily="34" charset="0"/>
                <a:ea typeface="HGｺﾞｼｯｸE" pitchFamily="49" charset="-128"/>
                <a:cs typeface="Tahoma" pitchFamily="34" charset="0"/>
              </a:rPr>
              <a:t>50</a:t>
            </a:r>
            <a:r>
              <a:rPr lang="ja-JP" altLang="en-US" dirty="0">
                <a:latin typeface="ＭＳ Ｐゴシック" pitchFamily="50" charset="-128"/>
                <a:ea typeface="HGｺﾞｼｯｸE" pitchFamily="49" charset="-128"/>
                <a:cs typeface="Tahoma" pitchFamily="34" charset="0"/>
              </a:rPr>
              <a:t>試行</a:t>
            </a:r>
          </a:p>
        </p:txBody>
      </p:sp>
      <p:pic>
        <p:nvPicPr>
          <p:cNvPr id="10254" name="図 11" descr="F_KLQ1r_in_of_model_1234.wm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7313" y="3167063"/>
            <a:ext cx="6797675"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5" name="図 12" descr="F_KLQ1r_in_of_model.wm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86063" y="4694238"/>
            <a:ext cx="4090987"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242" name="Object 2"/>
          <p:cNvGraphicFramePr>
            <a:graphicFrameLocks noChangeAspect="1"/>
          </p:cNvGraphicFramePr>
          <p:nvPr/>
        </p:nvGraphicFramePr>
        <p:xfrm>
          <a:off x="1071563" y="5000625"/>
          <a:ext cx="1714500" cy="212725"/>
        </p:xfrm>
        <a:graphic>
          <a:graphicData uri="http://schemas.openxmlformats.org/presentationml/2006/ole">
            <mc:AlternateContent xmlns:mc="http://schemas.openxmlformats.org/markup-compatibility/2006">
              <mc:Choice xmlns:v="urn:schemas-microsoft-com:vml" Requires="v">
                <p:oleObj spid="_x0000_s12330" name="Equation" r:id="rId6" imgW="3174840" imgH="393480" progId="Equation.DSMT4">
                  <p:embed/>
                </p:oleObj>
              </mc:Choice>
              <mc:Fallback>
                <p:oleObj name="Equation" r:id="rId6" imgW="317484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1563" y="5000625"/>
                        <a:ext cx="17145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6" name="正方形/長方形 14"/>
          <p:cNvSpPr>
            <a:spLocks noChangeArrowheads="1"/>
          </p:cNvSpPr>
          <p:nvPr/>
        </p:nvSpPr>
        <p:spPr bwMode="auto">
          <a:xfrm>
            <a:off x="4857750" y="6500813"/>
            <a:ext cx="10001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1200"/>
              <a:t>更新回数</a:t>
            </a:r>
          </a:p>
        </p:txBody>
      </p:sp>
      <p:sp>
        <p:nvSpPr>
          <p:cNvPr id="10257" name="正方形/長方形 15"/>
          <p:cNvSpPr>
            <a:spLocks noChangeArrowheads="1"/>
          </p:cNvSpPr>
          <p:nvPr/>
        </p:nvSpPr>
        <p:spPr bwMode="auto">
          <a:xfrm>
            <a:off x="2000250" y="4238625"/>
            <a:ext cx="8572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1100"/>
              <a:t>更新回数</a:t>
            </a:r>
          </a:p>
        </p:txBody>
      </p:sp>
      <p:graphicFrame>
        <p:nvGraphicFramePr>
          <p:cNvPr id="10243" name="Object 3"/>
          <p:cNvGraphicFramePr>
            <a:graphicFrameLocks noChangeAspect="1"/>
          </p:cNvGraphicFramePr>
          <p:nvPr/>
        </p:nvGraphicFramePr>
        <p:xfrm>
          <a:off x="1143000" y="2928938"/>
          <a:ext cx="1365250" cy="168275"/>
        </p:xfrm>
        <a:graphic>
          <a:graphicData uri="http://schemas.openxmlformats.org/presentationml/2006/ole">
            <mc:AlternateContent xmlns:mc="http://schemas.openxmlformats.org/markup-compatibility/2006">
              <mc:Choice xmlns:v="urn:schemas-microsoft-com:vml" Requires="v">
                <p:oleObj spid="_x0000_s12331" name="Equation" r:id="rId8" imgW="3174840" imgH="393480" progId="Equation.DSMT4">
                  <p:embed/>
                </p:oleObj>
              </mc:Choice>
              <mc:Fallback>
                <p:oleObj name="Equation" r:id="rId8" imgW="3174840" imgH="3934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2928938"/>
                        <a:ext cx="136525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8" name="正方形/長方形 17"/>
          <p:cNvSpPr>
            <a:spLocks noChangeArrowheads="1"/>
          </p:cNvSpPr>
          <p:nvPr/>
        </p:nvSpPr>
        <p:spPr bwMode="auto">
          <a:xfrm>
            <a:off x="3286125" y="2786063"/>
            <a:ext cx="2571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1400"/>
              <a:t>ランダムに選んだ</a:t>
            </a:r>
            <a:r>
              <a:rPr lang="en-US" altLang="ja-JP" sz="1400"/>
              <a:t>4</a:t>
            </a:r>
            <a:r>
              <a:rPr lang="ja-JP" altLang="en-US" sz="1400"/>
              <a:t>試行の結果</a:t>
            </a:r>
          </a:p>
        </p:txBody>
      </p:sp>
      <p:sp>
        <p:nvSpPr>
          <p:cNvPr id="10259" name="正方形/長方形 18"/>
          <p:cNvSpPr>
            <a:spLocks noChangeArrowheads="1"/>
          </p:cNvSpPr>
          <p:nvPr/>
        </p:nvSpPr>
        <p:spPr bwMode="auto">
          <a:xfrm>
            <a:off x="3929063" y="4429125"/>
            <a:ext cx="235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ja-JP" sz="1400"/>
              <a:t>50</a:t>
            </a:r>
            <a:r>
              <a:rPr lang="ja-JP" altLang="en-US" sz="1400"/>
              <a:t>試行の平均</a:t>
            </a:r>
            <a:r>
              <a:rPr lang="en-US" altLang="ja-JP" sz="1400"/>
              <a:t>(</a:t>
            </a:r>
            <a:r>
              <a:rPr lang="ja-JP" altLang="en-US" sz="1400"/>
              <a:t>と標準偏差</a:t>
            </a:r>
            <a:r>
              <a:rPr lang="en-US" altLang="ja-JP" sz="1400"/>
              <a:t>)</a:t>
            </a:r>
            <a:endParaRPr lang="ja-JP" altLang="en-US" sz="1400"/>
          </a:p>
        </p:txBody>
      </p:sp>
      <p:grpSp>
        <p:nvGrpSpPr>
          <p:cNvPr id="10260" name="グループ化 26"/>
          <p:cNvGrpSpPr>
            <a:grpSpLocks/>
          </p:cNvGrpSpPr>
          <p:nvPr/>
        </p:nvGrpSpPr>
        <p:grpSpPr bwMode="auto">
          <a:xfrm>
            <a:off x="7000875" y="5000625"/>
            <a:ext cx="1785938" cy="571500"/>
            <a:chOff x="7000892" y="5000636"/>
            <a:chExt cx="1785950" cy="571504"/>
          </a:xfrm>
        </p:grpSpPr>
        <p:graphicFrame>
          <p:nvGraphicFramePr>
            <p:cNvPr id="10244" name="Object 4"/>
            <p:cNvGraphicFramePr>
              <a:graphicFrameLocks noChangeAspect="1"/>
            </p:cNvGraphicFramePr>
            <p:nvPr/>
          </p:nvGraphicFramePr>
          <p:xfrm>
            <a:off x="7046692" y="5063528"/>
            <a:ext cx="500066" cy="186910"/>
          </p:xfrm>
          <a:graphic>
            <a:graphicData uri="http://schemas.openxmlformats.org/presentationml/2006/ole">
              <mc:AlternateContent xmlns:mc="http://schemas.openxmlformats.org/markup-compatibility/2006">
                <mc:Choice xmlns:v="urn:schemas-microsoft-com:vml" Requires="v">
                  <p:oleObj spid="_x0000_s12332" name="Equation" r:id="rId10" imgW="850680" imgH="317160" progId="Equation.DSMT4">
                    <p:embed/>
                  </p:oleObj>
                </mc:Choice>
                <mc:Fallback>
                  <p:oleObj name="Equation" r:id="rId10" imgW="850680" imgH="31716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46692" y="5063528"/>
                          <a:ext cx="500066" cy="186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5" name="Object 6"/>
            <p:cNvGraphicFramePr>
              <a:graphicFrameLocks noChangeAspect="1"/>
            </p:cNvGraphicFramePr>
            <p:nvPr/>
          </p:nvGraphicFramePr>
          <p:xfrm>
            <a:off x="7046692" y="5349280"/>
            <a:ext cx="1071570" cy="195404"/>
          </p:xfrm>
          <a:graphic>
            <a:graphicData uri="http://schemas.openxmlformats.org/presentationml/2006/ole">
              <mc:AlternateContent xmlns:mc="http://schemas.openxmlformats.org/markup-compatibility/2006">
                <mc:Choice xmlns:v="urn:schemas-microsoft-com:vml" Requires="v">
                  <p:oleObj spid="_x0000_s12333" name="Equation" r:id="rId12" imgW="2158920" imgH="393480" progId="Equation.DSMT4">
                    <p:embed/>
                  </p:oleObj>
                </mc:Choice>
                <mc:Fallback>
                  <p:oleObj name="Equation" r:id="rId12" imgW="2158920" imgH="39348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46692" y="5349280"/>
                          <a:ext cx="1071570" cy="195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4" name="直線コネクタ 23"/>
            <p:cNvCxnSpPr/>
            <p:nvPr/>
          </p:nvCxnSpPr>
          <p:spPr>
            <a:xfrm>
              <a:off x="8135963" y="5143512"/>
              <a:ext cx="571504" cy="1588"/>
            </a:xfrm>
            <a:prstGeom prst="line">
              <a:avLst/>
            </a:prstGeom>
            <a:ln w="25400">
              <a:solidFill>
                <a:srgbClr val="1708D8"/>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8172475" y="5429264"/>
              <a:ext cx="571504" cy="158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7000892" y="5000636"/>
              <a:ext cx="1785950" cy="5715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Tree>
    <p:extLst>
      <p:ext uri="{BB962C8B-B14F-4D97-AF65-F5344CB8AC3E}">
        <p14:creationId xmlns:p14="http://schemas.microsoft.com/office/powerpoint/2010/main" val="3188973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71438"/>
            <a:ext cx="7286625" cy="857250"/>
          </a:xfrm>
        </p:spPr>
        <p:txBody>
          <a:bodyPr/>
          <a:lstStyle/>
          <a:p>
            <a:pPr eaLnBrk="1" fontAlgn="auto" hangingPunct="1">
              <a:spcAft>
                <a:spcPts val="0"/>
              </a:spcAft>
              <a:defRPr/>
            </a:pPr>
            <a:r>
              <a:rPr lang="ja-JP" altLang="en-US" dirty="0" smtClean="0">
                <a:solidFill>
                  <a:schemeClr val="tx2">
                    <a:satMod val="130000"/>
                  </a:schemeClr>
                </a:solidFill>
              </a:rPr>
              <a:t>計算機実験</a:t>
            </a:r>
            <a:endParaRPr lang="ja-JP" altLang="en-US" dirty="0">
              <a:solidFill>
                <a:schemeClr val="tx2">
                  <a:satMod val="130000"/>
                </a:schemeClr>
              </a:solidFill>
            </a:endParaRPr>
          </a:p>
        </p:txBody>
      </p:sp>
      <p:sp>
        <p:nvSpPr>
          <p:cNvPr id="11269" name="正方形/長方形 3"/>
          <p:cNvSpPr>
            <a:spLocks noChangeArrowheads="1"/>
          </p:cNvSpPr>
          <p:nvPr/>
        </p:nvSpPr>
        <p:spPr bwMode="auto">
          <a:xfrm>
            <a:off x="4214813" y="857128"/>
            <a:ext cx="46474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dirty="0">
                <a:latin typeface="ＭＳ Ｐゴシック" pitchFamily="50" charset="-128"/>
                <a:ea typeface="HGｺﾞｼｯｸE" pitchFamily="49" charset="-128"/>
                <a:cs typeface="Tahoma" pitchFamily="34" charset="0"/>
              </a:rPr>
              <a:t>モデル分布が真の分布を</a:t>
            </a:r>
            <a:r>
              <a:rPr lang="ja-JP" altLang="en-US" sz="2400" dirty="0">
                <a:solidFill>
                  <a:srgbClr val="FF0000"/>
                </a:solidFill>
                <a:latin typeface="ＭＳ Ｐゴシック" pitchFamily="50" charset="-128"/>
                <a:ea typeface="HGｺﾞｼｯｸE" pitchFamily="49" charset="-128"/>
                <a:cs typeface="Tahoma" pitchFamily="34" charset="0"/>
              </a:rPr>
              <a:t>表現可能</a:t>
            </a:r>
            <a:r>
              <a:rPr lang="ja-JP" altLang="en-US" dirty="0">
                <a:latin typeface="ＭＳ Ｐゴシック" pitchFamily="50" charset="-128"/>
                <a:ea typeface="HGｺﾞｼｯｸE" pitchFamily="49" charset="-128"/>
                <a:cs typeface="Tahoma" pitchFamily="34" charset="0"/>
              </a:rPr>
              <a:t>な場合</a:t>
            </a:r>
            <a:endParaRPr lang="ja-JP" altLang="en-US" sz="1400" dirty="0">
              <a:latin typeface="ＭＳ Ｐゴシック" pitchFamily="50" charset="-128"/>
              <a:ea typeface="HGｺﾞｼｯｸE" pitchFamily="49" charset="-128"/>
              <a:cs typeface="Tahoma" pitchFamily="34" charset="0"/>
            </a:endParaRPr>
          </a:p>
        </p:txBody>
      </p:sp>
      <p:pic>
        <p:nvPicPr>
          <p:cNvPr id="11270" name="図 9" descr="KLrpoo_in_of_model_1234.wm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85938" y="1860302"/>
            <a:ext cx="5407025" cy="91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図 10" descr="KLrpoo_in_of_model.wm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71813" y="3857625"/>
            <a:ext cx="3929062"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正方形/長方形 11"/>
          <p:cNvSpPr>
            <a:spLocks noChangeArrowheads="1"/>
          </p:cNvSpPr>
          <p:nvPr/>
        </p:nvSpPr>
        <p:spPr bwMode="auto">
          <a:xfrm>
            <a:off x="5000625" y="5929313"/>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1200"/>
              <a:t>更新回数</a:t>
            </a:r>
          </a:p>
        </p:txBody>
      </p:sp>
      <p:sp>
        <p:nvSpPr>
          <p:cNvPr id="11273" name="正方形/長方形 12"/>
          <p:cNvSpPr>
            <a:spLocks noChangeArrowheads="1"/>
          </p:cNvSpPr>
          <p:nvPr/>
        </p:nvSpPr>
        <p:spPr bwMode="auto">
          <a:xfrm>
            <a:off x="2278063" y="2735015"/>
            <a:ext cx="8572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1100"/>
              <a:t>更新回数</a:t>
            </a:r>
          </a:p>
        </p:txBody>
      </p:sp>
      <p:sp>
        <p:nvSpPr>
          <p:cNvPr id="11274" name="正方形/長方形 13"/>
          <p:cNvSpPr>
            <a:spLocks noChangeArrowheads="1"/>
          </p:cNvSpPr>
          <p:nvPr/>
        </p:nvSpPr>
        <p:spPr bwMode="auto">
          <a:xfrm>
            <a:off x="3357563" y="1431677"/>
            <a:ext cx="2571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1400"/>
              <a:t>ランダムに選んだ</a:t>
            </a:r>
            <a:r>
              <a:rPr lang="en-US" altLang="ja-JP" sz="1400"/>
              <a:t>4</a:t>
            </a:r>
            <a:r>
              <a:rPr lang="ja-JP" altLang="en-US" sz="1400"/>
              <a:t>試行の結果</a:t>
            </a:r>
          </a:p>
        </p:txBody>
      </p:sp>
      <p:sp>
        <p:nvSpPr>
          <p:cNvPr id="11275" name="正方形/長方形 14"/>
          <p:cNvSpPr>
            <a:spLocks noChangeArrowheads="1"/>
          </p:cNvSpPr>
          <p:nvPr/>
        </p:nvSpPr>
        <p:spPr bwMode="auto">
          <a:xfrm>
            <a:off x="4214813" y="3500438"/>
            <a:ext cx="235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ja-JP" sz="1400"/>
              <a:t>50</a:t>
            </a:r>
            <a:r>
              <a:rPr lang="ja-JP" altLang="en-US" sz="1400"/>
              <a:t>試行の平均</a:t>
            </a:r>
            <a:r>
              <a:rPr lang="en-US" altLang="ja-JP" sz="1400"/>
              <a:t>(</a:t>
            </a:r>
            <a:r>
              <a:rPr lang="ja-JP" altLang="en-US" sz="1400"/>
              <a:t>と標準偏差</a:t>
            </a:r>
            <a:r>
              <a:rPr lang="en-US" altLang="ja-JP" sz="1400"/>
              <a:t>)</a:t>
            </a:r>
            <a:endParaRPr lang="ja-JP" altLang="en-US" sz="1400"/>
          </a:p>
        </p:txBody>
      </p:sp>
      <p:graphicFrame>
        <p:nvGraphicFramePr>
          <p:cNvPr id="11266" name="Object 2"/>
          <p:cNvGraphicFramePr>
            <a:graphicFrameLocks noChangeAspect="1"/>
          </p:cNvGraphicFramePr>
          <p:nvPr/>
        </p:nvGraphicFramePr>
        <p:xfrm>
          <a:off x="1428750" y="4429125"/>
          <a:ext cx="1495425" cy="266700"/>
        </p:xfrm>
        <a:graphic>
          <a:graphicData uri="http://schemas.openxmlformats.org/presentationml/2006/ole">
            <mc:AlternateContent xmlns:mc="http://schemas.openxmlformats.org/markup-compatibility/2006">
              <mc:Choice xmlns:v="urn:schemas-microsoft-com:vml" Requires="v">
                <p:oleObj spid="_x0000_s13334" name="Equation" r:id="rId6" imgW="2209680" imgH="393480" progId="Equation.DSMT4">
                  <p:embed/>
                </p:oleObj>
              </mc:Choice>
              <mc:Fallback>
                <p:oleObj name="Equation" r:id="rId6" imgW="220968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8750" y="4429125"/>
                        <a:ext cx="149542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7" name="Object 3"/>
          <p:cNvGraphicFramePr>
            <a:graphicFrameLocks noChangeAspect="1"/>
          </p:cNvGraphicFramePr>
          <p:nvPr>
            <p:extLst>
              <p:ext uri="{D42A27DB-BD31-4B8C-83A1-F6EECF244321}">
                <p14:modId xmlns:p14="http://schemas.microsoft.com/office/powerpoint/2010/main" val="4002778982"/>
              </p:ext>
            </p:extLst>
          </p:nvPr>
        </p:nvGraphicFramePr>
        <p:xfrm>
          <a:off x="1214438" y="1599952"/>
          <a:ext cx="1143000" cy="203200"/>
        </p:xfrm>
        <a:graphic>
          <a:graphicData uri="http://schemas.openxmlformats.org/presentationml/2006/ole">
            <mc:AlternateContent xmlns:mc="http://schemas.openxmlformats.org/markup-compatibility/2006">
              <mc:Choice xmlns:v="urn:schemas-microsoft-com:vml" Requires="v">
                <p:oleObj spid="_x0000_s13335" name="Equation" r:id="rId8" imgW="2209680" imgH="393480" progId="Equation.DSMT4">
                  <p:embed/>
                </p:oleObj>
              </mc:Choice>
              <mc:Fallback>
                <p:oleObj name="Equation" r:id="rId8" imgW="220968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438" y="1599952"/>
                        <a:ext cx="11430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56267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角丸四角形 7"/>
          <p:cNvSpPr/>
          <p:nvPr/>
        </p:nvSpPr>
        <p:spPr>
          <a:xfrm>
            <a:off x="1316682" y="1206252"/>
            <a:ext cx="7143750" cy="1428750"/>
          </a:xfrm>
          <a:prstGeom prst="roundRect">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 name="タイトル 1"/>
          <p:cNvSpPr>
            <a:spLocks noGrp="1"/>
          </p:cNvSpPr>
          <p:nvPr>
            <p:ph type="ctrTitle"/>
          </p:nvPr>
        </p:nvSpPr>
        <p:spPr>
          <a:xfrm>
            <a:off x="1143000" y="71438"/>
            <a:ext cx="7286625" cy="857250"/>
          </a:xfrm>
        </p:spPr>
        <p:txBody>
          <a:bodyPr/>
          <a:lstStyle/>
          <a:p>
            <a:pPr eaLnBrk="1" fontAlgn="auto" hangingPunct="1">
              <a:spcAft>
                <a:spcPts val="0"/>
              </a:spcAft>
              <a:defRPr/>
            </a:pPr>
            <a:r>
              <a:rPr lang="ja-JP" altLang="en-US" dirty="0" smtClean="0">
                <a:solidFill>
                  <a:schemeClr val="tx2">
                    <a:satMod val="130000"/>
                  </a:schemeClr>
                </a:solidFill>
              </a:rPr>
              <a:t>計算機実験</a:t>
            </a:r>
            <a:endParaRPr lang="ja-JP" altLang="en-US" dirty="0">
              <a:solidFill>
                <a:schemeClr val="tx2">
                  <a:satMod val="130000"/>
                </a:schemeClr>
              </a:solidFill>
            </a:endParaRPr>
          </a:p>
        </p:txBody>
      </p:sp>
      <p:sp>
        <p:nvSpPr>
          <p:cNvPr id="12296" name="正方形/長方形 3"/>
          <p:cNvSpPr>
            <a:spLocks noChangeArrowheads="1"/>
          </p:cNvSpPr>
          <p:nvPr/>
        </p:nvSpPr>
        <p:spPr bwMode="auto">
          <a:xfrm>
            <a:off x="1388120" y="1225302"/>
            <a:ext cx="650716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600">
                <a:latin typeface="ＭＳ Ｐゴシック" pitchFamily="50" charset="-128"/>
                <a:ea typeface="HGｺﾞｼｯｸE" pitchFamily="49" charset="-128"/>
                <a:cs typeface="Tahoma" pitchFamily="34" charset="0"/>
              </a:rPr>
              <a:t>真の分布：</a:t>
            </a:r>
            <a:r>
              <a:rPr lang="en-US" altLang="ja-JP" sz="1600">
                <a:latin typeface="Tahoma" pitchFamily="34" charset="0"/>
                <a:ea typeface="HGｺﾞｼｯｸE" pitchFamily="49" charset="-128"/>
                <a:cs typeface="Tahoma" pitchFamily="34" charset="0"/>
              </a:rPr>
              <a:t>RBM</a:t>
            </a:r>
            <a:r>
              <a:rPr lang="ja-JP" altLang="en-US" sz="1600">
                <a:latin typeface="Tahoma" pitchFamily="34" charset="0"/>
                <a:ea typeface="HGｺﾞｼｯｸE" pitchFamily="49" charset="-128"/>
                <a:cs typeface="Tahoma" pitchFamily="34" charset="0"/>
              </a:rPr>
              <a:t>  </a:t>
            </a:r>
            <a:r>
              <a:rPr lang="en-US" altLang="ja-JP" sz="1400">
                <a:latin typeface="ＭＳ Ｐゴシック" pitchFamily="50" charset="-128"/>
                <a:ea typeface="HGｺﾞｼｯｸE" pitchFamily="49" charset="-128"/>
                <a:cs typeface="Tahoma" pitchFamily="34" charset="0"/>
              </a:rPr>
              <a:t>(</a:t>
            </a:r>
            <a:r>
              <a:rPr lang="ja-JP" altLang="en-US" sz="1400">
                <a:latin typeface="ＭＳ Ｐゴシック" pitchFamily="50" charset="-128"/>
                <a:ea typeface="HGｺﾞｼｯｸE" pitchFamily="49" charset="-128"/>
                <a:cs typeface="Tahoma" pitchFamily="34" charset="0"/>
              </a:rPr>
              <a:t>観測変数</a:t>
            </a:r>
            <a:r>
              <a:rPr lang="en-US" altLang="ja-JP" sz="1400">
                <a:latin typeface="ＭＳ Ｐゴシック" pitchFamily="50" charset="-128"/>
                <a:ea typeface="HGｺﾞｼｯｸE" pitchFamily="49" charset="-128"/>
                <a:cs typeface="Tahoma" pitchFamily="34" charset="0"/>
              </a:rPr>
              <a:t>4</a:t>
            </a:r>
            <a:r>
              <a:rPr lang="ja-JP" altLang="en-US" sz="1400">
                <a:latin typeface="ＭＳ Ｐゴシック" pitchFamily="50" charset="-128"/>
                <a:ea typeface="HGｺﾞｼｯｸE" pitchFamily="49" charset="-128"/>
                <a:cs typeface="Tahoma" pitchFamily="34" charset="0"/>
              </a:rPr>
              <a:t>次元</a:t>
            </a:r>
            <a:r>
              <a:rPr lang="en-US" altLang="ja-JP" sz="1400">
                <a:latin typeface="ＭＳ Ｐゴシック" pitchFamily="50" charset="-128"/>
                <a:ea typeface="HGｺﾞｼｯｸE" pitchFamily="49" charset="-128"/>
                <a:cs typeface="Tahoma" pitchFamily="34" charset="0"/>
              </a:rPr>
              <a:t>,</a:t>
            </a:r>
            <a:r>
              <a:rPr lang="ja-JP" altLang="en-US" sz="1400">
                <a:latin typeface="ＭＳ Ｐゴシック" pitchFamily="50" charset="-128"/>
                <a:ea typeface="HGｺﾞｼｯｸE" pitchFamily="49" charset="-128"/>
                <a:cs typeface="Tahoma" pitchFamily="34" charset="0"/>
              </a:rPr>
              <a:t> 隠れ変数</a:t>
            </a:r>
            <a:r>
              <a:rPr lang="en-US" altLang="ja-JP" sz="1400" b="1">
                <a:solidFill>
                  <a:srgbClr val="FF0000"/>
                </a:solidFill>
                <a:latin typeface="ＭＳ Ｐゴシック" pitchFamily="50" charset="-128"/>
                <a:ea typeface="HGｺﾞｼｯｸE" pitchFamily="49" charset="-128"/>
                <a:cs typeface="Tahoma" pitchFamily="34" charset="0"/>
              </a:rPr>
              <a:t>5</a:t>
            </a:r>
            <a:r>
              <a:rPr lang="ja-JP" altLang="en-US" sz="1400">
                <a:latin typeface="ＭＳ Ｐゴシック" pitchFamily="50" charset="-128"/>
                <a:ea typeface="HGｺﾞｼｯｸE" pitchFamily="49" charset="-128"/>
                <a:cs typeface="Tahoma" pitchFamily="34" charset="0"/>
              </a:rPr>
              <a:t>次元</a:t>
            </a:r>
            <a:r>
              <a:rPr lang="en-US" altLang="ja-JP" sz="1400">
                <a:latin typeface="ＭＳ Ｐゴシック" pitchFamily="50" charset="-128"/>
                <a:ea typeface="HGｺﾞｼｯｸE" pitchFamily="49" charset="-128"/>
                <a:cs typeface="Tahoma" pitchFamily="34" charset="0"/>
              </a:rPr>
              <a:t>)</a:t>
            </a:r>
            <a:r>
              <a:rPr lang="ja-JP" altLang="en-US" sz="1400">
                <a:latin typeface="ＭＳ Ｐゴシック" pitchFamily="50" charset="-128"/>
                <a:ea typeface="HGｺﾞｼｯｸE" pitchFamily="49" charset="-128"/>
                <a:cs typeface="Tahoma" pitchFamily="34" charset="0"/>
              </a:rPr>
              <a:t> </a:t>
            </a:r>
            <a:r>
              <a:rPr lang="en-US" altLang="ja-JP" sz="1400">
                <a:latin typeface="ＭＳ Ｐゴシック" pitchFamily="50" charset="-128"/>
                <a:ea typeface="HGｺﾞｼｯｸE" pitchFamily="49" charset="-128"/>
                <a:cs typeface="Tahoma" pitchFamily="34" charset="0"/>
              </a:rPr>
              <a:t>(</a:t>
            </a:r>
            <a:r>
              <a:rPr lang="ja-JP" altLang="en-US" sz="1400">
                <a:latin typeface="ＭＳ Ｐゴシック" pitchFamily="50" charset="-128"/>
                <a:ea typeface="HGｺﾞｼｯｸE" pitchFamily="49" charset="-128"/>
                <a:cs typeface="Tahoma" pitchFamily="34" charset="0"/>
              </a:rPr>
              <a:t>パラメータは乱数で決定</a:t>
            </a:r>
            <a:r>
              <a:rPr lang="en-US" altLang="ja-JP" sz="1400">
                <a:latin typeface="ＭＳ Ｐゴシック" pitchFamily="50" charset="-128"/>
                <a:ea typeface="HGｺﾞｼｯｸE" pitchFamily="49" charset="-128"/>
                <a:cs typeface="Tahoma" pitchFamily="34" charset="0"/>
              </a:rPr>
              <a:t>)</a:t>
            </a:r>
            <a:endParaRPr lang="ja-JP" altLang="en-US" sz="1400">
              <a:latin typeface="ＭＳ Ｐゴシック" pitchFamily="50" charset="-128"/>
              <a:ea typeface="HGｺﾞｼｯｸE" pitchFamily="49" charset="-128"/>
              <a:cs typeface="Tahoma" pitchFamily="34" charset="0"/>
            </a:endParaRPr>
          </a:p>
        </p:txBody>
      </p:sp>
      <p:sp>
        <p:nvSpPr>
          <p:cNvPr id="12297" name="正方形/長方形 3"/>
          <p:cNvSpPr>
            <a:spLocks noChangeArrowheads="1"/>
          </p:cNvSpPr>
          <p:nvPr/>
        </p:nvSpPr>
        <p:spPr bwMode="auto">
          <a:xfrm>
            <a:off x="1388120" y="1582490"/>
            <a:ext cx="70072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600">
                <a:latin typeface="ＭＳ Ｐゴシック" pitchFamily="50" charset="-128"/>
                <a:ea typeface="HGｺﾞｼｯｸE" pitchFamily="49" charset="-128"/>
                <a:cs typeface="Tahoma" pitchFamily="34" charset="0"/>
              </a:rPr>
              <a:t>モデル分布：</a:t>
            </a:r>
            <a:r>
              <a:rPr lang="en-US" altLang="ja-JP" sz="1600">
                <a:latin typeface="Tahoma" pitchFamily="34" charset="0"/>
                <a:ea typeface="HGｺﾞｼｯｸE" pitchFamily="49" charset="-128"/>
                <a:cs typeface="Tahoma" pitchFamily="34" charset="0"/>
              </a:rPr>
              <a:t>RBM</a:t>
            </a:r>
            <a:r>
              <a:rPr lang="ja-JP" altLang="en-US" sz="1600">
                <a:latin typeface="Tahoma" pitchFamily="34" charset="0"/>
                <a:ea typeface="HGｺﾞｼｯｸE" pitchFamily="49" charset="-128"/>
                <a:cs typeface="Tahoma" pitchFamily="34" charset="0"/>
              </a:rPr>
              <a:t> </a:t>
            </a:r>
            <a:r>
              <a:rPr lang="en-US" altLang="ja-JP" sz="1400">
                <a:latin typeface="ＭＳ Ｐゴシック" pitchFamily="50" charset="-128"/>
                <a:ea typeface="HGｺﾞｼｯｸE" pitchFamily="49" charset="-128"/>
                <a:cs typeface="Tahoma" pitchFamily="34" charset="0"/>
              </a:rPr>
              <a:t>(</a:t>
            </a:r>
            <a:r>
              <a:rPr lang="ja-JP" altLang="en-US" sz="1400">
                <a:latin typeface="ＭＳ Ｐゴシック" pitchFamily="50" charset="-128"/>
                <a:ea typeface="HGｺﾞｼｯｸE" pitchFamily="49" charset="-128"/>
                <a:cs typeface="Tahoma" pitchFamily="34" charset="0"/>
              </a:rPr>
              <a:t>観測変数</a:t>
            </a:r>
            <a:r>
              <a:rPr lang="en-US" altLang="ja-JP" sz="1400">
                <a:latin typeface="ＭＳ Ｐゴシック" pitchFamily="50" charset="-128"/>
                <a:ea typeface="HGｺﾞｼｯｸE" pitchFamily="49" charset="-128"/>
                <a:cs typeface="Tahoma" pitchFamily="34" charset="0"/>
              </a:rPr>
              <a:t>4</a:t>
            </a:r>
            <a:r>
              <a:rPr lang="ja-JP" altLang="en-US" sz="1400">
                <a:latin typeface="ＭＳ Ｐゴシック" pitchFamily="50" charset="-128"/>
                <a:ea typeface="HGｺﾞｼｯｸE" pitchFamily="49" charset="-128"/>
                <a:cs typeface="Tahoma" pitchFamily="34" charset="0"/>
              </a:rPr>
              <a:t>次元</a:t>
            </a:r>
            <a:r>
              <a:rPr lang="en-US" altLang="ja-JP" sz="1400">
                <a:latin typeface="ＭＳ Ｐゴシック" pitchFamily="50" charset="-128"/>
                <a:ea typeface="HGｺﾞｼｯｸE" pitchFamily="49" charset="-128"/>
                <a:cs typeface="Tahoma" pitchFamily="34" charset="0"/>
              </a:rPr>
              <a:t>,</a:t>
            </a:r>
            <a:r>
              <a:rPr lang="ja-JP" altLang="en-US" sz="1400">
                <a:latin typeface="ＭＳ Ｐゴシック" pitchFamily="50" charset="-128"/>
                <a:ea typeface="HGｺﾞｼｯｸE" pitchFamily="49" charset="-128"/>
                <a:cs typeface="Tahoma" pitchFamily="34" charset="0"/>
              </a:rPr>
              <a:t> 隠れ変数</a:t>
            </a:r>
            <a:r>
              <a:rPr lang="en-US" altLang="ja-JP" sz="1400" b="1">
                <a:solidFill>
                  <a:srgbClr val="FF0000"/>
                </a:solidFill>
                <a:latin typeface="ＭＳ Ｐゴシック" pitchFamily="50" charset="-128"/>
                <a:ea typeface="HGｺﾞｼｯｸE" pitchFamily="49" charset="-128"/>
                <a:cs typeface="Tahoma" pitchFamily="34" charset="0"/>
              </a:rPr>
              <a:t>3</a:t>
            </a:r>
            <a:r>
              <a:rPr lang="ja-JP" altLang="en-US" sz="1400">
                <a:latin typeface="ＭＳ Ｐゴシック" pitchFamily="50" charset="-128"/>
                <a:ea typeface="HGｺﾞｼｯｸE" pitchFamily="49" charset="-128"/>
                <a:cs typeface="Tahoma" pitchFamily="34" charset="0"/>
              </a:rPr>
              <a:t>次元</a:t>
            </a:r>
            <a:r>
              <a:rPr lang="en-US" altLang="ja-JP" sz="1400">
                <a:latin typeface="ＭＳ Ｐゴシック" pitchFamily="50" charset="-128"/>
                <a:ea typeface="HGｺﾞｼｯｸE" pitchFamily="49" charset="-128"/>
                <a:cs typeface="Tahoma" pitchFamily="34" charset="0"/>
              </a:rPr>
              <a:t>)</a:t>
            </a:r>
            <a:r>
              <a:rPr lang="ja-JP" altLang="en-US" sz="1400">
                <a:latin typeface="ＭＳ Ｐゴシック" pitchFamily="50" charset="-128"/>
                <a:ea typeface="HGｺﾞｼｯｸE" pitchFamily="49" charset="-128"/>
                <a:cs typeface="Tahoma" pitchFamily="34" charset="0"/>
              </a:rPr>
              <a:t> </a:t>
            </a:r>
            <a:r>
              <a:rPr lang="en-US" altLang="ja-JP" sz="1400">
                <a:latin typeface="ＭＳ Ｐゴシック" pitchFamily="50" charset="-128"/>
                <a:ea typeface="HGｺﾞｼｯｸE" pitchFamily="49" charset="-128"/>
                <a:cs typeface="Tahoma" pitchFamily="34" charset="0"/>
              </a:rPr>
              <a:t>(</a:t>
            </a:r>
            <a:r>
              <a:rPr lang="ja-JP" altLang="en-US" sz="1400">
                <a:latin typeface="ＭＳ Ｐゴシック" pitchFamily="50" charset="-128"/>
                <a:ea typeface="HGｺﾞｼｯｸE" pitchFamily="49" charset="-128"/>
                <a:cs typeface="Tahoma" pitchFamily="34" charset="0"/>
              </a:rPr>
              <a:t>初期パラメータは乱数で決定</a:t>
            </a:r>
            <a:r>
              <a:rPr lang="en-US" altLang="ja-JP" sz="1400">
                <a:latin typeface="ＭＳ Ｐゴシック" pitchFamily="50" charset="-128"/>
                <a:ea typeface="HGｺﾞｼｯｸE" pitchFamily="49" charset="-128"/>
                <a:cs typeface="Tahoma" pitchFamily="34" charset="0"/>
              </a:rPr>
              <a:t>)</a:t>
            </a:r>
            <a:endParaRPr lang="ja-JP" altLang="en-US" sz="1400">
              <a:latin typeface="ＭＳ Ｐゴシック" pitchFamily="50" charset="-128"/>
              <a:ea typeface="HGｺﾞｼｯｸE" pitchFamily="49" charset="-128"/>
              <a:cs typeface="Tahoma" pitchFamily="34" charset="0"/>
            </a:endParaRPr>
          </a:p>
        </p:txBody>
      </p:sp>
      <p:sp>
        <p:nvSpPr>
          <p:cNvPr id="12298" name="正方形/長方形 4"/>
          <p:cNvSpPr>
            <a:spLocks noChangeArrowheads="1"/>
          </p:cNvSpPr>
          <p:nvPr/>
        </p:nvSpPr>
        <p:spPr bwMode="auto">
          <a:xfrm>
            <a:off x="1388120" y="2296865"/>
            <a:ext cx="57721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600">
                <a:latin typeface="ＭＳ Ｐゴシック" pitchFamily="50" charset="-128"/>
                <a:ea typeface="HGｺﾞｼｯｸE" pitchFamily="49" charset="-128"/>
                <a:cs typeface="Tahoma" pitchFamily="34" charset="0"/>
              </a:rPr>
              <a:t>学習則：</a:t>
            </a:r>
            <a:r>
              <a:rPr lang="en-US" altLang="ja-JP" sz="1600">
                <a:latin typeface="Tahoma" pitchFamily="34" charset="0"/>
                <a:ea typeface="HGｺﾞｼｯｸE" pitchFamily="49" charset="-128"/>
                <a:cs typeface="Tahoma" pitchFamily="34" charset="0"/>
              </a:rPr>
              <a:t>DBL</a:t>
            </a:r>
            <a:r>
              <a:rPr lang="ja-JP" altLang="en-US" sz="1600">
                <a:latin typeface="Tahoma" pitchFamily="34" charset="0"/>
                <a:ea typeface="HGｺﾞｼｯｸE" pitchFamily="49" charset="-128"/>
                <a:cs typeface="Tahoma" pitchFamily="34" charset="0"/>
              </a:rPr>
              <a:t> </a:t>
            </a:r>
            <a:r>
              <a:rPr lang="en-US" altLang="ja-JP" sz="1600">
                <a:latin typeface="ＭＳ Ｐゴシック" pitchFamily="50" charset="-128"/>
                <a:ea typeface="HGｺﾞｼｯｸE" pitchFamily="49" charset="-128"/>
                <a:cs typeface="Tahoma" pitchFamily="34" charset="0"/>
              </a:rPr>
              <a:t>(</a:t>
            </a:r>
            <a:r>
              <a:rPr lang="ja-JP" altLang="en-US" sz="1600">
                <a:latin typeface="ＭＳ Ｐゴシック" pitchFamily="50" charset="-128"/>
                <a:ea typeface="HGｺﾞｼｯｸE" pitchFamily="49" charset="-128"/>
                <a:cs typeface="Tahoma" pitchFamily="34" charset="0"/>
              </a:rPr>
              <a:t>ステップ</a:t>
            </a:r>
            <a:r>
              <a:rPr lang="en-US" altLang="ja-JP" sz="1600">
                <a:latin typeface="Tahoma" pitchFamily="34" charset="0"/>
                <a:ea typeface="HGｺﾞｼｯｸE" pitchFamily="49" charset="-128"/>
                <a:cs typeface="Tahoma" pitchFamily="34" charset="0"/>
              </a:rPr>
              <a:t>2</a:t>
            </a:r>
            <a:r>
              <a:rPr lang="ja-JP" altLang="en-US" sz="1600">
                <a:latin typeface="Tahoma" pitchFamily="34" charset="0"/>
                <a:ea typeface="HGｺﾞｼｯｸE" pitchFamily="49" charset="-128"/>
                <a:cs typeface="Tahoma" pitchFamily="34" charset="0"/>
              </a:rPr>
              <a:t>の実行</a:t>
            </a:r>
            <a:r>
              <a:rPr lang="ja-JP" altLang="en-US" sz="1600">
                <a:latin typeface="ＭＳ Ｐゴシック" pitchFamily="50" charset="-128"/>
                <a:ea typeface="HGｺﾞｼｯｸE" pitchFamily="49" charset="-128"/>
                <a:cs typeface="Tahoma" pitchFamily="34" charset="0"/>
              </a:rPr>
              <a:t>には準ニュートン法を用いた</a:t>
            </a:r>
            <a:r>
              <a:rPr lang="en-US" altLang="ja-JP" sz="1600">
                <a:latin typeface="ＭＳ Ｐゴシック" pitchFamily="50" charset="-128"/>
                <a:ea typeface="HGｺﾞｼｯｸE" pitchFamily="49" charset="-128"/>
                <a:cs typeface="Tahoma" pitchFamily="34" charset="0"/>
              </a:rPr>
              <a:t>)</a:t>
            </a:r>
            <a:endParaRPr lang="ja-JP" altLang="en-US" sz="1600">
              <a:latin typeface="ＭＳ Ｐゴシック" pitchFamily="50" charset="-128"/>
              <a:ea typeface="HGｺﾞｼｯｸE" pitchFamily="49" charset="-128"/>
              <a:cs typeface="Tahoma" pitchFamily="34" charset="0"/>
            </a:endParaRPr>
          </a:p>
        </p:txBody>
      </p:sp>
      <p:sp>
        <p:nvSpPr>
          <p:cNvPr id="12299" name="正方形/長方形 5"/>
          <p:cNvSpPr>
            <a:spLocks noChangeArrowheads="1"/>
          </p:cNvSpPr>
          <p:nvPr/>
        </p:nvSpPr>
        <p:spPr bwMode="auto">
          <a:xfrm>
            <a:off x="1388120" y="1939677"/>
            <a:ext cx="2070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600">
                <a:latin typeface="ＭＳ Ｐゴシック" pitchFamily="50" charset="-128"/>
                <a:ea typeface="HGｺﾞｼｯｸE" pitchFamily="49" charset="-128"/>
                <a:cs typeface="Tahoma" pitchFamily="34" charset="0"/>
              </a:rPr>
              <a:t>サンプル数：</a:t>
            </a:r>
            <a:r>
              <a:rPr lang="en-US" altLang="ja-JP" sz="1600">
                <a:latin typeface="Tahoma" pitchFamily="34" charset="0"/>
                <a:ea typeface="HGｺﾞｼｯｸE" pitchFamily="49" charset="-128"/>
                <a:cs typeface="Tahoma" pitchFamily="34" charset="0"/>
              </a:rPr>
              <a:t>1000</a:t>
            </a:r>
            <a:r>
              <a:rPr lang="ja-JP" altLang="en-US" sz="1600">
                <a:latin typeface="Tahoma" pitchFamily="34" charset="0"/>
                <a:ea typeface="HGｺﾞｼｯｸE" pitchFamily="49" charset="-128"/>
                <a:cs typeface="Tahoma" pitchFamily="34" charset="0"/>
              </a:rPr>
              <a:t>点</a:t>
            </a:r>
          </a:p>
        </p:txBody>
      </p:sp>
      <p:sp>
        <p:nvSpPr>
          <p:cNvPr id="12300" name="正方形/長方形 3"/>
          <p:cNvSpPr>
            <a:spLocks noChangeArrowheads="1"/>
          </p:cNvSpPr>
          <p:nvPr/>
        </p:nvSpPr>
        <p:spPr bwMode="auto">
          <a:xfrm>
            <a:off x="4214813" y="735087"/>
            <a:ext cx="49552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dirty="0">
                <a:latin typeface="ＭＳ Ｐゴシック" pitchFamily="50" charset="-128"/>
                <a:ea typeface="HGｺﾞｼｯｸE" pitchFamily="49" charset="-128"/>
                <a:cs typeface="Tahoma" pitchFamily="34" charset="0"/>
              </a:rPr>
              <a:t>モデル分布が真の分布を</a:t>
            </a:r>
            <a:r>
              <a:rPr lang="ja-JP" altLang="en-US" sz="2400" dirty="0">
                <a:solidFill>
                  <a:srgbClr val="FF0000"/>
                </a:solidFill>
                <a:latin typeface="ＭＳ Ｐゴシック" pitchFamily="50" charset="-128"/>
                <a:ea typeface="HGｺﾞｼｯｸE" pitchFamily="49" charset="-128"/>
                <a:cs typeface="Tahoma" pitchFamily="34" charset="0"/>
              </a:rPr>
              <a:t>表現不可能</a:t>
            </a:r>
            <a:r>
              <a:rPr lang="ja-JP" altLang="en-US" dirty="0">
                <a:latin typeface="ＭＳ Ｐゴシック" pitchFamily="50" charset="-128"/>
                <a:ea typeface="HGｺﾞｼｯｸE" pitchFamily="49" charset="-128"/>
                <a:cs typeface="Tahoma" pitchFamily="34" charset="0"/>
              </a:rPr>
              <a:t>な場合</a:t>
            </a:r>
            <a:endParaRPr lang="ja-JP" altLang="en-US" sz="1400" dirty="0">
              <a:latin typeface="ＭＳ Ｐゴシック" pitchFamily="50" charset="-128"/>
              <a:ea typeface="HGｺﾞｼｯｸE" pitchFamily="49" charset="-128"/>
              <a:cs typeface="Tahoma" pitchFamily="34" charset="0"/>
            </a:endParaRPr>
          </a:p>
        </p:txBody>
      </p:sp>
      <p:sp>
        <p:nvSpPr>
          <p:cNvPr id="12301" name="正方形/長方形 3"/>
          <p:cNvSpPr>
            <a:spLocks noChangeArrowheads="1"/>
          </p:cNvSpPr>
          <p:nvPr/>
        </p:nvSpPr>
        <p:spPr bwMode="auto">
          <a:xfrm>
            <a:off x="7577137" y="2640418"/>
            <a:ext cx="1201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dirty="0">
                <a:latin typeface="Tahoma" pitchFamily="34" charset="0"/>
                <a:ea typeface="HGｺﾞｼｯｸE" pitchFamily="49" charset="-128"/>
                <a:cs typeface="Tahoma" pitchFamily="34" charset="0"/>
              </a:rPr>
              <a:t>ｘ </a:t>
            </a:r>
            <a:r>
              <a:rPr lang="en-US" altLang="ja-JP" dirty="0">
                <a:latin typeface="Tahoma" pitchFamily="34" charset="0"/>
                <a:ea typeface="HGｺﾞｼｯｸE" pitchFamily="49" charset="-128"/>
                <a:cs typeface="Tahoma" pitchFamily="34" charset="0"/>
              </a:rPr>
              <a:t>50</a:t>
            </a:r>
            <a:r>
              <a:rPr lang="ja-JP" altLang="en-US" dirty="0">
                <a:latin typeface="ＭＳ Ｐゴシック" pitchFamily="50" charset="-128"/>
                <a:ea typeface="HGｺﾞｼｯｸE" pitchFamily="49" charset="-128"/>
                <a:cs typeface="Tahoma" pitchFamily="34" charset="0"/>
              </a:rPr>
              <a:t>試行</a:t>
            </a:r>
          </a:p>
        </p:txBody>
      </p:sp>
      <p:pic>
        <p:nvPicPr>
          <p:cNvPr id="12302" name="図 16" descr="F_KLQ1r_out_of_model.wm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7500" y="4643438"/>
            <a:ext cx="4021138"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3" name="図 18" descr="F_KLQ1r_out_of_model_1234.wm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00250" y="3059113"/>
            <a:ext cx="571500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290" name="Object 2"/>
          <p:cNvGraphicFramePr>
            <a:graphicFrameLocks noChangeAspect="1"/>
          </p:cNvGraphicFramePr>
          <p:nvPr/>
        </p:nvGraphicFramePr>
        <p:xfrm>
          <a:off x="1071563" y="5143500"/>
          <a:ext cx="1714500" cy="212725"/>
        </p:xfrm>
        <a:graphic>
          <a:graphicData uri="http://schemas.openxmlformats.org/presentationml/2006/ole">
            <mc:AlternateContent xmlns:mc="http://schemas.openxmlformats.org/markup-compatibility/2006">
              <mc:Choice xmlns:v="urn:schemas-microsoft-com:vml" Requires="v">
                <p:oleObj spid="_x0000_s14378" name="Equation" r:id="rId6" imgW="3174840" imgH="393480" progId="Equation.DSMT4">
                  <p:embed/>
                </p:oleObj>
              </mc:Choice>
              <mc:Fallback>
                <p:oleObj name="Equation" r:id="rId6" imgW="317484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1563" y="5143500"/>
                        <a:ext cx="1714500"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04" name="正方形/長方形 20"/>
          <p:cNvSpPr>
            <a:spLocks noChangeArrowheads="1"/>
          </p:cNvSpPr>
          <p:nvPr/>
        </p:nvSpPr>
        <p:spPr bwMode="auto">
          <a:xfrm>
            <a:off x="4786313" y="6429375"/>
            <a:ext cx="10001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1200"/>
              <a:t>更新回数</a:t>
            </a:r>
          </a:p>
        </p:txBody>
      </p:sp>
      <p:sp>
        <p:nvSpPr>
          <p:cNvPr id="12305" name="正方形/長方形 21"/>
          <p:cNvSpPr>
            <a:spLocks noChangeArrowheads="1"/>
          </p:cNvSpPr>
          <p:nvPr/>
        </p:nvSpPr>
        <p:spPr bwMode="auto">
          <a:xfrm>
            <a:off x="2571750" y="4000500"/>
            <a:ext cx="8572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1100"/>
              <a:t>更新回数</a:t>
            </a:r>
          </a:p>
        </p:txBody>
      </p:sp>
      <p:graphicFrame>
        <p:nvGraphicFramePr>
          <p:cNvPr id="12291" name="Object 3"/>
          <p:cNvGraphicFramePr>
            <a:graphicFrameLocks noChangeAspect="1"/>
          </p:cNvGraphicFramePr>
          <p:nvPr/>
        </p:nvGraphicFramePr>
        <p:xfrm>
          <a:off x="1214438" y="2857500"/>
          <a:ext cx="1365250" cy="168275"/>
        </p:xfrm>
        <a:graphic>
          <a:graphicData uri="http://schemas.openxmlformats.org/presentationml/2006/ole">
            <mc:AlternateContent xmlns:mc="http://schemas.openxmlformats.org/markup-compatibility/2006">
              <mc:Choice xmlns:v="urn:schemas-microsoft-com:vml" Requires="v">
                <p:oleObj spid="_x0000_s14379" name="Equation" r:id="rId8" imgW="3174840" imgH="393480" progId="Equation.DSMT4">
                  <p:embed/>
                </p:oleObj>
              </mc:Choice>
              <mc:Fallback>
                <p:oleObj name="Equation" r:id="rId8" imgW="3174840" imgH="3934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4438" y="2857500"/>
                        <a:ext cx="136525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06" name="正方形/長方形 23"/>
          <p:cNvSpPr>
            <a:spLocks noChangeArrowheads="1"/>
          </p:cNvSpPr>
          <p:nvPr/>
        </p:nvSpPr>
        <p:spPr bwMode="auto">
          <a:xfrm>
            <a:off x="3429000" y="2714625"/>
            <a:ext cx="2571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1400"/>
              <a:t>ランダムに選んだ</a:t>
            </a:r>
            <a:r>
              <a:rPr lang="en-US" altLang="ja-JP" sz="1400"/>
              <a:t>4</a:t>
            </a:r>
            <a:r>
              <a:rPr lang="ja-JP" altLang="en-US" sz="1400"/>
              <a:t>試行の結果</a:t>
            </a:r>
          </a:p>
        </p:txBody>
      </p:sp>
      <p:sp>
        <p:nvSpPr>
          <p:cNvPr id="12307" name="正方形/長方形 24"/>
          <p:cNvSpPr>
            <a:spLocks noChangeArrowheads="1"/>
          </p:cNvSpPr>
          <p:nvPr/>
        </p:nvSpPr>
        <p:spPr bwMode="auto">
          <a:xfrm>
            <a:off x="3786188" y="4357688"/>
            <a:ext cx="235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ja-JP" sz="1400"/>
              <a:t>50</a:t>
            </a:r>
            <a:r>
              <a:rPr lang="ja-JP" altLang="en-US" sz="1400"/>
              <a:t>試行の平均</a:t>
            </a:r>
            <a:r>
              <a:rPr lang="en-US" altLang="ja-JP" sz="1400"/>
              <a:t>(</a:t>
            </a:r>
            <a:r>
              <a:rPr lang="ja-JP" altLang="en-US" sz="1400"/>
              <a:t>と標準偏差</a:t>
            </a:r>
            <a:r>
              <a:rPr lang="en-US" altLang="ja-JP" sz="1400"/>
              <a:t>)</a:t>
            </a:r>
            <a:endParaRPr lang="ja-JP" altLang="en-US" sz="1400"/>
          </a:p>
        </p:txBody>
      </p:sp>
      <p:grpSp>
        <p:nvGrpSpPr>
          <p:cNvPr id="12308" name="グループ化 25"/>
          <p:cNvGrpSpPr>
            <a:grpSpLocks/>
          </p:cNvGrpSpPr>
          <p:nvPr/>
        </p:nvGrpSpPr>
        <p:grpSpPr bwMode="auto">
          <a:xfrm>
            <a:off x="7072313" y="5000625"/>
            <a:ext cx="1785937" cy="571500"/>
            <a:chOff x="7000892" y="5000636"/>
            <a:chExt cx="1785950" cy="571504"/>
          </a:xfrm>
        </p:grpSpPr>
        <p:graphicFrame>
          <p:nvGraphicFramePr>
            <p:cNvPr id="12292" name="Object 4"/>
            <p:cNvGraphicFramePr>
              <a:graphicFrameLocks noChangeAspect="1"/>
            </p:cNvGraphicFramePr>
            <p:nvPr/>
          </p:nvGraphicFramePr>
          <p:xfrm>
            <a:off x="7046692" y="5063528"/>
            <a:ext cx="500066" cy="186910"/>
          </p:xfrm>
          <a:graphic>
            <a:graphicData uri="http://schemas.openxmlformats.org/presentationml/2006/ole">
              <mc:AlternateContent xmlns:mc="http://schemas.openxmlformats.org/markup-compatibility/2006">
                <mc:Choice xmlns:v="urn:schemas-microsoft-com:vml" Requires="v">
                  <p:oleObj spid="_x0000_s14380" name="Equation" r:id="rId10" imgW="850680" imgH="317160" progId="Equation.DSMT4">
                    <p:embed/>
                  </p:oleObj>
                </mc:Choice>
                <mc:Fallback>
                  <p:oleObj name="Equation" r:id="rId10" imgW="850680" imgH="31716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46692" y="5063528"/>
                          <a:ext cx="500066" cy="186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293" name="Object 5"/>
            <p:cNvGraphicFramePr>
              <a:graphicFrameLocks noChangeAspect="1"/>
            </p:cNvGraphicFramePr>
            <p:nvPr/>
          </p:nvGraphicFramePr>
          <p:xfrm>
            <a:off x="7046692" y="5349280"/>
            <a:ext cx="1071570" cy="195404"/>
          </p:xfrm>
          <a:graphic>
            <a:graphicData uri="http://schemas.openxmlformats.org/presentationml/2006/ole">
              <mc:AlternateContent xmlns:mc="http://schemas.openxmlformats.org/markup-compatibility/2006">
                <mc:Choice xmlns:v="urn:schemas-microsoft-com:vml" Requires="v">
                  <p:oleObj spid="_x0000_s14381" name="Equation" r:id="rId12" imgW="2158920" imgH="393480" progId="Equation.DSMT4">
                    <p:embed/>
                  </p:oleObj>
                </mc:Choice>
                <mc:Fallback>
                  <p:oleObj name="Equation" r:id="rId12" imgW="2158920" imgH="39348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46692" y="5349280"/>
                          <a:ext cx="1071570" cy="195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9" name="直線コネクタ 28"/>
            <p:cNvCxnSpPr/>
            <p:nvPr/>
          </p:nvCxnSpPr>
          <p:spPr>
            <a:xfrm>
              <a:off x="8135962" y="5143512"/>
              <a:ext cx="571504" cy="1588"/>
            </a:xfrm>
            <a:prstGeom prst="line">
              <a:avLst/>
            </a:prstGeom>
            <a:ln w="25400">
              <a:solidFill>
                <a:srgbClr val="1708D8"/>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8172476" y="5429264"/>
              <a:ext cx="571504" cy="1588"/>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7000892" y="5000636"/>
              <a:ext cx="1785950" cy="571504"/>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pSp>
    </p:spTree>
    <p:extLst>
      <p:ext uri="{BB962C8B-B14F-4D97-AF65-F5344CB8AC3E}">
        <p14:creationId xmlns:p14="http://schemas.microsoft.com/office/powerpoint/2010/main" val="1504513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71438"/>
            <a:ext cx="7286625" cy="857250"/>
          </a:xfrm>
        </p:spPr>
        <p:txBody>
          <a:bodyPr/>
          <a:lstStyle/>
          <a:p>
            <a:pPr eaLnBrk="1" fontAlgn="auto" hangingPunct="1">
              <a:spcAft>
                <a:spcPts val="0"/>
              </a:spcAft>
              <a:defRPr/>
            </a:pPr>
            <a:r>
              <a:rPr lang="ja-JP" altLang="en-US" dirty="0" smtClean="0">
                <a:solidFill>
                  <a:schemeClr val="tx2">
                    <a:satMod val="130000"/>
                  </a:schemeClr>
                </a:solidFill>
              </a:rPr>
              <a:t>計算機実験</a:t>
            </a:r>
            <a:endParaRPr lang="ja-JP" altLang="en-US" dirty="0">
              <a:solidFill>
                <a:schemeClr val="tx2">
                  <a:satMod val="130000"/>
                </a:schemeClr>
              </a:solidFill>
            </a:endParaRPr>
          </a:p>
        </p:txBody>
      </p:sp>
      <p:sp>
        <p:nvSpPr>
          <p:cNvPr id="13317" name="正方形/長方形 3"/>
          <p:cNvSpPr>
            <a:spLocks noChangeArrowheads="1"/>
          </p:cNvSpPr>
          <p:nvPr/>
        </p:nvSpPr>
        <p:spPr bwMode="auto">
          <a:xfrm>
            <a:off x="4163398" y="821959"/>
            <a:ext cx="49552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dirty="0">
                <a:latin typeface="ＭＳ Ｐゴシック" pitchFamily="50" charset="-128"/>
                <a:ea typeface="HGｺﾞｼｯｸE" pitchFamily="49" charset="-128"/>
                <a:cs typeface="Tahoma" pitchFamily="34" charset="0"/>
              </a:rPr>
              <a:t>モデル分布が真の分布を</a:t>
            </a:r>
            <a:r>
              <a:rPr lang="ja-JP" altLang="en-US" sz="2400" dirty="0">
                <a:solidFill>
                  <a:srgbClr val="FF0000"/>
                </a:solidFill>
                <a:latin typeface="ＭＳ Ｐゴシック" pitchFamily="50" charset="-128"/>
                <a:ea typeface="HGｺﾞｼｯｸE" pitchFamily="49" charset="-128"/>
                <a:cs typeface="Tahoma" pitchFamily="34" charset="0"/>
              </a:rPr>
              <a:t>表現不可能</a:t>
            </a:r>
            <a:r>
              <a:rPr lang="ja-JP" altLang="en-US" dirty="0">
                <a:latin typeface="ＭＳ Ｐゴシック" pitchFamily="50" charset="-128"/>
                <a:ea typeface="HGｺﾞｼｯｸE" pitchFamily="49" charset="-128"/>
                <a:cs typeface="Tahoma" pitchFamily="34" charset="0"/>
              </a:rPr>
              <a:t>な場合</a:t>
            </a:r>
            <a:endParaRPr lang="ja-JP" altLang="en-US" sz="1400" dirty="0">
              <a:latin typeface="ＭＳ Ｐゴシック" pitchFamily="50" charset="-128"/>
              <a:ea typeface="HGｺﾞｼｯｸE" pitchFamily="49" charset="-128"/>
              <a:cs typeface="Tahoma" pitchFamily="34" charset="0"/>
            </a:endParaRPr>
          </a:p>
        </p:txBody>
      </p:sp>
      <p:pic>
        <p:nvPicPr>
          <p:cNvPr id="13318" name="図 7" descr="KLrpoo_out_of_model.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86063" y="3714750"/>
            <a:ext cx="4505325" cy="243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図 8" descr="KLrpoo_out_of_model_1234.wm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57375" y="1714500"/>
            <a:ext cx="603885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正方形/長方形 9"/>
          <p:cNvSpPr>
            <a:spLocks noChangeArrowheads="1"/>
          </p:cNvSpPr>
          <p:nvPr/>
        </p:nvSpPr>
        <p:spPr bwMode="auto">
          <a:xfrm>
            <a:off x="4786313" y="6215063"/>
            <a:ext cx="1000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1200"/>
              <a:t>更新回数</a:t>
            </a:r>
          </a:p>
        </p:txBody>
      </p:sp>
      <p:sp>
        <p:nvSpPr>
          <p:cNvPr id="13321" name="正方形/長方形 10"/>
          <p:cNvSpPr>
            <a:spLocks noChangeArrowheads="1"/>
          </p:cNvSpPr>
          <p:nvPr/>
        </p:nvSpPr>
        <p:spPr bwMode="auto">
          <a:xfrm>
            <a:off x="2428875" y="2786063"/>
            <a:ext cx="8572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1100"/>
              <a:t>更新回数</a:t>
            </a:r>
          </a:p>
        </p:txBody>
      </p:sp>
      <p:sp>
        <p:nvSpPr>
          <p:cNvPr id="13322" name="正方形/長方形 11"/>
          <p:cNvSpPr>
            <a:spLocks noChangeArrowheads="1"/>
          </p:cNvSpPr>
          <p:nvPr/>
        </p:nvSpPr>
        <p:spPr bwMode="auto">
          <a:xfrm>
            <a:off x="3357563" y="1285875"/>
            <a:ext cx="2571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1400"/>
              <a:t>ランダムに選んだ</a:t>
            </a:r>
            <a:r>
              <a:rPr lang="en-US" altLang="ja-JP" sz="1400"/>
              <a:t>4</a:t>
            </a:r>
            <a:r>
              <a:rPr lang="ja-JP" altLang="en-US" sz="1400"/>
              <a:t>試行の結果</a:t>
            </a:r>
          </a:p>
        </p:txBody>
      </p:sp>
      <p:sp>
        <p:nvSpPr>
          <p:cNvPr id="13323" name="正方形/長方形 12"/>
          <p:cNvSpPr>
            <a:spLocks noChangeArrowheads="1"/>
          </p:cNvSpPr>
          <p:nvPr/>
        </p:nvSpPr>
        <p:spPr bwMode="auto">
          <a:xfrm>
            <a:off x="4000500" y="3429000"/>
            <a:ext cx="23574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ja-JP" sz="1400"/>
              <a:t>50</a:t>
            </a:r>
            <a:r>
              <a:rPr lang="ja-JP" altLang="en-US" sz="1400"/>
              <a:t>試行の平均</a:t>
            </a:r>
            <a:r>
              <a:rPr lang="en-US" altLang="ja-JP" sz="1400"/>
              <a:t>(</a:t>
            </a:r>
            <a:r>
              <a:rPr lang="ja-JP" altLang="en-US" sz="1400"/>
              <a:t>と標準偏差</a:t>
            </a:r>
            <a:r>
              <a:rPr lang="en-US" altLang="ja-JP" sz="1400"/>
              <a:t>)</a:t>
            </a:r>
            <a:endParaRPr lang="ja-JP" altLang="en-US" sz="1400"/>
          </a:p>
        </p:txBody>
      </p:sp>
      <p:graphicFrame>
        <p:nvGraphicFramePr>
          <p:cNvPr id="13314" name="Object 2"/>
          <p:cNvGraphicFramePr>
            <a:graphicFrameLocks noChangeAspect="1"/>
          </p:cNvGraphicFramePr>
          <p:nvPr/>
        </p:nvGraphicFramePr>
        <p:xfrm>
          <a:off x="1143000" y="4714875"/>
          <a:ext cx="1495425" cy="266700"/>
        </p:xfrm>
        <a:graphic>
          <a:graphicData uri="http://schemas.openxmlformats.org/presentationml/2006/ole">
            <mc:AlternateContent xmlns:mc="http://schemas.openxmlformats.org/markup-compatibility/2006">
              <mc:Choice xmlns:v="urn:schemas-microsoft-com:vml" Requires="v">
                <p:oleObj spid="_x0000_s15382" name="Equation" r:id="rId6" imgW="2209680" imgH="393480" progId="Equation.DSMT4">
                  <p:embed/>
                </p:oleObj>
              </mc:Choice>
              <mc:Fallback>
                <p:oleObj name="Equation" r:id="rId6" imgW="220968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4714875"/>
                        <a:ext cx="149542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5" name="Object 3"/>
          <p:cNvGraphicFramePr>
            <a:graphicFrameLocks noChangeAspect="1"/>
          </p:cNvGraphicFramePr>
          <p:nvPr/>
        </p:nvGraphicFramePr>
        <p:xfrm>
          <a:off x="1214438" y="1500188"/>
          <a:ext cx="1143000" cy="203200"/>
        </p:xfrm>
        <a:graphic>
          <a:graphicData uri="http://schemas.openxmlformats.org/presentationml/2006/ole">
            <mc:AlternateContent xmlns:mc="http://schemas.openxmlformats.org/markup-compatibility/2006">
              <mc:Choice xmlns:v="urn:schemas-microsoft-com:vml" Requires="v">
                <p:oleObj spid="_x0000_s15383" name="Equation" r:id="rId8" imgW="2209680" imgH="393480" progId="Equation.DSMT4">
                  <p:embed/>
                </p:oleObj>
              </mc:Choice>
              <mc:Fallback>
                <p:oleObj name="Equation" r:id="rId8" imgW="2209680" imgH="393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438" y="1500188"/>
                        <a:ext cx="11430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20917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00125" y="142875"/>
            <a:ext cx="7500938" cy="928688"/>
          </a:xfrm>
        </p:spPr>
        <p:txBody>
          <a:bodyPr/>
          <a:lstStyle/>
          <a:p>
            <a:pPr eaLnBrk="1" fontAlgn="auto" hangingPunct="1">
              <a:spcAft>
                <a:spcPts val="0"/>
              </a:spcAft>
              <a:defRPr/>
            </a:pPr>
            <a:r>
              <a:rPr lang="ja-JP" altLang="en-US" dirty="0" smtClean="0">
                <a:solidFill>
                  <a:schemeClr val="tx2">
                    <a:satMod val="130000"/>
                  </a:schemeClr>
                </a:solidFill>
              </a:rPr>
              <a:t>まとめ</a:t>
            </a:r>
            <a:endParaRPr lang="ja-JP" altLang="en-US" dirty="0">
              <a:solidFill>
                <a:schemeClr val="tx2">
                  <a:satMod val="130000"/>
                </a:schemeClr>
              </a:solidFill>
            </a:endParaRPr>
          </a:p>
        </p:txBody>
      </p:sp>
      <p:sp>
        <p:nvSpPr>
          <p:cNvPr id="23555" name="正方形/長方形 3"/>
          <p:cNvSpPr>
            <a:spLocks noChangeArrowheads="1"/>
          </p:cNvSpPr>
          <p:nvPr/>
        </p:nvSpPr>
        <p:spPr bwMode="auto">
          <a:xfrm>
            <a:off x="323528" y="1214438"/>
            <a:ext cx="746601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400" dirty="0">
                <a:latin typeface="ＭＳ Ｐゴシック" pitchFamily="50" charset="-128"/>
                <a:cs typeface="Tahoma" pitchFamily="34" charset="0"/>
              </a:rPr>
              <a:t>1</a:t>
            </a:r>
            <a:r>
              <a:rPr lang="en-US" altLang="ja-JP" sz="2400" dirty="0" smtClean="0">
                <a:latin typeface="ＭＳ Ｐゴシック" pitchFamily="50" charset="-128"/>
                <a:cs typeface="Tahoma" pitchFamily="34" charset="0"/>
              </a:rPr>
              <a:t>.</a:t>
            </a:r>
            <a:r>
              <a:rPr lang="ja-JP" altLang="en-US" sz="2400" dirty="0">
                <a:latin typeface="ＭＳ Ｐゴシック" pitchFamily="50" charset="-128"/>
                <a:cs typeface="Tahoma" pitchFamily="34" charset="0"/>
              </a:rPr>
              <a:t>マルコフ連鎖の定常分布の</a:t>
            </a:r>
            <a:r>
              <a:rPr lang="en-US" altLang="ja-JP" sz="2400" dirty="0">
                <a:latin typeface="ＭＳ Ｐゴシック" pitchFamily="50" charset="-128"/>
                <a:cs typeface="Tahoma" pitchFamily="34" charset="0"/>
              </a:rPr>
              <a:t/>
            </a:r>
            <a:br>
              <a:rPr lang="en-US" altLang="ja-JP" sz="2400" dirty="0">
                <a:latin typeface="ＭＳ Ｐゴシック" pitchFamily="50" charset="-128"/>
                <a:cs typeface="Tahoma" pitchFamily="34" charset="0"/>
              </a:rPr>
            </a:br>
            <a:r>
              <a:rPr lang="ja-JP" altLang="en-US" sz="2400" dirty="0">
                <a:latin typeface="ＭＳ Ｐゴシック" pitchFamily="50" charset="-128"/>
                <a:cs typeface="Tahoma" pitchFamily="34" charset="0"/>
              </a:rPr>
              <a:t>　新しい学習法</a:t>
            </a:r>
            <a:r>
              <a:rPr lang="en-US" altLang="ja-JP" sz="2400" dirty="0">
                <a:latin typeface="ＭＳ Ｐゴシック" pitchFamily="50" charset="-128"/>
                <a:cs typeface="Tahoma" pitchFamily="34" charset="0"/>
              </a:rPr>
              <a:t>(</a:t>
            </a:r>
            <a:r>
              <a:rPr lang="en-US" altLang="ja-JP" sz="2400" dirty="0">
                <a:latin typeface="Tahoma" pitchFamily="34" charset="0"/>
                <a:cs typeface="Tahoma" pitchFamily="34" charset="0"/>
              </a:rPr>
              <a:t>Detailed Balance Learning</a:t>
            </a:r>
            <a:r>
              <a:rPr lang="en-US" altLang="ja-JP" sz="2400" dirty="0">
                <a:latin typeface="ＭＳ Ｐゴシック" pitchFamily="50" charset="-128"/>
                <a:cs typeface="Tahoma" pitchFamily="34" charset="0"/>
              </a:rPr>
              <a:t>)</a:t>
            </a:r>
            <a:r>
              <a:rPr lang="ja-JP" altLang="en-US" sz="2400" dirty="0">
                <a:latin typeface="ＭＳ Ｐゴシック" pitchFamily="50" charset="-128"/>
                <a:cs typeface="Tahoma" pitchFamily="34" charset="0"/>
              </a:rPr>
              <a:t>を提案した。</a:t>
            </a:r>
            <a:r>
              <a:rPr lang="en-US" altLang="ja-JP" sz="2400" dirty="0">
                <a:latin typeface="ＭＳ Ｐゴシック" pitchFamily="50" charset="-128"/>
                <a:cs typeface="Tahoma" pitchFamily="34" charset="0"/>
              </a:rPr>
              <a:t/>
            </a:r>
            <a:br>
              <a:rPr lang="en-US" altLang="ja-JP" sz="2400" dirty="0">
                <a:latin typeface="ＭＳ Ｐゴシック" pitchFamily="50" charset="-128"/>
                <a:cs typeface="Tahoma" pitchFamily="34" charset="0"/>
              </a:rPr>
            </a:br>
            <a:r>
              <a:rPr lang="ja-JP" altLang="en-US" sz="2400" dirty="0">
                <a:latin typeface="ＭＳ Ｐゴシック" pitchFamily="50" charset="-128"/>
                <a:cs typeface="Tahoma" pitchFamily="34" charset="0"/>
              </a:rPr>
              <a:t>  </a:t>
            </a:r>
            <a:r>
              <a:rPr lang="ja-JP" altLang="en-US" sz="1400" dirty="0">
                <a:latin typeface="ＭＳ Ｐゴシック" pitchFamily="50" charset="-128"/>
                <a:cs typeface="Tahoma" pitchFamily="34" charset="0"/>
              </a:rPr>
              <a:t>　</a:t>
            </a:r>
            <a:r>
              <a:rPr lang="en-US" altLang="ja-JP" sz="1400" dirty="0">
                <a:latin typeface="ＭＳ Ｐゴシック" pitchFamily="50" charset="-128"/>
                <a:cs typeface="Tahoma" pitchFamily="34" charset="0"/>
              </a:rPr>
              <a:t>(</a:t>
            </a:r>
            <a:r>
              <a:rPr lang="ja-JP" altLang="en-US" sz="1400" dirty="0">
                <a:latin typeface="ＭＳ Ｐゴシック" pitchFamily="50" charset="-128"/>
                <a:cs typeface="Tahoma" pitchFamily="34" charset="0"/>
              </a:rPr>
              <a:t>ボルツマンマシンを含むギプスサンプリングの定常分布</a:t>
            </a:r>
            <a:r>
              <a:rPr lang="en-US" altLang="ja-JP" sz="1400" dirty="0">
                <a:latin typeface="ＭＳ Ｐゴシック" pitchFamily="50" charset="-128"/>
                <a:cs typeface="Tahoma" pitchFamily="34" charset="0"/>
              </a:rPr>
              <a:t/>
            </a:r>
            <a:br>
              <a:rPr lang="en-US" altLang="ja-JP" sz="1400" dirty="0">
                <a:latin typeface="ＭＳ Ｐゴシック" pitchFamily="50" charset="-128"/>
                <a:cs typeface="Tahoma" pitchFamily="34" charset="0"/>
              </a:rPr>
            </a:br>
            <a:r>
              <a:rPr lang="ja-JP" altLang="en-US" sz="1400" dirty="0">
                <a:latin typeface="ＭＳ Ｐゴシック" pitchFamily="50" charset="-128"/>
                <a:cs typeface="Tahoma" pitchFamily="34" charset="0"/>
              </a:rPr>
              <a:t>       として</a:t>
            </a:r>
            <a:r>
              <a:rPr lang="ja-JP" altLang="en-US" sz="1400" dirty="0" err="1">
                <a:latin typeface="ＭＳ Ｐゴシック" pitchFamily="50" charset="-128"/>
                <a:cs typeface="Tahoma" pitchFamily="34" charset="0"/>
              </a:rPr>
              <a:t>に</a:t>
            </a:r>
            <a:r>
              <a:rPr lang="ja-JP" altLang="en-US" sz="1400" dirty="0">
                <a:latin typeface="ＭＳ Ｐゴシック" pitchFamily="50" charset="-128"/>
                <a:cs typeface="Tahoma" pitchFamily="34" charset="0"/>
              </a:rPr>
              <a:t>表現されるモデル分布の学習に幅広く適用可能</a:t>
            </a:r>
            <a:r>
              <a:rPr lang="en-US" altLang="ja-JP" sz="1400" dirty="0">
                <a:latin typeface="ＭＳ Ｐゴシック" pitchFamily="50" charset="-128"/>
                <a:cs typeface="Tahoma" pitchFamily="34" charset="0"/>
              </a:rPr>
              <a:t>)</a:t>
            </a:r>
          </a:p>
        </p:txBody>
      </p:sp>
      <p:sp>
        <p:nvSpPr>
          <p:cNvPr id="23556" name="正方形/長方形 3"/>
          <p:cNvSpPr>
            <a:spLocks noChangeArrowheads="1"/>
          </p:cNvSpPr>
          <p:nvPr/>
        </p:nvSpPr>
        <p:spPr bwMode="auto">
          <a:xfrm>
            <a:off x="323528" y="5027613"/>
            <a:ext cx="85264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400">
                <a:latin typeface="ＭＳ Ｐゴシック" pitchFamily="50" charset="-128"/>
                <a:cs typeface="Tahoma" pitchFamily="34" charset="0"/>
              </a:rPr>
              <a:t>3.</a:t>
            </a:r>
            <a:r>
              <a:rPr lang="ja-JP" altLang="en-US" sz="2400">
                <a:latin typeface="ＭＳ Ｐゴシック" pitchFamily="50" charset="-128"/>
                <a:cs typeface="Tahoma" pitchFamily="34" charset="0"/>
              </a:rPr>
              <a:t> </a:t>
            </a:r>
            <a:r>
              <a:rPr lang="en-US" altLang="ja-JP" sz="2400">
                <a:latin typeface="Tahoma" pitchFamily="34" charset="0"/>
                <a:cs typeface="Tahoma" pitchFamily="34" charset="0"/>
              </a:rPr>
              <a:t>Detailed Balance Learning</a:t>
            </a:r>
            <a:r>
              <a:rPr lang="ja-JP" altLang="en-US" sz="2400">
                <a:latin typeface="ＭＳ Ｐゴシック" pitchFamily="50" charset="-128"/>
                <a:cs typeface="Tahoma" pitchFamily="34" charset="0"/>
              </a:rPr>
              <a:t>の収束条件</a:t>
            </a:r>
            <a:r>
              <a:rPr lang="en-US" altLang="ja-JP" sz="2400">
                <a:latin typeface="ＭＳ Ｐゴシック" pitchFamily="50" charset="-128"/>
                <a:cs typeface="Tahoma" pitchFamily="34" charset="0"/>
              </a:rPr>
              <a:t>(</a:t>
            </a:r>
            <a:r>
              <a:rPr lang="ja-JP" altLang="en-US" sz="2400">
                <a:latin typeface="ＭＳ Ｐゴシック" pitchFamily="50" charset="-128"/>
                <a:cs typeface="Tahoma" pitchFamily="34" charset="0"/>
              </a:rPr>
              <a:t>定理</a:t>
            </a:r>
            <a:r>
              <a:rPr lang="en-US" altLang="ja-JP" sz="2400">
                <a:latin typeface="ＭＳ Ｐゴシック" pitchFamily="50" charset="-128"/>
                <a:cs typeface="Tahoma" pitchFamily="34" charset="0"/>
              </a:rPr>
              <a:t>1)</a:t>
            </a:r>
            <a:r>
              <a:rPr lang="ja-JP" altLang="en-US" sz="2400">
                <a:latin typeface="ＭＳ Ｐゴシック" pitchFamily="50" charset="-128"/>
                <a:cs typeface="Tahoma" pitchFamily="34" charset="0"/>
              </a:rPr>
              <a:t>、</a:t>
            </a:r>
            <a:r>
              <a:rPr lang="en-US" altLang="ja-JP" sz="2400">
                <a:latin typeface="ＭＳ Ｐゴシック" pitchFamily="50" charset="-128"/>
                <a:cs typeface="Tahoma" pitchFamily="34" charset="0"/>
              </a:rPr>
              <a:t/>
            </a:r>
            <a:br>
              <a:rPr lang="en-US" altLang="ja-JP" sz="2400">
                <a:latin typeface="ＭＳ Ｐゴシック" pitchFamily="50" charset="-128"/>
                <a:cs typeface="Tahoma" pitchFamily="34" charset="0"/>
              </a:rPr>
            </a:br>
            <a:r>
              <a:rPr lang="ja-JP" altLang="en-US" sz="2400">
                <a:latin typeface="ＭＳ Ｐゴシック" pitchFamily="50" charset="-128"/>
                <a:cs typeface="Tahoma" pitchFamily="34" charset="0"/>
              </a:rPr>
              <a:t>　 最適化後の分布が真の分布と一致する条件</a:t>
            </a:r>
            <a:r>
              <a:rPr lang="en-US" altLang="ja-JP" sz="2400">
                <a:latin typeface="ＭＳ Ｐゴシック" pitchFamily="50" charset="-128"/>
                <a:cs typeface="Tahoma" pitchFamily="34" charset="0"/>
              </a:rPr>
              <a:t>(</a:t>
            </a:r>
            <a:r>
              <a:rPr lang="ja-JP" altLang="en-US" sz="2400">
                <a:latin typeface="ＭＳ Ｐゴシック" pitchFamily="50" charset="-128"/>
                <a:cs typeface="Tahoma" pitchFamily="34" charset="0"/>
              </a:rPr>
              <a:t>定理</a:t>
            </a:r>
            <a:r>
              <a:rPr lang="en-US" altLang="ja-JP" sz="2400">
                <a:latin typeface="ＭＳ Ｐゴシック" pitchFamily="50" charset="-128"/>
                <a:cs typeface="Tahoma" pitchFamily="34" charset="0"/>
              </a:rPr>
              <a:t>3)</a:t>
            </a:r>
            <a:r>
              <a:rPr lang="ja-JP" altLang="en-US" sz="2400">
                <a:latin typeface="ＭＳ Ｐゴシック" pitchFamily="50" charset="-128"/>
                <a:cs typeface="Tahoma" pitchFamily="34" charset="0"/>
              </a:rPr>
              <a:t>を求めた。</a:t>
            </a:r>
            <a:endParaRPr lang="en-US" altLang="ja-JP" sz="2400">
              <a:latin typeface="ＭＳ Ｐゴシック" pitchFamily="50" charset="-128"/>
              <a:cs typeface="Tahoma" pitchFamily="34" charset="0"/>
            </a:endParaRPr>
          </a:p>
        </p:txBody>
      </p:sp>
      <p:sp>
        <p:nvSpPr>
          <p:cNvPr id="23557" name="正方形/長方形 4"/>
          <p:cNvSpPr>
            <a:spLocks noChangeArrowheads="1"/>
          </p:cNvSpPr>
          <p:nvPr/>
        </p:nvSpPr>
        <p:spPr bwMode="auto">
          <a:xfrm>
            <a:off x="331466" y="3000375"/>
            <a:ext cx="75949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400" dirty="0">
                <a:latin typeface="ＭＳ Ｐゴシック" pitchFamily="50" charset="-128"/>
                <a:cs typeface="Tahoma" pitchFamily="34" charset="0"/>
              </a:rPr>
              <a:t>2</a:t>
            </a:r>
            <a:r>
              <a:rPr lang="en-US" altLang="ja-JP" sz="2400" dirty="0" smtClean="0">
                <a:latin typeface="ＭＳ Ｐゴシック" pitchFamily="50" charset="-128"/>
                <a:cs typeface="Tahoma" pitchFamily="34" charset="0"/>
              </a:rPr>
              <a:t>.</a:t>
            </a:r>
            <a:r>
              <a:rPr lang="ja-JP" altLang="en-US" sz="2400" dirty="0" smtClean="0">
                <a:latin typeface="ＭＳ Ｐゴシック" pitchFamily="50" charset="-128"/>
                <a:cs typeface="Tahoma" pitchFamily="34" charset="0"/>
              </a:rPr>
              <a:t> </a:t>
            </a:r>
            <a:r>
              <a:rPr lang="en-US" altLang="ja-JP" sz="2400" dirty="0">
                <a:latin typeface="Tahoma" pitchFamily="34" charset="0"/>
                <a:cs typeface="Tahoma" pitchFamily="34" charset="0"/>
              </a:rPr>
              <a:t>Detailed Balance </a:t>
            </a:r>
            <a:r>
              <a:rPr lang="en-US" altLang="ja-JP" sz="2400" dirty="0" smtClean="0">
                <a:latin typeface="Tahoma" pitchFamily="34" charset="0"/>
                <a:cs typeface="Tahoma" pitchFamily="34" charset="0"/>
              </a:rPr>
              <a:t>Learning</a:t>
            </a:r>
            <a:r>
              <a:rPr lang="ja-JP" altLang="en-US" sz="2400" dirty="0">
                <a:latin typeface="Tahoma" pitchFamily="34" charset="0"/>
                <a:cs typeface="Tahoma" pitchFamily="34" charset="0"/>
              </a:rPr>
              <a:t>によって</a:t>
            </a:r>
            <a:r>
              <a:rPr lang="en-US" altLang="ja-JP" sz="2400" dirty="0">
                <a:latin typeface="ＭＳ Ｐゴシック" pitchFamily="50" charset="-128"/>
                <a:cs typeface="Tahoma" pitchFamily="34" charset="0"/>
              </a:rPr>
              <a:t/>
            </a:r>
            <a:br>
              <a:rPr lang="en-US" altLang="ja-JP" sz="2400" dirty="0">
                <a:latin typeface="ＭＳ Ｐゴシック" pitchFamily="50" charset="-128"/>
                <a:cs typeface="Tahoma" pitchFamily="34" charset="0"/>
              </a:rPr>
            </a:br>
            <a:r>
              <a:rPr lang="ja-JP" altLang="en-US" sz="2400" dirty="0">
                <a:latin typeface="ＭＳ Ｐゴシック" pitchFamily="50" charset="-128"/>
                <a:cs typeface="Tahoma" pitchFamily="34" charset="0"/>
              </a:rPr>
              <a:t>　 </a:t>
            </a:r>
            <a:r>
              <a:rPr lang="en-US" altLang="ja-JP" sz="2400" dirty="0">
                <a:latin typeface="Tahoma" pitchFamily="34" charset="0"/>
                <a:cs typeface="Tahoma" pitchFamily="34" charset="0"/>
              </a:rPr>
              <a:t>Contrastive Divergence</a:t>
            </a:r>
            <a:r>
              <a:rPr lang="ja-JP" altLang="en-US" sz="2400" dirty="0">
                <a:latin typeface="Tahoma" pitchFamily="34" charset="0"/>
                <a:cs typeface="Tahoma" pitchFamily="34" charset="0"/>
              </a:rPr>
              <a:t> </a:t>
            </a:r>
            <a:r>
              <a:rPr lang="en-US" altLang="ja-JP" sz="2400" dirty="0" smtClean="0">
                <a:latin typeface="Tahoma" pitchFamily="34" charset="0"/>
                <a:cs typeface="Tahoma" pitchFamily="34" charset="0"/>
              </a:rPr>
              <a:t>Learning</a:t>
            </a:r>
            <a:r>
              <a:rPr lang="ja-JP" altLang="en-US" sz="2400" dirty="0" smtClean="0">
                <a:latin typeface="Tahoma" pitchFamily="34" charset="0"/>
                <a:cs typeface="Tahoma" pitchFamily="34" charset="0"/>
              </a:rPr>
              <a:t>を説明 </a:t>
            </a:r>
            <a:r>
              <a:rPr lang="en-US" altLang="ja-JP" sz="2400" dirty="0" smtClean="0">
                <a:latin typeface="Tahoma" pitchFamily="34" charset="0"/>
                <a:cs typeface="Tahoma" pitchFamily="34" charset="0"/>
              </a:rPr>
              <a:t>(</a:t>
            </a:r>
            <a:r>
              <a:rPr lang="ja-JP" altLang="en-US" sz="2400" dirty="0">
                <a:latin typeface="Tahoma" pitchFamily="34" charset="0"/>
                <a:cs typeface="Tahoma" pitchFamily="34" charset="0"/>
              </a:rPr>
              <a:t>定理</a:t>
            </a:r>
            <a:r>
              <a:rPr lang="en-US" altLang="ja-JP" sz="2400" dirty="0">
                <a:latin typeface="Tahoma" pitchFamily="34" charset="0"/>
                <a:cs typeface="Tahoma" pitchFamily="34" charset="0"/>
              </a:rPr>
              <a:t>2</a:t>
            </a:r>
            <a:r>
              <a:rPr lang="en-US" altLang="ja-JP" sz="2400" dirty="0" smtClean="0">
                <a:latin typeface="Tahoma" pitchFamily="34" charset="0"/>
                <a:cs typeface="Tahoma" pitchFamily="34" charset="0"/>
              </a:rPr>
              <a:t>)</a:t>
            </a:r>
            <a:r>
              <a:rPr lang="ja-JP" altLang="en-US" sz="2400" dirty="0" smtClean="0">
                <a:latin typeface="ＭＳ Ｐゴシック" pitchFamily="50" charset="-128"/>
                <a:cs typeface="Tahoma" pitchFamily="34" charset="0"/>
              </a:rPr>
              <a:t>した</a:t>
            </a:r>
            <a:r>
              <a:rPr lang="ja-JP" altLang="en-US" sz="2400" dirty="0">
                <a:latin typeface="ＭＳ Ｐゴシック" pitchFamily="50" charset="-128"/>
                <a:cs typeface="Tahoma" pitchFamily="34" charset="0"/>
              </a:rPr>
              <a:t>。</a:t>
            </a:r>
            <a:endParaRPr lang="en-US" altLang="ja-JP" sz="2400" dirty="0">
              <a:latin typeface="ＭＳ Ｐゴシック" pitchFamily="50" charset="-128"/>
              <a:cs typeface="Tahoma" pitchFamily="34" charset="0"/>
            </a:endParaRPr>
          </a:p>
        </p:txBody>
      </p:sp>
      <p:sp>
        <p:nvSpPr>
          <p:cNvPr id="23558" name="正方形/長方形 6"/>
          <p:cNvSpPr>
            <a:spLocks noChangeArrowheads="1"/>
          </p:cNvSpPr>
          <p:nvPr/>
        </p:nvSpPr>
        <p:spPr bwMode="auto">
          <a:xfrm>
            <a:off x="680716" y="4071938"/>
            <a:ext cx="7286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ja-JP" sz="1400">
                <a:latin typeface="Tahoma" pitchFamily="34" charset="0"/>
                <a:cs typeface="Tahoma" pitchFamily="34" charset="0"/>
              </a:rPr>
              <a:t>(CDL</a:t>
            </a:r>
            <a:r>
              <a:rPr lang="ja-JP" altLang="en-US" sz="1400">
                <a:latin typeface="Tahoma" pitchFamily="34" charset="0"/>
                <a:cs typeface="Tahoma" pitchFamily="34" charset="0"/>
              </a:rPr>
              <a:t>のコスト関数が明らかになったことにより、より高速な学習アルゴリズムの構築可能</a:t>
            </a:r>
            <a:r>
              <a:rPr lang="en-US" altLang="ja-JP" sz="1400">
                <a:latin typeface="Tahoma" pitchFamily="34" charset="0"/>
                <a:cs typeface="Tahoma" pitchFamily="34" charset="0"/>
              </a:rPr>
              <a:t>?)</a:t>
            </a:r>
            <a:endParaRPr lang="en-US" altLang="ja-JP" sz="1400">
              <a:latin typeface="ＭＳ Ｐゴシック" pitchFamily="50" charset="-128"/>
              <a:cs typeface="Tahoma" pitchFamily="34" charset="0"/>
            </a:endParaRPr>
          </a:p>
        </p:txBody>
      </p:sp>
      <p:sp>
        <p:nvSpPr>
          <p:cNvPr id="23559" name="正方形/長方形 8"/>
          <p:cNvSpPr>
            <a:spLocks noChangeArrowheads="1"/>
          </p:cNvSpPr>
          <p:nvPr/>
        </p:nvSpPr>
        <p:spPr bwMode="auto">
          <a:xfrm>
            <a:off x="655316" y="3798888"/>
            <a:ext cx="53832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1400" dirty="0">
                <a:latin typeface="Tahoma" pitchFamily="34" charset="0"/>
                <a:cs typeface="Tahoma" pitchFamily="34" charset="0"/>
              </a:rPr>
              <a:t>(</a:t>
            </a:r>
            <a:r>
              <a:rPr lang="ja-JP" altLang="en-US" sz="1400" dirty="0">
                <a:latin typeface="Tahoma" pitchFamily="34" charset="0"/>
                <a:cs typeface="Tahoma" pitchFamily="34" charset="0"/>
              </a:rPr>
              <a:t>一般に用いられる</a:t>
            </a:r>
            <a:r>
              <a:rPr lang="en-US" altLang="ja-JP" sz="1400" dirty="0">
                <a:latin typeface="Tahoma" pitchFamily="34" charset="0"/>
                <a:cs typeface="Tahoma" pitchFamily="34" charset="0"/>
              </a:rPr>
              <a:t>CDL</a:t>
            </a:r>
            <a:r>
              <a:rPr lang="ja-JP" altLang="en-US" sz="1400" dirty="0">
                <a:latin typeface="Tahoma" pitchFamily="34" charset="0"/>
                <a:cs typeface="Tahoma" pitchFamily="34" charset="0"/>
              </a:rPr>
              <a:t>の学習則は、</a:t>
            </a:r>
            <a:r>
              <a:rPr lang="en-US" altLang="ja-JP" sz="1400" dirty="0">
                <a:latin typeface="Tahoma" pitchFamily="34" charset="0"/>
                <a:cs typeface="Tahoma" pitchFamily="34" charset="0"/>
              </a:rPr>
              <a:t>DBL</a:t>
            </a:r>
            <a:r>
              <a:rPr lang="ja-JP" altLang="en-US" sz="1400" dirty="0">
                <a:latin typeface="Tahoma" pitchFamily="34" charset="0"/>
                <a:cs typeface="Tahoma" pitchFamily="34" charset="0"/>
              </a:rPr>
              <a:t>を確率勾配法で解いたもの</a:t>
            </a:r>
            <a:r>
              <a:rPr lang="en-US" altLang="ja-JP" sz="1400" dirty="0">
                <a:latin typeface="Tahoma" pitchFamily="34" charset="0"/>
                <a:cs typeface="Tahoma" pitchFamily="34" charset="0"/>
              </a:rPr>
              <a:t>)</a:t>
            </a:r>
            <a:endParaRPr lang="en-US" altLang="ja-JP" sz="1400" dirty="0">
              <a:latin typeface="ＭＳ Ｐゴシック" pitchFamily="50" charset="-128"/>
              <a:cs typeface="Tahoma" pitchFamily="34" charset="0"/>
            </a:endParaRPr>
          </a:p>
        </p:txBody>
      </p:sp>
      <p:sp>
        <p:nvSpPr>
          <p:cNvPr id="23560" name="正方形/長方形 9"/>
          <p:cNvSpPr>
            <a:spLocks noChangeArrowheads="1"/>
          </p:cNvSpPr>
          <p:nvPr/>
        </p:nvSpPr>
        <p:spPr bwMode="auto">
          <a:xfrm>
            <a:off x="609278" y="5857875"/>
            <a:ext cx="7500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ja-JP" sz="1400">
                <a:latin typeface="Tahoma" pitchFamily="34" charset="0"/>
                <a:cs typeface="Tahoma" pitchFamily="34" charset="0"/>
              </a:rPr>
              <a:t>(</a:t>
            </a:r>
            <a:r>
              <a:rPr lang="ja-JP" altLang="en-US" sz="1400">
                <a:latin typeface="Tahoma" pitchFamily="34" charset="0"/>
                <a:cs typeface="Tahoma" pitchFamily="34" charset="0"/>
              </a:rPr>
              <a:t>つまり、一般に用いられている</a:t>
            </a:r>
            <a:r>
              <a:rPr lang="en-US" altLang="ja-JP" sz="1400">
                <a:latin typeface="Tahoma" pitchFamily="34" charset="0"/>
                <a:cs typeface="Tahoma" pitchFamily="34" charset="0"/>
              </a:rPr>
              <a:t>CDL</a:t>
            </a:r>
            <a:r>
              <a:rPr lang="ja-JP" altLang="en-US" sz="1400">
                <a:latin typeface="Tahoma" pitchFamily="34" charset="0"/>
                <a:cs typeface="Tahoma" pitchFamily="34" charset="0"/>
              </a:rPr>
              <a:t>の収束条件、</a:t>
            </a:r>
            <a:r>
              <a:rPr lang="en-US" altLang="ja-JP" sz="1400">
                <a:latin typeface="Tahoma" pitchFamily="34" charset="0"/>
                <a:cs typeface="Tahoma" pitchFamily="34" charset="0"/>
              </a:rPr>
              <a:t/>
            </a:r>
            <a:br>
              <a:rPr lang="en-US" altLang="ja-JP" sz="1400">
                <a:latin typeface="Tahoma" pitchFamily="34" charset="0"/>
                <a:cs typeface="Tahoma" pitchFamily="34" charset="0"/>
              </a:rPr>
            </a:br>
            <a:r>
              <a:rPr lang="ja-JP" altLang="en-US" sz="1400">
                <a:latin typeface="Tahoma" pitchFamily="34" charset="0"/>
                <a:cs typeface="Tahoma" pitchFamily="34" charset="0"/>
              </a:rPr>
              <a:t>  最適化後の分布が真の分布に一致する条件を求めることができた。</a:t>
            </a:r>
            <a:r>
              <a:rPr lang="en-US" altLang="ja-JP" sz="1400">
                <a:latin typeface="Tahoma" pitchFamily="34" charset="0"/>
                <a:cs typeface="Tahoma" pitchFamily="34" charset="0"/>
              </a:rPr>
              <a:t>)</a:t>
            </a:r>
            <a:endParaRPr lang="en-US" altLang="ja-JP" sz="1400">
              <a:latin typeface="ＭＳ Ｐゴシック" pitchFamily="50" charset="-128"/>
              <a:cs typeface="Tahoma" pitchFamily="34" charset="0"/>
            </a:endParaRPr>
          </a:p>
        </p:txBody>
      </p:sp>
    </p:spTree>
    <p:extLst>
      <p:ext uri="{BB962C8B-B14F-4D97-AF65-F5344CB8AC3E}">
        <p14:creationId xmlns:p14="http://schemas.microsoft.com/office/powerpoint/2010/main" val="1752602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51520" y="116632"/>
            <a:ext cx="5760640" cy="707886"/>
          </a:xfrm>
          <a:prstGeom prst="rect">
            <a:avLst/>
          </a:prstGeom>
        </p:spPr>
        <p:txBody>
          <a:bodyPr wrap="square">
            <a:spAutoFit/>
          </a:bodyPr>
          <a:lstStyle/>
          <a:p>
            <a:pPr algn="ctr"/>
            <a:r>
              <a:rPr lang="en-US" altLang="ja-JP" sz="4000" b="1" dirty="0" smtClean="0">
                <a:ln w="18000">
                  <a:solidFill>
                    <a:schemeClr val="accent2">
                      <a:lumMod val="50000"/>
                    </a:schemeClr>
                  </a:solidFill>
                  <a:prstDash val="solid"/>
                  <a:miter lim="800000"/>
                </a:ln>
                <a:solidFill>
                  <a:schemeClr val="accent1"/>
                </a:solidFill>
                <a:effectLst>
                  <a:outerShdw blurRad="60007" dist="310007" dir="7680000" sy="30000" kx="1300200" algn="ctr" rotWithShape="0">
                    <a:prstClr val="black">
                      <a:alpha val="32000"/>
                    </a:prstClr>
                  </a:outerShdw>
                </a:effectLst>
              </a:rPr>
              <a:t>RBM</a:t>
            </a:r>
            <a:r>
              <a:rPr lang="ja-JP" altLang="en-US" sz="4000" b="1" dirty="0" smtClean="0">
                <a:ln w="18000">
                  <a:solidFill>
                    <a:schemeClr val="accent2">
                      <a:lumMod val="50000"/>
                    </a:schemeClr>
                  </a:solidFill>
                  <a:prstDash val="solid"/>
                  <a:miter lim="800000"/>
                </a:ln>
                <a:solidFill>
                  <a:schemeClr val="accent1"/>
                </a:solidFill>
                <a:effectLst>
                  <a:outerShdw blurRad="60007" dist="310007" dir="7680000" sy="30000" kx="1300200" algn="ctr" rotWithShape="0">
                    <a:prstClr val="black">
                      <a:alpha val="32000"/>
                    </a:prstClr>
                  </a:outerShdw>
                </a:effectLst>
              </a:rPr>
              <a:t>と</a:t>
            </a:r>
            <a:r>
              <a:rPr lang="en-US" altLang="ja-JP" sz="4000" b="1" dirty="0" smtClean="0">
                <a:ln w="18000">
                  <a:solidFill>
                    <a:schemeClr val="accent2">
                      <a:lumMod val="50000"/>
                    </a:schemeClr>
                  </a:solidFill>
                  <a:prstDash val="solid"/>
                  <a:miter lim="800000"/>
                </a:ln>
                <a:solidFill>
                  <a:schemeClr val="accent1"/>
                </a:solidFill>
                <a:effectLst>
                  <a:outerShdw blurRad="60007" dist="310007" dir="7680000" sy="30000" kx="1300200" algn="ctr" rotWithShape="0">
                    <a:prstClr val="black">
                      <a:alpha val="32000"/>
                    </a:prstClr>
                  </a:outerShdw>
                </a:effectLst>
              </a:rPr>
              <a:t>CDL</a:t>
            </a:r>
            <a:r>
              <a:rPr lang="ja-JP" altLang="en-US" sz="4000" b="1" dirty="0" smtClean="0">
                <a:ln w="18000">
                  <a:solidFill>
                    <a:schemeClr val="accent2">
                      <a:lumMod val="50000"/>
                    </a:schemeClr>
                  </a:solidFill>
                  <a:prstDash val="solid"/>
                  <a:miter lim="800000"/>
                </a:ln>
                <a:solidFill>
                  <a:schemeClr val="accent1"/>
                </a:solidFill>
                <a:effectLst>
                  <a:outerShdw blurRad="60007" dist="310007" dir="7680000" sy="30000" kx="1300200" algn="ctr" rotWithShape="0">
                    <a:prstClr val="black">
                      <a:alpha val="32000"/>
                    </a:prstClr>
                  </a:outerShdw>
                </a:effectLst>
              </a:rPr>
              <a:t>の説明</a:t>
            </a:r>
            <a:endParaRPr lang="ja-JP" altLang="en-US" sz="4000" b="1" dirty="0">
              <a:ln w="18000">
                <a:solidFill>
                  <a:schemeClr val="accent2">
                    <a:lumMod val="50000"/>
                  </a:schemeClr>
                </a:solidFill>
                <a:prstDash val="solid"/>
                <a:miter lim="800000"/>
              </a:ln>
              <a:solidFill>
                <a:schemeClr val="accent1"/>
              </a:solidFill>
              <a:effectLst>
                <a:outerShdw blurRad="60007" dist="310007" dir="7680000" sy="30000" kx="1300200" algn="ctr" rotWithShape="0">
                  <a:prstClr val="black">
                    <a:alpha val="32000"/>
                  </a:prstClr>
                </a:outerShdw>
              </a:effectLst>
            </a:endParaRPr>
          </a:p>
        </p:txBody>
      </p:sp>
      <p:sp>
        <p:nvSpPr>
          <p:cNvPr id="5" name="右矢印 4"/>
          <p:cNvSpPr/>
          <p:nvPr/>
        </p:nvSpPr>
        <p:spPr>
          <a:xfrm>
            <a:off x="3347864" y="980728"/>
            <a:ext cx="2160240"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55576" y="1901879"/>
            <a:ext cx="3384376" cy="707886"/>
          </a:xfrm>
          <a:prstGeom prst="rect">
            <a:avLst/>
          </a:prstGeom>
        </p:spPr>
        <p:txBody>
          <a:bodyPr wrap="square">
            <a:spAutoFit/>
          </a:bodyPr>
          <a:lstStyle/>
          <a:p>
            <a:pPr algn="ctr"/>
            <a:r>
              <a:rPr lang="en-US" altLang="ja-JP" sz="4000" b="1" dirty="0" smtClean="0">
                <a:ln w="18000">
                  <a:solidFill>
                    <a:schemeClr val="accent2">
                      <a:lumMod val="50000"/>
                    </a:schemeClr>
                  </a:solidFill>
                  <a:prstDash val="solid"/>
                  <a:miter lim="800000"/>
                </a:ln>
                <a:solidFill>
                  <a:schemeClr val="accent1"/>
                </a:solidFill>
                <a:effectLst>
                  <a:outerShdw blurRad="60007" dist="310007" dir="7680000" sy="30000" kx="1300200" algn="ctr" rotWithShape="0">
                    <a:prstClr val="black">
                      <a:alpha val="32000"/>
                    </a:prstClr>
                  </a:outerShdw>
                </a:effectLst>
              </a:rPr>
              <a:t>DBL</a:t>
            </a:r>
            <a:r>
              <a:rPr lang="ja-JP" altLang="en-US" sz="4000" b="1" dirty="0" smtClean="0">
                <a:ln w="18000">
                  <a:solidFill>
                    <a:schemeClr val="accent2">
                      <a:lumMod val="50000"/>
                    </a:schemeClr>
                  </a:solidFill>
                  <a:prstDash val="solid"/>
                  <a:miter lim="800000"/>
                </a:ln>
                <a:solidFill>
                  <a:schemeClr val="accent1"/>
                </a:solidFill>
                <a:effectLst>
                  <a:outerShdw blurRad="60007" dist="310007" dir="7680000" sy="30000" kx="1300200" algn="ctr" rotWithShape="0">
                    <a:prstClr val="black">
                      <a:alpha val="32000"/>
                    </a:prstClr>
                  </a:outerShdw>
                </a:effectLst>
              </a:rPr>
              <a:t>の説明</a:t>
            </a:r>
            <a:endParaRPr lang="ja-JP" altLang="en-US" sz="4000" b="1" dirty="0">
              <a:ln w="18000">
                <a:solidFill>
                  <a:schemeClr val="accent2">
                    <a:lumMod val="50000"/>
                  </a:schemeClr>
                </a:solidFill>
                <a:prstDash val="solid"/>
                <a:miter lim="800000"/>
              </a:ln>
              <a:solidFill>
                <a:schemeClr val="accent1"/>
              </a:solidFill>
              <a:effectLst>
                <a:outerShdw blurRad="60007" dist="310007" dir="7680000" sy="30000" kx="1300200" algn="ctr" rotWithShape="0">
                  <a:prstClr val="black">
                    <a:alpha val="32000"/>
                  </a:prstClr>
                </a:outerShdw>
              </a:effectLst>
            </a:endParaRPr>
          </a:p>
        </p:txBody>
      </p:sp>
      <p:sp>
        <p:nvSpPr>
          <p:cNvPr id="8" name="右矢印 7"/>
          <p:cNvSpPr/>
          <p:nvPr/>
        </p:nvSpPr>
        <p:spPr>
          <a:xfrm>
            <a:off x="3347864" y="2708920"/>
            <a:ext cx="2160240"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67544" y="3622902"/>
            <a:ext cx="5112568" cy="707886"/>
          </a:xfrm>
          <a:prstGeom prst="rect">
            <a:avLst/>
          </a:prstGeom>
        </p:spPr>
        <p:txBody>
          <a:bodyPr wrap="square">
            <a:spAutoFit/>
          </a:bodyPr>
          <a:lstStyle/>
          <a:p>
            <a:pPr algn="ctr"/>
            <a:r>
              <a:rPr lang="en-US" altLang="ja-JP" sz="4000" b="1" dirty="0" smtClean="0">
                <a:ln w="18000">
                  <a:solidFill>
                    <a:schemeClr val="accent2">
                      <a:lumMod val="50000"/>
                    </a:schemeClr>
                  </a:solidFill>
                  <a:prstDash val="solid"/>
                  <a:miter lim="800000"/>
                </a:ln>
                <a:solidFill>
                  <a:schemeClr val="accent1"/>
                </a:solidFill>
                <a:effectLst>
                  <a:outerShdw blurRad="60007" dist="310007" dir="7680000" sy="30000" kx="1300200" algn="ctr" rotWithShape="0">
                    <a:prstClr val="black">
                      <a:alpha val="32000"/>
                    </a:prstClr>
                  </a:outerShdw>
                </a:effectLst>
              </a:rPr>
              <a:t>DBL</a:t>
            </a:r>
            <a:r>
              <a:rPr lang="ja-JP" altLang="en-US" sz="4000" b="1" dirty="0" smtClean="0">
                <a:ln w="18000">
                  <a:solidFill>
                    <a:schemeClr val="accent2">
                      <a:lumMod val="50000"/>
                    </a:schemeClr>
                  </a:solidFill>
                  <a:prstDash val="solid"/>
                  <a:miter lim="800000"/>
                </a:ln>
                <a:solidFill>
                  <a:schemeClr val="accent1"/>
                </a:solidFill>
                <a:effectLst>
                  <a:outerShdw blurRad="60007" dist="310007" dir="7680000" sy="30000" kx="1300200" algn="ctr" rotWithShape="0">
                    <a:prstClr val="black">
                      <a:alpha val="32000"/>
                    </a:prstClr>
                  </a:outerShdw>
                </a:effectLst>
              </a:rPr>
              <a:t>の理論解析</a:t>
            </a:r>
            <a:endParaRPr lang="ja-JP" altLang="en-US" sz="4000" b="1" dirty="0">
              <a:ln w="18000">
                <a:solidFill>
                  <a:schemeClr val="accent2">
                    <a:lumMod val="50000"/>
                  </a:schemeClr>
                </a:solidFill>
                <a:prstDash val="solid"/>
                <a:miter lim="800000"/>
              </a:ln>
              <a:solidFill>
                <a:schemeClr val="accent1"/>
              </a:solidFill>
              <a:effectLst>
                <a:outerShdw blurRad="60007" dist="310007" dir="7680000" sy="30000" kx="1300200" algn="ctr" rotWithShape="0">
                  <a:prstClr val="black">
                    <a:alpha val="32000"/>
                  </a:prstClr>
                </a:outerShdw>
              </a:effectLst>
            </a:endParaRPr>
          </a:p>
        </p:txBody>
      </p:sp>
      <p:sp>
        <p:nvSpPr>
          <p:cNvPr id="10" name="右矢印 9"/>
          <p:cNvSpPr/>
          <p:nvPr/>
        </p:nvSpPr>
        <p:spPr>
          <a:xfrm>
            <a:off x="3347864" y="4365104"/>
            <a:ext cx="2160240"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66155" y="5445224"/>
            <a:ext cx="4149861" cy="707886"/>
          </a:xfrm>
          <a:prstGeom prst="rect">
            <a:avLst/>
          </a:prstGeom>
        </p:spPr>
        <p:txBody>
          <a:bodyPr wrap="square">
            <a:spAutoFit/>
          </a:bodyPr>
          <a:lstStyle/>
          <a:p>
            <a:pPr algn="ctr"/>
            <a:r>
              <a:rPr lang="ja-JP" altLang="en-US" sz="4000" b="1" dirty="0" smtClean="0">
                <a:ln w="18000">
                  <a:solidFill>
                    <a:schemeClr val="accent2">
                      <a:lumMod val="50000"/>
                    </a:schemeClr>
                  </a:solidFill>
                  <a:prstDash val="solid"/>
                  <a:miter lim="800000"/>
                </a:ln>
                <a:solidFill>
                  <a:schemeClr val="accent1"/>
                </a:solidFill>
                <a:effectLst>
                  <a:outerShdw blurRad="60007" dist="310007" dir="7680000" sy="30000" kx="1300200" algn="ctr" rotWithShape="0">
                    <a:prstClr val="black">
                      <a:alpha val="32000"/>
                    </a:prstClr>
                  </a:outerShdw>
                </a:effectLst>
              </a:rPr>
              <a:t>計算機実験</a:t>
            </a:r>
            <a:endParaRPr lang="ja-JP" altLang="en-US" sz="4000" b="1" dirty="0">
              <a:ln w="18000">
                <a:solidFill>
                  <a:schemeClr val="accent2">
                    <a:lumMod val="50000"/>
                  </a:schemeClr>
                </a:solidFill>
                <a:prstDash val="solid"/>
                <a:miter lim="800000"/>
              </a:ln>
              <a:solidFill>
                <a:schemeClr val="accent1"/>
              </a:solidFill>
              <a:effectLst>
                <a:outerShdw blurRad="60007" dist="310007" dir="7680000" sy="30000" kx="1300200" algn="ctr" rotWithShape="0">
                  <a:prstClr val="black">
                    <a:alpha val="32000"/>
                  </a:prstClr>
                </a:outerShdw>
              </a:effectLst>
            </a:endParaRPr>
          </a:p>
        </p:txBody>
      </p:sp>
      <p:sp>
        <p:nvSpPr>
          <p:cNvPr id="12" name="右矢印 11"/>
          <p:cNvSpPr/>
          <p:nvPr/>
        </p:nvSpPr>
        <p:spPr>
          <a:xfrm>
            <a:off x="3347864" y="6187426"/>
            <a:ext cx="2160240"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70360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4611" y="142875"/>
            <a:ext cx="7643813" cy="785813"/>
          </a:xfrm>
        </p:spPr>
        <p:txBody>
          <a:bodyPr/>
          <a:lstStyle/>
          <a:p>
            <a:pPr eaLnBrk="1" fontAlgn="auto" hangingPunct="1">
              <a:spcAft>
                <a:spcPts val="0"/>
              </a:spcAft>
              <a:defRPr/>
            </a:pPr>
            <a:r>
              <a:rPr lang="ja-JP" altLang="en-US" dirty="0" smtClean="0">
                <a:solidFill>
                  <a:schemeClr val="tx2">
                    <a:satMod val="130000"/>
                  </a:schemeClr>
                </a:solidFill>
              </a:rPr>
              <a:t>動機</a:t>
            </a:r>
            <a:endParaRPr lang="ja-JP" altLang="en-US" dirty="0">
              <a:solidFill>
                <a:schemeClr val="tx2">
                  <a:satMod val="130000"/>
                </a:schemeClr>
              </a:solidFill>
            </a:endParaRPr>
          </a:p>
        </p:txBody>
      </p:sp>
      <p:pic>
        <p:nvPicPr>
          <p:cNvPr id="22531"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450538"/>
            <a:ext cx="4457856" cy="3706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正方形/長方形 3"/>
          <p:cNvSpPr>
            <a:spLocks noChangeArrowheads="1"/>
          </p:cNvSpPr>
          <p:nvPr/>
        </p:nvSpPr>
        <p:spPr bwMode="auto">
          <a:xfrm>
            <a:off x="1071563" y="1806634"/>
            <a:ext cx="33258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1200" dirty="0">
                <a:latin typeface="ＭＳ Ｐゴシック" pitchFamily="50" charset="-128"/>
                <a:cs typeface="Tahoma" pitchFamily="34" charset="0"/>
              </a:rPr>
              <a:t>Hinton</a:t>
            </a:r>
            <a:r>
              <a:rPr lang="ja-JP" altLang="en-US" sz="1200" dirty="0">
                <a:latin typeface="ＭＳ Ｐゴシック" pitchFamily="50" charset="-128"/>
                <a:cs typeface="Tahoma" pitchFamily="34" charset="0"/>
              </a:rPr>
              <a:t>ら</a:t>
            </a:r>
            <a:r>
              <a:rPr lang="en-US" altLang="ja-JP" sz="1200" dirty="0">
                <a:latin typeface="ＭＳ Ｐゴシック" pitchFamily="50" charset="-128"/>
                <a:cs typeface="Tahoma" pitchFamily="34" charset="0"/>
              </a:rPr>
              <a:t>(2006)</a:t>
            </a:r>
            <a:r>
              <a:rPr lang="ja-JP" altLang="en-US" sz="1200" dirty="0">
                <a:latin typeface="ＭＳ Ｐゴシック" pitchFamily="50" charset="-128"/>
                <a:cs typeface="Tahoma" pitchFamily="34" charset="0"/>
              </a:rPr>
              <a:t>は高次元パラメータをもつ</a:t>
            </a:r>
            <a:endParaRPr lang="en-US" altLang="ja-JP" sz="1200" dirty="0">
              <a:latin typeface="ＭＳ Ｐゴシック" pitchFamily="50" charset="-128"/>
              <a:cs typeface="Tahoma" pitchFamily="34" charset="0"/>
            </a:endParaRPr>
          </a:p>
          <a:p>
            <a:r>
              <a:rPr lang="ja-JP" altLang="en-US" sz="1200" dirty="0">
                <a:latin typeface="ＭＳ Ｐゴシック" pitchFamily="50" charset="-128"/>
                <a:cs typeface="Tahoma" pitchFamily="34" charset="0"/>
              </a:rPr>
              <a:t>階層ボルツマンマシンを大規模データを用いて</a:t>
            </a:r>
            <a:endParaRPr lang="en-US" altLang="ja-JP" sz="1200" dirty="0">
              <a:latin typeface="ＭＳ Ｐゴシック" pitchFamily="50" charset="-128"/>
              <a:cs typeface="Tahoma" pitchFamily="34" charset="0"/>
            </a:endParaRPr>
          </a:p>
          <a:p>
            <a:r>
              <a:rPr lang="ja-JP" altLang="en-US" sz="1200" dirty="0">
                <a:latin typeface="ＭＳ Ｐゴシック" pitchFamily="50" charset="-128"/>
                <a:cs typeface="Tahoma" pitchFamily="34" charset="0"/>
              </a:rPr>
              <a:t>学習させることに成功した。</a:t>
            </a:r>
            <a:endParaRPr lang="en-US" altLang="ja-JP" sz="1200" dirty="0">
              <a:latin typeface="ＭＳ Ｐゴシック" pitchFamily="50" charset="-128"/>
              <a:cs typeface="Tahoma" pitchFamily="34" charset="0"/>
            </a:endParaRPr>
          </a:p>
          <a:p>
            <a:r>
              <a:rPr lang="ja-JP" altLang="en-US" sz="1200" dirty="0">
                <a:latin typeface="ＭＳ Ｐゴシック" pitchFamily="50" charset="-128"/>
                <a:cs typeface="Tahoma" pitchFamily="34" charset="0"/>
              </a:rPr>
              <a:t>この学習アルゴリズムに</a:t>
            </a:r>
            <a:r>
              <a:rPr lang="en-US" altLang="ja-JP" sz="1200" dirty="0">
                <a:latin typeface="ＭＳ Ｐゴシック" pitchFamily="50" charset="-128"/>
                <a:cs typeface="Tahoma" pitchFamily="34" charset="0"/>
              </a:rPr>
              <a:t>Contrastive</a:t>
            </a:r>
            <a:r>
              <a:rPr lang="ja-JP" altLang="en-US" sz="1200" dirty="0">
                <a:latin typeface="ＭＳ Ｐゴシック" pitchFamily="50" charset="-128"/>
                <a:cs typeface="Tahoma" pitchFamily="34" charset="0"/>
              </a:rPr>
              <a:t> </a:t>
            </a:r>
            <a:r>
              <a:rPr lang="en-US" altLang="ja-JP" sz="1200" dirty="0">
                <a:latin typeface="ＭＳ Ｐゴシック" pitchFamily="50" charset="-128"/>
                <a:cs typeface="Tahoma" pitchFamily="34" charset="0"/>
              </a:rPr>
              <a:t>Divergence </a:t>
            </a:r>
            <a:br>
              <a:rPr lang="en-US" altLang="ja-JP" sz="1200" dirty="0">
                <a:latin typeface="ＭＳ Ｐゴシック" pitchFamily="50" charset="-128"/>
                <a:cs typeface="Tahoma" pitchFamily="34" charset="0"/>
              </a:rPr>
            </a:br>
            <a:r>
              <a:rPr lang="en-US" altLang="ja-JP" sz="1200" dirty="0">
                <a:latin typeface="ＭＳ Ｐゴシック" pitchFamily="50" charset="-128"/>
                <a:cs typeface="Tahoma" pitchFamily="34" charset="0"/>
              </a:rPr>
              <a:t>Learning</a:t>
            </a:r>
            <a:r>
              <a:rPr lang="ja-JP" altLang="en-US" sz="1200" dirty="0">
                <a:latin typeface="ＭＳ Ｐゴシック" pitchFamily="50" charset="-128"/>
                <a:cs typeface="Tahoma" pitchFamily="34" charset="0"/>
              </a:rPr>
              <a:t>が用いられており、</a:t>
            </a:r>
            <a:r>
              <a:rPr lang="en-US" altLang="ja-JP" sz="1200" dirty="0">
                <a:latin typeface="ＭＳ Ｐゴシック" pitchFamily="50" charset="-128"/>
                <a:cs typeface="Tahoma" pitchFamily="34" charset="0"/>
              </a:rPr>
              <a:t>Hinton</a:t>
            </a:r>
            <a:r>
              <a:rPr lang="ja-JP" altLang="en-US" sz="1200" dirty="0" err="1">
                <a:latin typeface="ＭＳ Ｐゴシック" pitchFamily="50" charset="-128"/>
                <a:cs typeface="Tahoma" pitchFamily="34" charset="0"/>
              </a:rPr>
              <a:t>らは</a:t>
            </a:r>
            <a:r>
              <a:rPr lang="en-US" altLang="ja-JP" sz="1200" dirty="0">
                <a:latin typeface="ＭＳ Ｐゴシック" pitchFamily="50" charset="-128"/>
                <a:cs typeface="Tahoma" pitchFamily="34" charset="0"/>
              </a:rPr>
              <a:t/>
            </a:r>
            <a:br>
              <a:rPr lang="en-US" altLang="ja-JP" sz="1200" dirty="0">
                <a:latin typeface="ＭＳ Ｐゴシック" pitchFamily="50" charset="-128"/>
                <a:cs typeface="Tahoma" pitchFamily="34" charset="0"/>
              </a:rPr>
            </a:br>
            <a:r>
              <a:rPr lang="ja-JP" altLang="en-US" sz="1200" dirty="0">
                <a:latin typeface="ＭＳ Ｐゴシック" pitchFamily="50" charset="-128"/>
                <a:cs typeface="Tahoma" pitchFamily="34" charset="0"/>
              </a:rPr>
              <a:t>これが重要なファクターであることを示唆したが、</a:t>
            </a:r>
            <a:endParaRPr lang="en-US" altLang="ja-JP" sz="1200" dirty="0">
              <a:latin typeface="ＭＳ Ｐゴシック" pitchFamily="50" charset="-128"/>
              <a:cs typeface="Tahoma" pitchFamily="34" charset="0"/>
            </a:endParaRPr>
          </a:p>
          <a:p>
            <a:r>
              <a:rPr lang="ja-JP" altLang="en-US" sz="1200" dirty="0">
                <a:latin typeface="ＭＳ Ｐゴシック" pitchFamily="50" charset="-128"/>
                <a:cs typeface="Tahoma" pitchFamily="34" charset="0"/>
              </a:rPr>
              <a:t>この</a:t>
            </a:r>
            <a:r>
              <a:rPr lang="en-US" altLang="ja-JP" sz="1200" dirty="0" err="1">
                <a:latin typeface="ＭＳ Ｐゴシック" pitchFamily="50" charset="-128"/>
                <a:cs typeface="Tahoma" pitchFamily="34" charset="0"/>
              </a:rPr>
              <a:t>Cpntrastive</a:t>
            </a:r>
            <a:r>
              <a:rPr lang="ja-JP" altLang="en-US" sz="1200" dirty="0">
                <a:latin typeface="ＭＳ Ｐゴシック" pitchFamily="50" charset="-128"/>
                <a:cs typeface="Tahoma" pitchFamily="34" charset="0"/>
              </a:rPr>
              <a:t> </a:t>
            </a:r>
            <a:r>
              <a:rPr lang="en-US" altLang="ja-JP" sz="1200" dirty="0">
                <a:latin typeface="ＭＳ Ｐゴシック" pitchFamily="50" charset="-128"/>
                <a:cs typeface="Tahoma" pitchFamily="34" charset="0"/>
              </a:rPr>
              <a:t>Divergence</a:t>
            </a:r>
            <a:r>
              <a:rPr lang="ja-JP" altLang="en-US" sz="1200" dirty="0">
                <a:latin typeface="ＭＳ Ｐゴシック" pitchFamily="50" charset="-128"/>
                <a:cs typeface="Tahoma" pitchFamily="34" charset="0"/>
              </a:rPr>
              <a:t> </a:t>
            </a:r>
            <a:r>
              <a:rPr lang="en-US" altLang="ja-JP" sz="1200" dirty="0">
                <a:latin typeface="ＭＳ Ｐゴシック" pitchFamily="50" charset="-128"/>
                <a:cs typeface="Tahoma" pitchFamily="34" charset="0"/>
              </a:rPr>
              <a:t>Learning</a:t>
            </a:r>
            <a:r>
              <a:rPr lang="ja-JP" altLang="en-US" sz="1200" dirty="0">
                <a:latin typeface="ＭＳ Ｐゴシック" pitchFamily="50" charset="-128"/>
                <a:cs typeface="Tahoma" pitchFamily="34" charset="0"/>
              </a:rPr>
              <a:t>の理論背景</a:t>
            </a:r>
            <a:r>
              <a:rPr lang="en-US" altLang="ja-JP" sz="1200" dirty="0">
                <a:latin typeface="ＭＳ Ｐゴシック" pitchFamily="50" charset="-128"/>
                <a:cs typeface="Tahoma" pitchFamily="34" charset="0"/>
              </a:rPr>
              <a:t/>
            </a:r>
            <a:br>
              <a:rPr lang="en-US" altLang="ja-JP" sz="1200" dirty="0">
                <a:latin typeface="ＭＳ Ｐゴシック" pitchFamily="50" charset="-128"/>
                <a:cs typeface="Tahoma" pitchFamily="34" charset="0"/>
              </a:rPr>
            </a:br>
            <a:r>
              <a:rPr lang="ja-JP" altLang="en-US" sz="1200" dirty="0">
                <a:latin typeface="ＭＳ Ｐゴシック" pitchFamily="50" charset="-128"/>
                <a:cs typeface="Tahoma" pitchFamily="34" charset="0"/>
              </a:rPr>
              <a:t>は明確ではなかった</a:t>
            </a:r>
          </a:p>
        </p:txBody>
      </p:sp>
      <p:sp>
        <p:nvSpPr>
          <p:cNvPr id="22533" name="正方形/長方形 4"/>
          <p:cNvSpPr>
            <a:spLocks noChangeArrowheads="1"/>
          </p:cNvSpPr>
          <p:nvPr/>
        </p:nvSpPr>
        <p:spPr bwMode="auto">
          <a:xfrm>
            <a:off x="4929188" y="6500813"/>
            <a:ext cx="4000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ja-JP" sz="1200">
                <a:latin typeface="Tahoma" pitchFamily="34" charset="0"/>
                <a:ea typeface="HGｺﾞｼｯｸE" pitchFamily="49" charset="-128"/>
                <a:cs typeface="Tahoma" pitchFamily="34" charset="0"/>
              </a:rPr>
              <a:t>(Hinton and Salakhutdinov, Science, 2006</a:t>
            </a:r>
            <a:r>
              <a:rPr lang="ja-JP" altLang="en-US" sz="1200">
                <a:latin typeface="Tahoma" pitchFamily="34" charset="0"/>
                <a:ea typeface="HGｺﾞｼｯｸE" pitchFamily="49" charset="-128"/>
                <a:cs typeface="Tahoma" pitchFamily="34" charset="0"/>
              </a:rPr>
              <a:t> </a:t>
            </a:r>
            <a:r>
              <a:rPr lang="ja-JP" altLang="en-US" sz="1200">
                <a:latin typeface="ＭＳ Ｐゴシック" pitchFamily="50" charset="-128"/>
                <a:ea typeface="HGｺﾞｼｯｸE" pitchFamily="49" charset="-128"/>
                <a:cs typeface="Tahoma" pitchFamily="34" charset="0"/>
              </a:rPr>
              <a:t>より引用</a:t>
            </a:r>
            <a:r>
              <a:rPr lang="en-US" altLang="ja-JP" sz="1200">
                <a:latin typeface="ＭＳ Ｐゴシック" pitchFamily="50" charset="-128"/>
                <a:ea typeface="HGｺﾞｼｯｸE" pitchFamily="49" charset="-128"/>
                <a:cs typeface="Tahoma" pitchFamily="34" charset="0"/>
              </a:rPr>
              <a:t>)</a:t>
            </a:r>
            <a:endParaRPr lang="ja-JP" altLang="en-US" sz="1200">
              <a:latin typeface="ＭＳ Ｐゴシック" pitchFamily="50" charset="-128"/>
              <a:ea typeface="HGｺﾞｼｯｸE" pitchFamily="49" charset="-128"/>
              <a:cs typeface="Tahoma" pitchFamily="34" charset="0"/>
            </a:endParaRPr>
          </a:p>
        </p:txBody>
      </p:sp>
      <p:pic>
        <p:nvPicPr>
          <p:cNvPr id="225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4181475"/>
            <a:ext cx="289560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正方形/長方形 6"/>
          <p:cNvSpPr>
            <a:spLocks noChangeArrowheads="1"/>
          </p:cNvSpPr>
          <p:nvPr/>
        </p:nvSpPr>
        <p:spPr bwMode="auto">
          <a:xfrm>
            <a:off x="395536" y="1000125"/>
            <a:ext cx="832721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800" dirty="0">
                <a:latin typeface="ＭＳ Ｐゴシック" pitchFamily="50" charset="-128"/>
                <a:cs typeface="Tahoma" pitchFamily="34" charset="0"/>
              </a:rPr>
              <a:t>なぜ</a:t>
            </a:r>
            <a:r>
              <a:rPr lang="en-US" altLang="ja-JP" sz="2800" dirty="0" smtClean="0">
                <a:latin typeface="Tahoma" pitchFamily="34" charset="0"/>
                <a:cs typeface="Tahoma" pitchFamily="34" charset="0"/>
              </a:rPr>
              <a:t>Contrastive</a:t>
            </a:r>
            <a:r>
              <a:rPr lang="ja-JP" altLang="en-US" sz="2800" dirty="0" smtClean="0">
                <a:latin typeface="Tahoma" pitchFamily="34" charset="0"/>
                <a:cs typeface="Tahoma" pitchFamily="34" charset="0"/>
              </a:rPr>
              <a:t> </a:t>
            </a:r>
            <a:r>
              <a:rPr lang="en-US" altLang="ja-JP" sz="2800" dirty="0">
                <a:latin typeface="Tahoma" pitchFamily="34" charset="0"/>
                <a:cs typeface="Tahoma" pitchFamily="34" charset="0"/>
              </a:rPr>
              <a:t>Divergence Learning</a:t>
            </a:r>
            <a:r>
              <a:rPr lang="ja-JP" altLang="en-US" sz="2800" dirty="0">
                <a:latin typeface="Tahoma" pitchFamily="34" charset="0"/>
                <a:cs typeface="Tahoma" pitchFamily="34" charset="0"/>
              </a:rPr>
              <a:t>だとう</a:t>
            </a:r>
            <a:r>
              <a:rPr lang="ja-JP" altLang="en-US" sz="2800" dirty="0" err="1">
                <a:latin typeface="Tahoma" pitchFamily="34" charset="0"/>
                <a:cs typeface="Tahoma" pitchFamily="34" charset="0"/>
              </a:rPr>
              <a:t>まくいく</a:t>
            </a:r>
            <a:r>
              <a:rPr lang="ja-JP" altLang="en-US" sz="2800" dirty="0">
                <a:latin typeface="Tahoma" pitchFamily="34" charset="0"/>
                <a:cs typeface="Tahoma" pitchFamily="34" charset="0"/>
              </a:rPr>
              <a:t> </a:t>
            </a:r>
            <a:r>
              <a:rPr lang="en-US" altLang="ja-JP" sz="2800" dirty="0">
                <a:latin typeface="ＭＳ Ｐゴシック" pitchFamily="50" charset="-128"/>
                <a:cs typeface="Tahoma" pitchFamily="34" charset="0"/>
              </a:rPr>
              <a:t>?</a:t>
            </a:r>
          </a:p>
        </p:txBody>
      </p:sp>
      <p:sp>
        <p:nvSpPr>
          <p:cNvPr id="9" name="正方形/長方形 8"/>
          <p:cNvSpPr/>
          <p:nvPr/>
        </p:nvSpPr>
        <p:spPr>
          <a:xfrm>
            <a:off x="5143500" y="5043488"/>
            <a:ext cx="1785938" cy="762000"/>
          </a:xfrm>
          <a:prstGeom prst="rect">
            <a:avLst/>
          </a:prstGeom>
        </p:spPr>
        <p:txBody>
          <a:bodyPr>
            <a:spAutoFit/>
          </a:bodyPr>
          <a:lstStyle/>
          <a:p>
            <a:pPr fontAlgn="auto">
              <a:spcBef>
                <a:spcPts val="0"/>
              </a:spcBef>
              <a:spcAft>
                <a:spcPts val="0"/>
              </a:spcAft>
              <a:defRPr/>
            </a:pPr>
            <a:r>
              <a:rPr lang="ja-JP" altLang="en-US" sz="1200" b="1" dirty="0">
                <a:latin typeface="ＭＳ Ｐゴシック" pitchFamily="50" charset="-128"/>
              </a:rPr>
              <a:t>学習データセット</a:t>
            </a:r>
            <a:r>
              <a:rPr lang="ja-JP" altLang="en-US" dirty="0">
                <a:latin typeface="ＭＳ Ｐゴシック" pitchFamily="50" charset="-128"/>
              </a:rPr>
              <a:t/>
            </a:r>
            <a:br>
              <a:rPr lang="ja-JP" altLang="en-US" dirty="0">
                <a:latin typeface="ＭＳ Ｐゴシック" pitchFamily="50" charset="-128"/>
              </a:rPr>
            </a:br>
            <a:r>
              <a:rPr lang="en-US" altLang="ja-JP" sz="1050" dirty="0">
                <a:latin typeface="ＭＳ Ｐゴシック" pitchFamily="50" charset="-128"/>
              </a:rPr>
              <a:t>Reuters Corpus Vol. II </a:t>
            </a:r>
            <a:br>
              <a:rPr lang="en-US" altLang="ja-JP" sz="1050" dirty="0">
                <a:latin typeface="ＭＳ Ｐゴシック" pitchFamily="50" charset="-128"/>
              </a:rPr>
            </a:br>
            <a:r>
              <a:rPr lang="en-US" altLang="ja-JP" sz="1050" dirty="0">
                <a:latin typeface="ＭＳ Ｐゴシック" pitchFamily="50" charset="-128"/>
              </a:rPr>
              <a:t>2000</a:t>
            </a:r>
            <a:r>
              <a:rPr lang="ja-JP" altLang="en-US" sz="1050" dirty="0">
                <a:latin typeface="ＭＳ Ｐゴシック" pitchFamily="50" charset="-128"/>
              </a:rPr>
              <a:t>語 </a:t>
            </a:r>
            <a:r>
              <a:rPr lang="en-US" altLang="ja-JP" sz="1050" dirty="0">
                <a:latin typeface="ＭＳ Ｐゴシック" pitchFamily="50" charset="-128"/>
              </a:rPr>
              <a:t>103</a:t>
            </a:r>
            <a:r>
              <a:rPr lang="ja-JP" altLang="en-US" sz="1050" dirty="0">
                <a:latin typeface="ＭＳ Ｐゴシック" pitchFamily="50" charset="-128"/>
              </a:rPr>
              <a:t>のトピック</a:t>
            </a:r>
            <a:br>
              <a:rPr lang="ja-JP" altLang="en-US" sz="1050" dirty="0">
                <a:latin typeface="ＭＳ Ｐゴシック" pitchFamily="50" charset="-128"/>
              </a:rPr>
            </a:br>
            <a:r>
              <a:rPr lang="en-US" altLang="ja-JP" sz="1050" dirty="0">
                <a:latin typeface="ＭＳ Ｐゴシック" pitchFamily="50" charset="-128"/>
              </a:rPr>
              <a:t>302,207</a:t>
            </a:r>
            <a:r>
              <a:rPr lang="ja-JP" altLang="en-US" sz="1050" dirty="0">
                <a:latin typeface="ＭＳ Ｐゴシック" pitchFamily="50" charset="-128"/>
              </a:rPr>
              <a:t>個の記事</a:t>
            </a:r>
            <a:endParaRPr lang="ja-JP" altLang="en-US" sz="1050" dirty="0">
              <a:latin typeface="+mn-lt"/>
              <a:ea typeface="+mn-ea"/>
            </a:endParaRPr>
          </a:p>
        </p:txBody>
      </p:sp>
      <p:sp>
        <p:nvSpPr>
          <p:cNvPr id="10" name="正方形/長方形 9"/>
          <p:cNvSpPr/>
          <p:nvPr/>
        </p:nvSpPr>
        <p:spPr>
          <a:xfrm>
            <a:off x="6858000" y="5043488"/>
            <a:ext cx="1714500" cy="762000"/>
          </a:xfrm>
          <a:prstGeom prst="rect">
            <a:avLst/>
          </a:prstGeom>
        </p:spPr>
        <p:txBody>
          <a:bodyPr>
            <a:spAutoFit/>
          </a:bodyPr>
          <a:lstStyle/>
          <a:p>
            <a:pPr fontAlgn="auto">
              <a:spcBef>
                <a:spcPts val="0"/>
              </a:spcBef>
              <a:spcAft>
                <a:spcPts val="0"/>
              </a:spcAft>
              <a:defRPr/>
            </a:pPr>
            <a:r>
              <a:rPr lang="ja-JP" altLang="en-US" sz="1200" b="1" dirty="0">
                <a:latin typeface="ＭＳ Ｐゴシック" pitchFamily="50" charset="-128"/>
              </a:rPr>
              <a:t>テストデータセット</a:t>
            </a:r>
            <a:r>
              <a:rPr lang="ja-JP" altLang="en-US" dirty="0">
                <a:latin typeface="ＭＳ Ｐゴシック" pitchFamily="50" charset="-128"/>
              </a:rPr>
              <a:t/>
            </a:r>
            <a:br>
              <a:rPr lang="ja-JP" altLang="en-US" dirty="0">
                <a:latin typeface="ＭＳ Ｐゴシック" pitchFamily="50" charset="-128"/>
              </a:rPr>
            </a:br>
            <a:r>
              <a:rPr lang="en-US" altLang="ja-JP" sz="1050" dirty="0">
                <a:latin typeface="ＭＳ Ｐゴシック" pitchFamily="50" charset="-128"/>
              </a:rPr>
              <a:t>Reuters Corpus Vol. II </a:t>
            </a:r>
            <a:br>
              <a:rPr lang="en-US" altLang="ja-JP" sz="1050" dirty="0">
                <a:latin typeface="ＭＳ Ｐゴシック" pitchFamily="50" charset="-128"/>
              </a:rPr>
            </a:br>
            <a:r>
              <a:rPr lang="en-US" altLang="ja-JP" sz="1050" dirty="0">
                <a:latin typeface="ＭＳ Ｐゴシック" pitchFamily="50" charset="-128"/>
              </a:rPr>
              <a:t>2000</a:t>
            </a:r>
            <a:r>
              <a:rPr lang="ja-JP" altLang="en-US" sz="1050" dirty="0">
                <a:latin typeface="ＭＳ Ｐゴシック" pitchFamily="50" charset="-128"/>
              </a:rPr>
              <a:t>語 </a:t>
            </a:r>
            <a:r>
              <a:rPr lang="en-US" altLang="ja-JP" sz="1050" dirty="0">
                <a:latin typeface="ＭＳ Ｐゴシック" pitchFamily="50" charset="-128"/>
              </a:rPr>
              <a:t>103</a:t>
            </a:r>
            <a:r>
              <a:rPr lang="ja-JP" altLang="en-US" sz="1050" dirty="0">
                <a:latin typeface="ＭＳ Ｐゴシック" pitchFamily="50" charset="-128"/>
              </a:rPr>
              <a:t>のトピック</a:t>
            </a:r>
            <a:br>
              <a:rPr lang="ja-JP" altLang="en-US" sz="1050" dirty="0">
                <a:latin typeface="ＭＳ Ｐゴシック" pitchFamily="50" charset="-128"/>
              </a:rPr>
            </a:br>
            <a:r>
              <a:rPr lang="en-US" altLang="ja-JP" sz="1050" dirty="0">
                <a:latin typeface="ＭＳ Ｐゴシック" pitchFamily="50" charset="-128"/>
              </a:rPr>
              <a:t>100,000</a:t>
            </a:r>
            <a:r>
              <a:rPr lang="ja-JP" altLang="en-US" sz="1050" dirty="0">
                <a:latin typeface="ＭＳ Ｐゴシック" pitchFamily="50" charset="-128"/>
              </a:rPr>
              <a:t>個の記事</a:t>
            </a:r>
          </a:p>
        </p:txBody>
      </p:sp>
      <p:sp>
        <p:nvSpPr>
          <p:cNvPr id="11" name="正方形/長方形 10"/>
          <p:cNvSpPr/>
          <p:nvPr/>
        </p:nvSpPr>
        <p:spPr>
          <a:xfrm>
            <a:off x="5143500" y="5829300"/>
            <a:ext cx="3786188" cy="600075"/>
          </a:xfrm>
          <a:prstGeom prst="rect">
            <a:avLst/>
          </a:prstGeom>
        </p:spPr>
        <p:txBody>
          <a:bodyPr>
            <a:spAutoFit/>
          </a:bodyPr>
          <a:lstStyle/>
          <a:p>
            <a:pPr fontAlgn="auto">
              <a:spcBef>
                <a:spcPts val="0"/>
              </a:spcBef>
              <a:spcAft>
                <a:spcPts val="0"/>
              </a:spcAft>
              <a:defRPr/>
            </a:pPr>
            <a:r>
              <a:rPr lang="ja-JP" altLang="en-US" sz="1200" b="1" dirty="0">
                <a:latin typeface="ＭＳ Ｐゴシック" pitchFamily="50" charset="-128"/>
              </a:rPr>
              <a:t>ネットワーク構成</a:t>
            </a:r>
            <a:r>
              <a:rPr lang="ja-JP" altLang="en-US" sz="1200" dirty="0">
                <a:latin typeface="ＭＳ Ｐゴシック" pitchFamily="50" charset="-128"/>
              </a:rPr>
              <a:t/>
            </a:r>
            <a:br>
              <a:rPr lang="ja-JP" altLang="en-US" sz="1200" dirty="0">
                <a:latin typeface="ＭＳ Ｐゴシック" pitchFamily="50" charset="-128"/>
              </a:rPr>
            </a:br>
            <a:r>
              <a:rPr lang="en-US" altLang="ja-JP" sz="1050" dirty="0">
                <a:latin typeface="ＭＳ Ｐゴシック" pitchFamily="50" charset="-128"/>
              </a:rPr>
              <a:t>encoder: 2000-500-250-125-2 (=</a:t>
            </a:r>
            <a:r>
              <a:rPr lang="ja-JP" altLang="en-US" sz="1050" dirty="0">
                <a:latin typeface="ＭＳ Ｐゴシック" pitchFamily="50" charset="-128"/>
              </a:rPr>
              <a:t>約</a:t>
            </a:r>
            <a:r>
              <a:rPr lang="en-US" altLang="ja-JP" sz="1050" b="1" dirty="0">
                <a:latin typeface="ＭＳ Ｐゴシック" pitchFamily="50" charset="-128"/>
              </a:rPr>
              <a:t>116</a:t>
            </a:r>
            <a:r>
              <a:rPr lang="ja-JP" altLang="en-US" sz="1050" dirty="0">
                <a:latin typeface="ＭＳ Ｐゴシック" pitchFamily="50" charset="-128"/>
              </a:rPr>
              <a:t>万個のパラメータ数</a:t>
            </a:r>
            <a:r>
              <a:rPr lang="en-US" altLang="ja-JP" sz="1050" dirty="0">
                <a:latin typeface="ＭＳ Ｐゴシック" pitchFamily="50" charset="-128"/>
              </a:rPr>
              <a:t>)</a:t>
            </a:r>
            <a:br>
              <a:rPr lang="en-US" altLang="ja-JP" sz="1050" dirty="0">
                <a:latin typeface="ＭＳ Ｐゴシック" pitchFamily="50" charset="-128"/>
              </a:rPr>
            </a:br>
            <a:r>
              <a:rPr lang="en-US" altLang="ja-JP" sz="1050" dirty="0">
                <a:latin typeface="ＭＳ Ｐゴシック" pitchFamily="50" charset="-128"/>
              </a:rPr>
              <a:t>decoder: encoder</a:t>
            </a:r>
            <a:r>
              <a:rPr lang="ja-JP" altLang="en-US" sz="1050" dirty="0">
                <a:latin typeface="ＭＳ Ｐゴシック" pitchFamily="50" charset="-128"/>
              </a:rPr>
              <a:t>と対称に配置</a:t>
            </a:r>
          </a:p>
        </p:txBody>
      </p:sp>
      <p:sp>
        <p:nvSpPr>
          <p:cNvPr id="12" name="正方形/長方形 11"/>
          <p:cNvSpPr/>
          <p:nvPr/>
        </p:nvSpPr>
        <p:spPr>
          <a:xfrm>
            <a:off x="1571625" y="6604000"/>
            <a:ext cx="3357563" cy="254000"/>
          </a:xfrm>
          <a:prstGeom prst="rect">
            <a:avLst/>
          </a:prstGeom>
        </p:spPr>
        <p:txBody>
          <a:bodyPr>
            <a:spAutoFit/>
          </a:bodyPr>
          <a:lstStyle/>
          <a:p>
            <a:pPr fontAlgn="auto">
              <a:spcBef>
                <a:spcPts val="0"/>
              </a:spcBef>
              <a:spcAft>
                <a:spcPts val="0"/>
              </a:spcAft>
              <a:defRPr/>
            </a:pPr>
            <a:r>
              <a:rPr lang="ja-JP" altLang="en-US" sz="1050" dirty="0">
                <a:latin typeface="ＭＳ Ｐゴシック" pitchFamily="50" charset="-128"/>
              </a:rPr>
              <a:t>参考：従来法</a:t>
            </a:r>
            <a:r>
              <a:rPr lang="en-US" altLang="ja-JP" sz="1050" dirty="0">
                <a:latin typeface="ＭＳ Ｐゴシック" pitchFamily="50" charset="-128"/>
              </a:rPr>
              <a:t>(Latent</a:t>
            </a:r>
            <a:r>
              <a:rPr lang="ja-JP" altLang="en-US" sz="1050" dirty="0">
                <a:latin typeface="ＭＳ Ｐゴシック" pitchFamily="50" charset="-128"/>
              </a:rPr>
              <a:t> </a:t>
            </a:r>
            <a:r>
              <a:rPr lang="en-US" altLang="ja-JP" sz="1050" dirty="0" err="1">
                <a:latin typeface="ＭＳ Ｐゴシック" pitchFamily="50" charset="-128"/>
              </a:rPr>
              <a:t>Semantec</a:t>
            </a:r>
            <a:r>
              <a:rPr lang="ja-JP" altLang="en-US" sz="1050" dirty="0">
                <a:latin typeface="ＭＳ Ｐゴシック" pitchFamily="50" charset="-128"/>
              </a:rPr>
              <a:t> </a:t>
            </a:r>
            <a:r>
              <a:rPr lang="en-US" altLang="ja-JP" sz="1050" dirty="0">
                <a:latin typeface="ＭＳ Ｐゴシック" pitchFamily="50" charset="-128"/>
              </a:rPr>
              <a:t>Analysis)</a:t>
            </a:r>
            <a:r>
              <a:rPr lang="ja-JP" altLang="en-US" sz="1050" dirty="0">
                <a:latin typeface="ＭＳ Ｐゴシック" pitchFamily="50" charset="-128"/>
              </a:rPr>
              <a:t>による結果</a:t>
            </a:r>
            <a:endParaRPr lang="ja-JP" altLang="en-US" sz="1050" dirty="0">
              <a:latin typeface="+mn-lt"/>
              <a:ea typeface="+mn-ea"/>
            </a:endParaRPr>
          </a:p>
        </p:txBody>
      </p:sp>
    </p:spTree>
    <p:extLst>
      <p:ext uri="{BB962C8B-B14F-4D97-AF65-F5344CB8AC3E}">
        <p14:creationId xmlns:p14="http://schemas.microsoft.com/office/powerpoint/2010/main" val="1085186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20675" y="142875"/>
            <a:ext cx="8858250" cy="785813"/>
          </a:xfrm>
        </p:spPr>
        <p:txBody>
          <a:bodyPr>
            <a:normAutofit fontScale="90000"/>
          </a:bodyPr>
          <a:lstStyle/>
          <a:p>
            <a:pPr algn="r" eaLnBrk="1" fontAlgn="auto" hangingPunct="1">
              <a:spcAft>
                <a:spcPts val="0"/>
              </a:spcAft>
              <a:defRPr/>
            </a:pPr>
            <a:r>
              <a:rPr lang="en-US" altLang="ja-JP" dirty="0" smtClean="0">
                <a:solidFill>
                  <a:schemeClr val="tx2">
                    <a:satMod val="130000"/>
                  </a:schemeClr>
                </a:solidFill>
                <a:latin typeface="Tahoma" pitchFamily="34" charset="0"/>
                <a:cs typeface="Tahoma" pitchFamily="34" charset="0"/>
              </a:rPr>
              <a:t>Restricted Boltzmann Machine</a:t>
            </a:r>
            <a:r>
              <a:rPr lang="ja-JP" altLang="en-US" dirty="0" smtClean="0">
                <a:solidFill>
                  <a:schemeClr val="tx2">
                    <a:satMod val="130000"/>
                  </a:schemeClr>
                </a:solidFill>
                <a:latin typeface="Tahoma" pitchFamily="34" charset="0"/>
                <a:cs typeface="Tahoma" pitchFamily="34" charset="0"/>
              </a:rPr>
              <a:t> </a:t>
            </a:r>
            <a:r>
              <a:rPr lang="en-US" altLang="ja-JP" dirty="0" smtClean="0">
                <a:solidFill>
                  <a:schemeClr val="tx2">
                    <a:satMod val="130000"/>
                  </a:schemeClr>
                </a:solidFill>
                <a:latin typeface="Tahoma" pitchFamily="34" charset="0"/>
                <a:cs typeface="Tahoma" pitchFamily="34" charset="0"/>
              </a:rPr>
              <a:t>(RBM)</a:t>
            </a:r>
            <a:endParaRPr lang="ja-JP" altLang="en-US" dirty="0">
              <a:solidFill>
                <a:schemeClr val="tx2">
                  <a:satMod val="130000"/>
                </a:schemeClr>
              </a:solidFill>
              <a:latin typeface="Tahoma" pitchFamily="34" charset="0"/>
              <a:cs typeface="Tahoma" pitchFamily="34" charset="0"/>
            </a:endParaRPr>
          </a:p>
        </p:txBody>
      </p:sp>
      <p:sp>
        <p:nvSpPr>
          <p:cNvPr id="1038" name="正方形/長方形 4"/>
          <p:cNvSpPr>
            <a:spLocks noChangeArrowheads="1"/>
          </p:cNvSpPr>
          <p:nvPr/>
        </p:nvSpPr>
        <p:spPr bwMode="auto">
          <a:xfrm>
            <a:off x="992594" y="1071563"/>
            <a:ext cx="74334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400" dirty="0" smtClean="0">
                <a:latin typeface="ＭＳ Ｐゴシック" pitchFamily="50" charset="-128"/>
              </a:rPr>
              <a:t>RBM</a:t>
            </a:r>
            <a:r>
              <a:rPr lang="ja-JP" altLang="en-US" sz="2400" dirty="0" smtClean="0">
                <a:latin typeface="ＭＳ Ｐゴシック" pitchFamily="50" charset="-128"/>
              </a:rPr>
              <a:t>  ＝ 層内</a:t>
            </a:r>
            <a:r>
              <a:rPr lang="ja-JP" altLang="en-US" sz="2400" dirty="0">
                <a:latin typeface="ＭＳ Ｐゴシック" pitchFamily="50" charset="-128"/>
              </a:rPr>
              <a:t>に結合をもたない二層の</a:t>
            </a:r>
            <a:r>
              <a:rPr lang="ja-JP" altLang="en-US" sz="2400" dirty="0" smtClean="0">
                <a:latin typeface="ＭＳ Ｐゴシック" pitchFamily="50" charset="-128"/>
              </a:rPr>
              <a:t>ボルツマンマシン</a:t>
            </a:r>
            <a:endParaRPr lang="ja-JP" altLang="en-US" sz="2400" dirty="0">
              <a:latin typeface="ＭＳ Ｐゴシック" pitchFamily="50" charset="-128"/>
            </a:endParaRPr>
          </a:p>
        </p:txBody>
      </p:sp>
      <p:graphicFrame>
        <p:nvGraphicFramePr>
          <p:cNvPr id="1026" name="Object 2"/>
          <p:cNvGraphicFramePr>
            <a:graphicFrameLocks noChangeAspect="1"/>
          </p:cNvGraphicFramePr>
          <p:nvPr/>
        </p:nvGraphicFramePr>
        <p:xfrm>
          <a:off x="1681163" y="4341813"/>
          <a:ext cx="5068887" cy="598487"/>
        </p:xfrm>
        <a:graphic>
          <a:graphicData uri="http://schemas.openxmlformats.org/presentationml/2006/ole">
            <mc:AlternateContent xmlns:mc="http://schemas.openxmlformats.org/markup-compatibility/2006">
              <mc:Choice xmlns:v="urn:schemas-microsoft-com:vml" Requires="v">
                <p:oleObj spid="_x0000_s16474" name="Equation" r:id="rId4" imgW="4724280" imgH="558720" progId="Equation.DSMT4">
                  <p:embed/>
                </p:oleObj>
              </mc:Choice>
              <mc:Fallback>
                <p:oleObj name="Equation" r:id="rId4" imgW="4724280" imgH="5587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1163" y="4341813"/>
                        <a:ext cx="5068887" cy="598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3"/>
          <p:cNvGraphicFramePr>
            <a:graphicFrameLocks noChangeAspect="1"/>
          </p:cNvGraphicFramePr>
          <p:nvPr/>
        </p:nvGraphicFramePr>
        <p:xfrm>
          <a:off x="3946525" y="3571875"/>
          <a:ext cx="1190625" cy="434975"/>
        </p:xfrm>
        <a:graphic>
          <a:graphicData uri="http://schemas.openxmlformats.org/presentationml/2006/ole">
            <mc:AlternateContent xmlns:mc="http://schemas.openxmlformats.org/markup-compatibility/2006">
              <mc:Choice xmlns:v="urn:schemas-microsoft-com:vml" Requires="v">
                <p:oleObj spid="_x0000_s16475" name="Equation" r:id="rId6" imgW="799920" imgH="291960" progId="Equation.DSMT4">
                  <p:embed/>
                </p:oleObj>
              </mc:Choice>
              <mc:Fallback>
                <p:oleObj name="Equation" r:id="rId6" imgW="799920" imgH="2919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6525" y="3571875"/>
                        <a:ext cx="119062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4"/>
          <p:cNvGraphicFramePr>
            <a:graphicFrameLocks noChangeAspect="1"/>
          </p:cNvGraphicFramePr>
          <p:nvPr>
            <p:extLst>
              <p:ext uri="{D42A27DB-BD31-4B8C-83A1-F6EECF244321}">
                <p14:modId xmlns:p14="http://schemas.microsoft.com/office/powerpoint/2010/main" val="3647061548"/>
              </p:ext>
            </p:extLst>
          </p:nvPr>
        </p:nvGraphicFramePr>
        <p:xfrm>
          <a:off x="4139952" y="1657990"/>
          <a:ext cx="1071562" cy="379412"/>
        </p:xfrm>
        <a:graphic>
          <a:graphicData uri="http://schemas.openxmlformats.org/presentationml/2006/ole">
            <mc:AlternateContent xmlns:mc="http://schemas.openxmlformats.org/markup-compatibility/2006">
              <mc:Choice xmlns:v="urn:schemas-microsoft-com:vml" Requires="v">
                <p:oleObj spid="_x0000_s16476" name="Equation" r:id="rId8" imgW="825480" imgH="291960" progId="Equation.DSMT4">
                  <p:embed/>
                </p:oleObj>
              </mc:Choice>
              <mc:Fallback>
                <p:oleObj name="Equation" r:id="rId8" imgW="825480" imgH="29196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39952" y="1657990"/>
                        <a:ext cx="1071562"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39" name="グループ化 52"/>
          <p:cNvGrpSpPr>
            <a:grpSpLocks/>
          </p:cNvGrpSpPr>
          <p:nvPr/>
        </p:nvGrpSpPr>
        <p:grpSpPr bwMode="auto">
          <a:xfrm>
            <a:off x="3008313" y="2093109"/>
            <a:ext cx="2393950" cy="1474004"/>
            <a:chOff x="2571735" y="2357430"/>
            <a:chExt cx="2902169" cy="1785950"/>
          </a:xfrm>
        </p:grpSpPr>
        <p:sp>
          <p:nvSpPr>
            <p:cNvPr id="15" name="角丸四角形 14"/>
            <p:cNvSpPr/>
            <p:nvPr/>
          </p:nvSpPr>
          <p:spPr>
            <a:xfrm>
              <a:off x="2906671" y="2357430"/>
              <a:ext cx="2120049" cy="557318"/>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7" name="円/楕円 6"/>
            <p:cNvSpPr/>
            <p:nvPr/>
          </p:nvSpPr>
          <p:spPr>
            <a:xfrm>
              <a:off x="3129357" y="2469617"/>
              <a:ext cx="334936" cy="334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8" name="円/楕円 7"/>
            <p:cNvSpPr/>
            <p:nvPr/>
          </p:nvSpPr>
          <p:spPr>
            <a:xfrm>
              <a:off x="3799227" y="2469617"/>
              <a:ext cx="334936" cy="334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9" name="円/楕円 8"/>
            <p:cNvSpPr/>
            <p:nvPr/>
          </p:nvSpPr>
          <p:spPr>
            <a:xfrm>
              <a:off x="4469098" y="2469617"/>
              <a:ext cx="334936" cy="334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0" name="円/楕円 9"/>
            <p:cNvSpPr/>
            <p:nvPr/>
          </p:nvSpPr>
          <p:spPr>
            <a:xfrm>
              <a:off x="2794422" y="3696440"/>
              <a:ext cx="334935" cy="334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1" name="円/楕円 10"/>
            <p:cNvSpPr/>
            <p:nvPr/>
          </p:nvSpPr>
          <p:spPr>
            <a:xfrm>
              <a:off x="3464293" y="3696440"/>
              <a:ext cx="334935" cy="334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2" name="円/楕円 11"/>
            <p:cNvSpPr/>
            <p:nvPr/>
          </p:nvSpPr>
          <p:spPr>
            <a:xfrm>
              <a:off x="4134163" y="3696440"/>
              <a:ext cx="334935" cy="334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3" name="円/楕円 12"/>
            <p:cNvSpPr/>
            <p:nvPr/>
          </p:nvSpPr>
          <p:spPr>
            <a:xfrm>
              <a:off x="4804034" y="3696440"/>
              <a:ext cx="334935" cy="3347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6" name="角丸四角形 15"/>
            <p:cNvSpPr/>
            <p:nvPr/>
          </p:nvSpPr>
          <p:spPr>
            <a:xfrm>
              <a:off x="2571735" y="3586062"/>
              <a:ext cx="2902169" cy="557318"/>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grpSp>
          <p:nvGrpSpPr>
            <p:cNvPr id="1063" name="グループ化 26"/>
            <p:cNvGrpSpPr>
              <a:grpSpLocks/>
            </p:cNvGrpSpPr>
            <p:nvPr/>
          </p:nvGrpSpPr>
          <p:grpSpPr bwMode="auto">
            <a:xfrm>
              <a:off x="3018223" y="2803918"/>
              <a:ext cx="1618517" cy="892975"/>
              <a:chOff x="2857488" y="2643182"/>
              <a:chExt cx="1035851" cy="571504"/>
            </a:xfrm>
          </p:grpSpPr>
          <p:cxnSp>
            <p:nvCxnSpPr>
              <p:cNvPr id="20" name="直線コネクタ 19"/>
              <p:cNvCxnSpPr>
                <a:endCxn id="8" idx="4"/>
              </p:cNvCxnSpPr>
              <p:nvPr/>
            </p:nvCxnSpPr>
            <p:spPr>
              <a:xfrm flipV="1">
                <a:off x="2857934" y="2643472"/>
                <a:ext cx="607156" cy="5709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1" name="直線コネクタ 20"/>
              <p:cNvCxnSpPr>
                <a:endCxn id="9" idx="4"/>
              </p:cNvCxnSpPr>
              <p:nvPr/>
            </p:nvCxnSpPr>
            <p:spPr>
              <a:xfrm flipV="1">
                <a:off x="2857934" y="2643472"/>
                <a:ext cx="1035874" cy="5709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rot="5400000" flipH="1" flipV="1">
                <a:off x="2643731" y="2857674"/>
                <a:ext cx="570924" cy="142519"/>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064" name="グループ化 28"/>
            <p:cNvGrpSpPr>
              <a:grpSpLocks/>
            </p:cNvGrpSpPr>
            <p:nvPr/>
          </p:nvGrpSpPr>
          <p:grpSpPr bwMode="auto">
            <a:xfrm flipH="1">
              <a:off x="3268173" y="2803918"/>
              <a:ext cx="1618517" cy="892975"/>
              <a:chOff x="2857488" y="2643182"/>
              <a:chExt cx="1035851" cy="571504"/>
            </a:xfrm>
          </p:grpSpPr>
          <p:cxnSp>
            <p:nvCxnSpPr>
              <p:cNvPr id="30" name="直線コネクタ 29"/>
              <p:cNvCxnSpPr/>
              <p:nvPr/>
            </p:nvCxnSpPr>
            <p:spPr>
              <a:xfrm flipV="1">
                <a:off x="2857088" y="2643472"/>
                <a:ext cx="607156" cy="5709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V="1">
                <a:off x="2857088" y="2643472"/>
                <a:ext cx="1035874" cy="57092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rot="5400000" flipH="1" flipV="1">
                <a:off x="2642886" y="2857674"/>
                <a:ext cx="570924" cy="14252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065" name="グループ化 47"/>
            <p:cNvGrpSpPr>
              <a:grpSpLocks/>
            </p:cNvGrpSpPr>
            <p:nvPr/>
          </p:nvGrpSpPr>
          <p:grpSpPr bwMode="auto">
            <a:xfrm>
              <a:off x="3297277" y="2803918"/>
              <a:ext cx="1339463" cy="910835"/>
              <a:chOff x="3297277" y="2803918"/>
              <a:chExt cx="1339463" cy="910835"/>
            </a:xfrm>
          </p:grpSpPr>
          <p:cxnSp>
            <p:nvCxnSpPr>
              <p:cNvPr id="35" name="直線コネクタ 34"/>
              <p:cNvCxnSpPr>
                <a:endCxn id="7" idx="4"/>
              </p:cNvCxnSpPr>
              <p:nvPr/>
            </p:nvCxnSpPr>
            <p:spPr>
              <a:xfrm rot="16200000" flipV="1">
                <a:off x="3015547" y="3086554"/>
                <a:ext cx="910164" cy="34579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直線コネクタ 40"/>
              <p:cNvCxnSpPr>
                <a:endCxn id="8" idx="4"/>
              </p:cNvCxnSpPr>
              <p:nvPr/>
            </p:nvCxnSpPr>
            <p:spPr>
              <a:xfrm rot="5400000" flipH="1" flipV="1">
                <a:off x="3350483" y="3097415"/>
                <a:ext cx="910164" cy="3240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直線コネクタ 44"/>
              <p:cNvCxnSpPr>
                <a:endCxn id="9" idx="4"/>
              </p:cNvCxnSpPr>
              <p:nvPr/>
            </p:nvCxnSpPr>
            <p:spPr>
              <a:xfrm flipV="1">
                <a:off x="3643527" y="2804371"/>
                <a:ext cx="993944" cy="910164"/>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066" name="グループ化 48"/>
            <p:cNvGrpSpPr>
              <a:grpSpLocks/>
            </p:cNvGrpSpPr>
            <p:nvPr/>
          </p:nvGrpSpPr>
          <p:grpSpPr bwMode="auto">
            <a:xfrm flipH="1">
              <a:off x="3294662" y="2786058"/>
              <a:ext cx="1339463" cy="910835"/>
              <a:chOff x="3297277" y="2803918"/>
              <a:chExt cx="1339463" cy="910835"/>
            </a:xfrm>
          </p:grpSpPr>
          <p:cxnSp>
            <p:nvCxnSpPr>
              <p:cNvPr id="50" name="直線コネクタ 49"/>
              <p:cNvCxnSpPr/>
              <p:nvPr/>
            </p:nvCxnSpPr>
            <p:spPr>
              <a:xfrm rot="16200000" flipV="1">
                <a:off x="3015369" y="3086318"/>
                <a:ext cx="910164" cy="34579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rot="5400000" flipH="1" flipV="1">
                <a:off x="3350305" y="3097182"/>
                <a:ext cx="910164" cy="32407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V="1">
                <a:off x="3643351" y="2804136"/>
                <a:ext cx="993943" cy="910164"/>
              </a:xfrm>
              <a:prstGeom prst="line">
                <a:avLst/>
              </a:prstGeom>
              <a:ln w="25400"/>
            </p:spPr>
            <p:style>
              <a:lnRef idx="1">
                <a:schemeClr val="accent1"/>
              </a:lnRef>
              <a:fillRef idx="0">
                <a:schemeClr val="accent1"/>
              </a:fillRef>
              <a:effectRef idx="0">
                <a:schemeClr val="accent1"/>
              </a:effectRef>
              <a:fontRef idx="minor">
                <a:schemeClr val="tx1"/>
              </a:fontRef>
            </p:style>
          </p:cxnSp>
        </p:grpSp>
      </p:grpSp>
      <p:sp>
        <p:nvSpPr>
          <p:cNvPr id="1040" name="正方形/長方形 57"/>
          <p:cNvSpPr>
            <a:spLocks noChangeArrowheads="1"/>
          </p:cNvSpPr>
          <p:nvPr/>
        </p:nvSpPr>
        <p:spPr bwMode="auto">
          <a:xfrm>
            <a:off x="3008313" y="3635375"/>
            <a:ext cx="1006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600">
                <a:latin typeface="ＭＳ Ｐゴシック" pitchFamily="50" charset="-128"/>
              </a:rPr>
              <a:t>観測変数</a:t>
            </a:r>
          </a:p>
        </p:txBody>
      </p:sp>
      <p:sp>
        <p:nvSpPr>
          <p:cNvPr id="1041" name="正方形/長方形 58"/>
          <p:cNvSpPr>
            <a:spLocks noChangeArrowheads="1"/>
          </p:cNvSpPr>
          <p:nvPr/>
        </p:nvSpPr>
        <p:spPr bwMode="auto">
          <a:xfrm>
            <a:off x="3128963" y="1650702"/>
            <a:ext cx="1006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600" dirty="0">
                <a:latin typeface="ＭＳ Ｐゴシック" pitchFamily="50" charset="-128"/>
              </a:rPr>
              <a:t>隠れ変数</a:t>
            </a:r>
          </a:p>
        </p:txBody>
      </p:sp>
      <p:grpSp>
        <p:nvGrpSpPr>
          <p:cNvPr id="1042" name="グループ化 67"/>
          <p:cNvGrpSpPr>
            <a:grpSpLocks/>
          </p:cNvGrpSpPr>
          <p:nvPr/>
        </p:nvGrpSpPr>
        <p:grpSpPr bwMode="auto">
          <a:xfrm>
            <a:off x="5429250" y="2551113"/>
            <a:ext cx="2287588" cy="377825"/>
            <a:chOff x="5357818" y="2874588"/>
            <a:chExt cx="2287595" cy="377825"/>
          </a:xfrm>
        </p:grpSpPr>
        <p:sp>
          <p:nvSpPr>
            <p:cNvPr id="1053" name="正方形/長方形 59"/>
            <p:cNvSpPr>
              <a:spLocks noChangeArrowheads="1"/>
            </p:cNvSpPr>
            <p:nvPr/>
          </p:nvSpPr>
          <p:spPr bwMode="auto">
            <a:xfrm>
              <a:off x="5357818" y="2874588"/>
              <a:ext cx="10583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600">
                  <a:latin typeface="ＭＳ Ｐゴシック" pitchFamily="50" charset="-128"/>
                </a:rPr>
                <a:t>パラメータ</a:t>
              </a:r>
            </a:p>
          </p:txBody>
        </p:sp>
        <p:graphicFrame>
          <p:nvGraphicFramePr>
            <p:cNvPr id="1036" name="Object 5"/>
            <p:cNvGraphicFramePr>
              <a:graphicFrameLocks noChangeAspect="1"/>
            </p:cNvGraphicFramePr>
            <p:nvPr/>
          </p:nvGraphicFramePr>
          <p:xfrm>
            <a:off x="6357950" y="2874588"/>
            <a:ext cx="1287463" cy="377825"/>
          </p:xfrm>
          <a:graphic>
            <a:graphicData uri="http://schemas.openxmlformats.org/presentationml/2006/ole">
              <mc:AlternateContent xmlns:mc="http://schemas.openxmlformats.org/markup-compatibility/2006">
                <mc:Choice xmlns:v="urn:schemas-microsoft-com:vml" Requires="v">
                  <p:oleObj spid="_x0000_s16477" name="Equation" r:id="rId10" imgW="863280" imgH="253800" progId="Equation.DSMT4">
                    <p:embed/>
                  </p:oleObj>
                </mc:Choice>
                <mc:Fallback>
                  <p:oleObj name="Equation" r:id="rId10" imgW="863280" imgH="2538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57950" y="2874588"/>
                          <a:ext cx="1287463"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43" name="正方形/長方形 61"/>
          <p:cNvSpPr>
            <a:spLocks noChangeArrowheads="1"/>
          </p:cNvSpPr>
          <p:nvPr/>
        </p:nvSpPr>
        <p:spPr bwMode="auto">
          <a:xfrm>
            <a:off x="1268413" y="3965575"/>
            <a:ext cx="1341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a:latin typeface="ＭＳ Ｐゴシック" pitchFamily="50" charset="-128"/>
              </a:rPr>
              <a:t>RBM</a:t>
            </a:r>
            <a:r>
              <a:rPr lang="ja-JP" altLang="en-US">
                <a:latin typeface="ＭＳ Ｐゴシック" pitchFamily="50" charset="-128"/>
              </a:rPr>
              <a:t>の尤度</a:t>
            </a:r>
          </a:p>
        </p:txBody>
      </p:sp>
      <p:grpSp>
        <p:nvGrpSpPr>
          <p:cNvPr id="1044" name="グループ化 64"/>
          <p:cNvGrpSpPr>
            <a:grpSpLocks/>
          </p:cNvGrpSpPr>
          <p:nvPr/>
        </p:nvGrpSpPr>
        <p:grpSpPr bwMode="auto">
          <a:xfrm>
            <a:off x="1785938" y="4929188"/>
            <a:ext cx="2033587" cy="276225"/>
            <a:chOff x="2143108" y="6026820"/>
            <a:chExt cx="2032929" cy="276999"/>
          </a:xfrm>
        </p:grpSpPr>
        <p:graphicFrame>
          <p:nvGraphicFramePr>
            <p:cNvPr id="1035" name="Object 6"/>
            <p:cNvGraphicFramePr>
              <a:graphicFrameLocks noChangeAspect="1"/>
            </p:cNvGraphicFramePr>
            <p:nvPr/>
          </p:nvGraphicFramePr>
          <p:xfrm>
            <a:off x="2714612" y="6072206"/>
            <a:ext cx="403213" cy="229580"/>
          </p:xfrm>
          <a:graphic>
            <a:graphicData uri="http://schemas.openxmlformats.org/presentationml/2006/ole">
              <mc:AlternateContent xmlns:mc="http://schemas.openxmlformats.org/markup-compatibility/2006">
                <mc:Choice xmlns:v="urn:schemas-microsoft-com:vml" Requires="v">
                  <p:oleObj spid="_x0000_s16478" name="Equation" r:id="rId12" imgW="444240" imgH="253800" progId="Equation.DSMT4">
                    <p:embed/>
                  </p:oleObj>
                </mc:Choice>
                <mc:Fallback>
                  <p:oleObj name="Equation" r:id="rId12" imgW="444240" imgH="2538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14612" y="6072206"/>
                          <a:ext cx="403213" cy="229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2" name="正方形/長方形 63"/>
            <p:cNvSpPr>
              <a:spLocks noChangeArrowheads="1"/>
            </p:cNvSpPr>
            <p:nvPr/>
          </p:nvSpPr>
          <p:spPr bwMode="auto">
            <a:xfrm>
              <a:off x="2143108" y="6026820"/>
              <a:ext cx="20329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200">
                  <a:latin typeface="ＭＳ Ｐゴシック" pitchFamily="50" charset="-128"/>
                </a:rPr>
                <a:t>ただし、         は正規化定数</a:t>
              </a:r>
            </a:p>
          </p:txBody>
        </p:sp>
      </p:grpSp>
      <p:graphicFrame>
        <p:nvGraphicFramePr>
          <p:cNvPr id="20491" name="Object 11"/>
          <p:cNvGraphicFramePr>
            <a:graphicFrameLocks noChangeAspect="1"/>
          </p:cNvGraphicFramePr>
          <p:nvPr/>
        </p:nvGraphicFramePr>
        <p:xfrm>
          <a:off x="3500438" y="5741988"/>
          <a:ext cx="3721100" cy="544512"/>
        </p:xfrm>
        <a:graphic>
          <a:graphicData uri="http://schemas.openxmlformats.org/presentationml/2006/ole">
            <mc:AlternateContent xmlns:mc="http://schemas.openxmlformats.org/markup-compatibility/2006">
              <mc:Choice xmlns:v="urn:schemas-microsoft-com:vml" Requires="v">
                <p:oleObj spid="_x0000_s16479" name="Equation" r:id="rId14" imgW="4609800" imgH="672840" progId="Equation.DSMT4">
                  <p:embed/>
                </p:oleObj>
              </mc:Choice>
              <mc:Fallback>
                <p:oleObj name="Equation" r:id="rId14" imgW="4609800" imgH="67284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00438" y="5741988"/>
                        <a:ext cx="3721100"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92" name="Object 12"/>
          <p:cNvGraphicFramePr>
            <a:graphicFrameLocks noChangeAspect="1"/>
          </p:cNvGraphicFramePr>
          <p:nvPr/>
        </p:nvGraphicFramePr>
        <p:xfrm>
          <a:off x="3571875" y="6286500"/>
          <a:ext cx="3500438" cy="482600"/>
        </p:xfrm>
        <a:graphic>
          <a:graphicData uri="http://schemas.openxmlformats.org/presentationml/2006/ole">
            <mc:AlternateContent xmlns:mc="http://schemas.openxmlformats.org/markup-compatibility/2006">
              <mc:Choice xmlns:v="urn:schemas-microsoft-com:vml" Requires="v">
                <p:oleObj spid="_x0000_s16480" name="Equation" r:id="rId16" imgW="4609800" imgH="634680" progId="Equation.DSMT4">
                  <p:embed/>
                </p:oleObj>
              </mc:Choice>
              <mc:Fallback>
                <p:oleObj name="Equation" r:id="rId16" imgW="4609800" imgH="63468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71875" y="6286500"/>
                        <a:ext cx="3500438"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5" name="正方形/長方形 68"/>
          <p:cNvSpPr>
            <a:spLocks noChangeArrowheads="1"/>
          </p:cNvSpPr>
          <p:nvPr/>
        </p:nvSpPr>
        <p:spPr bwMode="auto">
          <a:xfrm>
            <a:off x="1357313" y="5357813"/>
            <a:ext cx="2228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a:latin typeface="ＭＳ Ｐゴシック" pitchFamily="50" charset="-128"/>
              </a:rPr>
              <a:t>RBM</a:t>
            </a:r>
            <a:r>
              <a:rPr lang="ja-JP" altLang="en-US">
                <a:latin typeface="ＭＳ Ｐゴシック" pitchFamily="50" charset="-128"/>
              </a:rPr>
              <a:t>の条件付き分布</a:t>
            </a:r>
          </a:p>
        </p:txBody>
      </p:sp>
      <p:sp>
        <p:nvSpPr>
          <p:cNvPr id="1046" name="正方形/長方形 69"/>
          <p:cNvSpPr>
            <a:spLocks noChangeArrowheads="1"/>
          </p:cNvSpPr>
          <p:nvPr/>
        </p:nvSpPr>
        <p:spPr bwMode="auto">
          <a:xfrm>
            <a:off x="7429500" y="4429125"/>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a:latin typeface="ＭＳ Ｐゴシック" pitchFamily="50" charset="-128"/>
              </a:rPr>
              <a:t>←評価が困難</a:t>
            </a:r>
          </a:p>
        </p:txBody>
      </p:sp>
      <p:sp>
        <p:nvSpPr>
          <p:cNvPr id="1047" name="正方形/長方形 70"/>
          <p:cNvSpPr>
            <a:spLocks noChangeArrowheads="1"/>
          </p:cNvSpPr>
          <p:nvPr/>
        </p:nvSpPr>
        <p:spPr bwMode="auto">
          <a:xfrm>
            <a:off x="7429500" y="6072188"/>
            <a:ext cx="157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a:latin typeface="ＭＳ Ｐゴシック" pitchFamily="50" charset="-128"/>
              </a:rPr>
              <a:t>←評価が容易</a:t>
            </a:r>
          </a:p>
        </p:txBody>
      </p:sp>
      <p:graphicFrame>
        <p:nvGraphicFramePr>
          <p:cNvPr id="3" name="Object 9"/>
          <p:cNvGraphicFramePr>
            <a:graphicFrameLocks noChangeAspect="1"/>
          </p:cNvGraphicFramePr>
          <p:nvPr/>
        </p:nvGraphicFramePr>
        <p:xfrm>
          <a:off x="1635125" y="5849938"/>
          <a:ext cx="1714500" cy="273050"/>
        </p:xfrm>
        <a:graphic>
          <a:graphicData uri="http://schemas.openxmlformats.org/presentationml/2006/ole">
            <mc:AlternateContent xmlns:mc="http://schemas.openxmlformats.org/markup-compatibility/2006">
              <mc:Choice xmlns:v="urn:schemas-microsoft-com:vml" Requires="v">
                <p:oleObj spid="_x0000_s16481" name="Equation" r:id="rId18" imgW="2298600" imgH="368280" progId="Equation.DSMT4">
                  <p:embed/>
                </p:oleObj>
              </mc:Choice>
              <mc:Fallback>
                <p:oleObj name="Equation" r:id="rId18" imgW="2298600" imgH="36828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35125" y="5849938"/>
                        <a:ext cx="1714500" cy="27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0"/>
          <p:cNvGraphicFramePr>
            <a:graphicFrameLocks noChangeAspect="1"/>
          </p:cNvGraphicFramePr>
          <p:nvPr/>
        </p:nvGraphicFramePr>
        <p:xfrm>
          <a:off x="1627188" y="6357938"/>
          <a:ext cx="1658937" cy="277812"/>
        </p:xfrm>
        <a:graphic>
          <a:graphicData uri="http://schemas.openxmlformats.org/presentationml/2006/ole">
            <mc:AlternateContent xmlns:mc="http://schemas.openxmlformats.org/markup-compatibility/2006">
              <mc:Choice xmlns:v="urn:schemas-microsoft-com:vml" Requires="v">
                <p:oleObj spid="_x0000_s16482" name="Equation" r:id="rId20" imgW="2336760" imgH="393480" progId="Equation.DSMT4">
                  <p:embed/>
                </p:oleObj>
              </mc:Choice>
              <mc:Fallback>
                <p:oleObj name="Equation" r:id="rId20" imgW="2336760" imgH="39348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27188" y="6357938"/>
                        <a:ext cx="1658937" cy="277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 name="角丸四角形 73"/>
          <p:cNvSpPr/>
          <p:nvPr/>
        </p:nvSpPr>
        <p:spPr>
          <a:xfrm>
            <a:off x="1285875" y="4286250"/>
            <a:ext cx="6072188" cy="92868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75" name="角丸四角形 74"/>
          <p:cNvSpPr/>
          <p:nvPr/>
        </p:nvSpPr>
        <p:spPr>
          <a:xfrm>
            <a:off x="1428750" y="5715000"/>
            <a:ext cx="5857875" cy="10715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graphicFrame>
        <p:nvGraphicFramePr>
          <p:cNvPr id="1033" name="Object 51"/>
          <p:cNvGraphicFramePr>
            <a:graphicFrameLocks noChangeAspect="1"/>
          </p:cNvGraphicFramePr>
          <p:nvPr/>
        </p:nvGraphicFramePr>
        <p:xfrm>
          <a:off x="5991225" y="3571875"/>
          <a:ext cx="1019175" cy="374650"/>
        </p:xfrm>
        <a:graphic>
          <a:graphicData uri="http://schemas.openxmlformats.org/presentationml/2006/ole">
            <mc:AlternateContent xmlns:mc="http://schemas.openxmlformats.org/markup-compatibility/2006">
              <mc:Choice xmlns:v="urn:schemas-microsoft-com:vml" Requires="v">
                <p:oleObj spid="_x0000_s16483" name="Equation" r:id="rId22" imgW="761760" imgH="279360" progId="Equation.DSMT4">
                  <p:embed/>
                </p:oleObj>
              </mc:Choice>
              <mc:Fallback>
                <p:oleObj name="Equation" r:id="rId22" imgW="761760" imgH="27936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991225" y="3571875"/>
                        <a:ext cx="1019175"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 name="Object 52"/>
          <p:cNvGraphicFramePr>
            <a:graphicFrameLocks noChangeAspect="1"/>
          </p:cNvGraphicFramePr>
          <p:nvPr/>
        </p:nvGraphicFramePr>
        <p:xfrm>
          <a:off x="6143625" y="3071813"/>
          <a:ext cx="571500" cy="369887"/>
        </p:xfrm>
        <a:graphic>
          <a:graphicData uri="http://schemas.openxmlformats.org/presentationml/2006/ole">
            <mc:AlternateContent xmlns:mc="http://schemas.openxmlformats.org/markup-compatibility/2006">
              <mc:Choice xmlns:v="urn:schemas-microsoft-com:vml" Requires="v">
                <p:oleObj spid="_x0000_s16484" name="Equation" r:id="rId24" imgW="393480" imgH="253800" progId="Equation.DSMT4">
                  <p:embed/>
                </p:oleObj>
              </mc:Choice>
              <mc:Fallback>
                <p:oleObj name="Equation" r:id="rId24" imgW="393480" imgH="25380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143625" y="3071813"/>
                        <a:ext cx="57150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0" name="正方形/長方形 59"/>
          <p:cNvSpPr>
            <a:spLocks noChangeArrowheads="1"/>
          </p:cNvSpPr>
          <p:nvPr/>
        </p:nvSpPr>
        <p:spPr bwMode="auto">
          <a:xfrm>
            <a:off x="7072313" y="3071813"/>
            <a:ext cx="10048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600">
                <a:latin typeface="ＭＳ Ｐゴシック" pitchFamily="50" charset="-128"/>
              </a:rPr>
              <a:t>真の分布</a:t>
            </a:r>
          </a:p>
        </p:txBody>
      </p:sp>
      <p:sp>
        <p:nvSpPr>
          <p:cNvPr id="1051" name="正方形/長方形 59"/>
          <p:cNvSpPr>
            <a:spLocks noChangeArrowheads="1"/>
          </p:cNvSpPr>
          <p:nvPr/>
        </p:nvSpPr>
        <p:spPr bwMode="auto">
          <a:xfrm>
            <a:off x="7072313" y="3571875"/>
            <a:ext cx="1181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600">
                <a:latin typeface="ＭＳ Ｐゴシック" pitchFamily="50" charset="-128"/>
              </a:rPr>
              <a:t>モデル分布</a:t>
            </a:r>
          </a:p>
        </p:txBody>
      </p:sp>
    </p:spTree>
    <p:extLst>
      <p:ext uri="{BB962C8B-B14F-4D97-AF65-F5344CB8AC3E}">
        <p14:creationId xmlns:p14="http://schemas.microsoft.com/office/powerpoint/2010/main" val="1481749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9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0" y="142875"/>
            <a:ext cx="9144000" cy="785813"/>
          </a:xfrm>
        </p:spPr>
        <p:txBody>
          <a:bodyPr>
            <a:normAutofit fontScale="90000"/>
          </a:bodyPr>
          <a:lstStyle/>
          <a:p>
            <a:pPr algn="r" eaLnBrk="1" fontAlgn="auto" hangingPunct="1">
              <a:spcAft>
                <a:spcPts val="0"/>
              </a:spcAft>
              <a:defRPr/>
            </a:pPr>
            <a:r>
              <a:rPr lang="en-US" altLang="ja-JP" dirty="0" smtClean="0">
                <a:solidFill>
                  <a:schemeClr val="tx2">
                    <a:satMod val="130000"/>
                  </a:schemeClr>
                </a:solidFill>
                <a:latin typeface="Tahoma" pitchFamily="34" charset="0"/>
                <a:cs typeface="Tahoma" pitchFamily="34" charset="0"/>
              </a:rPr>
              <a:t>Contrastive</a:t>
            </a:r>
            <a:r>
              <a:rPr lang="ja-JP" altLang="en-US" dirty="0" smtClean="0">
                <a:solidFill>
                  <a:schemeClr val="tx2">
                    <a:satMod val="130000"/>
                  </a:schemeClr>
                </a:solidFill>
                <a:latin typeface="Tahoma" pitchFamily="34" charset="0"/>
                <a:cs typeface="Tahoma" pitchFamily="34" charset="0"/>
              </a:rPr>
              <a:t> </a:t>
            </a:r>
            <a:r>
              <a:rPr lang="en-US" altLang="ja-JP" dirty="0" smtClean="0">
                <a:solidFill>
                  <a:schemeClr val="tx2">
                    <a:satMod val="130000"/>
                  </a:schemeClr>
                </a:solidFill>
                <a:latin typeface="Tahoma" pitchFamily="34" charset="0"/>
                <a:cs typeface="Tahoma" pitchFamily="34" charset="0"/>
              </a:rPr>
              <a:t>Divergence</a:t>
            </a:r>
            <a:r>
              <a:rPr lang="ja-JP" altLang="en-US" dirty="0" smtClean="0">
                <a:solidFill>
                  <a:schemeClr val="tx2">
                    <a:satMod val="130000"/>
                  </a:schemeClr>
                </a:solidFill>
                <a:latin typeface="Tahoma" pitchFamily="34" charset="0"/>
                <a:cs typeface="Tahoma" pitchFamily="34" charset="0"/>
              </a:rPr>
              <a:t> </a:t>
            </a:r>
            <a:r>
              <a:rPr lang="en-US" altLang="ja-JP" dirty="0" smtClean="0">
                <a:solidFill>
                  <a:schemeClr val="tx2">
                    <a:satMod val="130000"/>
                  </a:schemeClr>
                </a:solidFill>
                <a:latin typeface="Tahoma" pitchFamily="34" charset="0"/>
                <a:cs typeface="Tahoma" pitchFamily="34" charset="0"/>
              </a:rPr>
              <a:t>Learning</a:t>
            </a:r>
            <a:r>
              <a:rPr lang="ja-JP" altLang="en-US" dirty="0" smtClean="0">
                <a:solidFill>
                  <a:schemeClr val="tx2">
                    <a:satMod val="130000"/>
                  </a:schemeClr>
                </a:solidFill>
                <a:latin typeface="Tahoma" pitchFamily="34" charset="0"/>
                <a:cs typeface="Tahoma" pitchFamily="34" charset="0"/>
              </a:rPr>
              <a:t> </a:t>
            </a:r>
            <a:r>
              <a:rPr lang="en-US" altLang="ja-JP" dirty="0" smtClean="0">
                <a:solidFill>
                  <a:schemeClr val="tx2">
                    <a:satMod val="130000"/>
                  </a:schemeClr>
                </a:solidFill>
                <a:latin typeface="Tahoma" pitchFamily="34" charset="0"/>
                <a:cs typeface="Tahoma" pitchFamily="34" charset="0"/>
              </a:rPr>
              <a:t>(CDL)</a:t>
            </a:r>
            <a:endParaRPr lang="ja-JP" altLang="en-US" dirty="0">
              <a:solidFill>
                <a:schemeClr val="tx2">
                  <a:satMod val="130000"/>
                </a:schemeClr>
              </a:solidFill>
              <a:latin typeface="Tahoma" pitchFamily="34" charset="0"/>
              <a:cs typeface="Tahoma" pitchFamily="34" charset="0"/>
            </a:endParaRPr>
          </a:p>
        </p:txBody>
      </p:sp>
      <p:sp>
        <p:nvSpPr>
          <p:cNvPr id="2061" name="正方形/長方形 5"/>
          <p:cNvSpPr>
            <a:spLocks noChangeArrowheads="1"/>
          </p:cNvSpPr>
          <p:nvPr/>
        </p:nvSpPr>
        <p:spPr bwMode="auto">
          <a:xfrm>
            <a:off x="1115616" y="1143000"/>
            <a:ext cx="44291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ja-JP" sz="2400" dirty="0">
                <a:latin typeface="Tahoma" pitchFamily="34" charset="0"/>
                <a:cs typeface="Tahoma" pitchFamily="34" charset="0"/>
              </a:rPr>
              <a:t>CDL</a:t>
            </a:r>
            <a:r>
              <a:rPr lang="ja-JP" altLang="en-US" sz="2400" dirty="0">
                <a:latin typeface="ＭＳ Ｐゴシック" pitchFamily="50" charset="-128"/>
              </a:rPr>
              <a:t>のコスト</a:t>
            </a:r>
            <a:r>
              <a:rPr lang="ja-JP" altLang="en-US" sz="2400" dirty="0" smtClean="0">
                <a:latin typeface="ＭＳ Ｐゴシック" pitchFamily="50" charset="-128"/>
              </a:rPr>
              <a:t>関数</a:t>
            </a:r>
            <a:r>
              <a:rPr lang="en-US" altLang="ja-JP" sz="2400" dirty="0" smtClean="0">
                <a:latin typeface="ＭＳ Ｐゴシック" pitchFamily="50" charset="-128"/>
              </a:rPr>
              <a:t>(</a:t>
            </a:r>
            <a:r>
              <a:rPr lang="ja-JP" altLang="en-US" sz="2400" dirty="0" smtClean="0">
                <a:latin typeface="ＭＳ Ｐゴシック" pitchFamily="50" charset="-128"/>
              </a:rPr>
              <a:t>とされるもの</a:t>
            </a:r>
            <a:r>
              <a:rPr lang="en-US" altLang="ja-JP" sz="2400" dirty="0" smtClean="0">
                <a:latin typeface="ＭＳ Ｐゴシック" pitchFamily="50" charset="-128"/>
              </a:rPr>
              <a:t>)</a:t>
            </a:r>
            <a:endParaRPr lang="ja-JP" altLang="en-US" sz="2400" dirty="0">
              <a:latin typeface="ＭＳ Ｐゴシック" pitchFamily="50" charset="-128"/>
            </a:endParaRPr>
          </a:p>
        </p:txBody>
      </p:sp>
      <p:graphicFrame>
        <p:nvGraphicFramePr>
          <p:cNvPr id="2050" name="Object 11"/>
          <p:cNvGraphicFramePr>
            <a:graphicFrameLocks noChangeAspect="1"/>
          </p:cNvGraphicFramePr>
          <p:nvPr/>
        </p:nvGraphicFramePr>
        <p:xfrm>
          <a:off x="1857375" y="1673225"/>
          <a:ext cx="5448300" cy="382588"/>
        </p:xfrm>
        <a:graphic>
          <a:graphicData uri="http://schemas.openxmlformats.org/presentationml/2006/ole">
            <mc:AlternateContent xmlns:mc="http://schemas.openxmlformats.org/markup-compatibility/2006">
              <mc:Choice xmlns:v="urn:schemas-microsoft-com:vml" Requires="v">
                <p:oleObj spid="_x0000_s4198" name="Equation" r:id="rId4" imgW="4889160" imgH="342720" progId="Equation.DSMT4">
                  <p:embed/>
                </p:oleObj>
              </mc:Choice>
              <mc:Fallback>
                <p:oleObj name="Equation" r:id="rId4" imgW="4889160" imgH="3427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75" y="1673225"/>
                        <a:ext cx="5448300" cy="382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14"/>
          <p:cNvGraphicFramePr>
            <a:graphicFrameLocks noChangeAspect="1"/>
          </p:cNvGraphicFramePr>
          <p:nvPr/>
        </p:nvGraphicFramePr>
        <p:xfrm>
          <a:off x="2500313" y="2589213"/>
          <a:ext cx="3214687" cy="327025"/>
        </p:xfrm>
        <a:graphic>
          <a:graphicData uri="http://schemas.openxmlformats.org/presentationml/2006/ole">
            <mc:AlternateContent xmlns:mc="http://schemas.openxmlformats.org/markup-compatibility/2006">
              <mc:Choice xmlns:v="urn:schemas-microsoft-com:vml" Requires="v">
                <p:oleObj spid="_x0000_s4199" name="Equation" r:id="rId6" imgW="3682800" imgH="355320" progId="Equation.DSMT4">
                  <p:embed/>
                </p:oleObj>
              </mc:Choice>
              <mc:Fallback>
                <p:oleObj name="Equation" r:id="rId6" imgW="3682800" imgH="35532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0313" y="2589213"/>
                        <a:ext cx="3214687"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15"/>
          <p:cNvGraphicFramePr>
            <a:graphicFrameLocks noChangeAspect="1"/>
          </p:cNvGraphicFramePr>
          <p:nvPr/>
        </p:nvGraphicFramePr>
        <p:xfrm>
          <a:off x="2500313" y="2173288"/>
          <a:ext cx="3000375" cy="312737"/>
        </p:xfrm>
        <a:graphic>
          <a:graphicData uri="http://schemas.openxmlformats.org/presentationml/2006/ole">
            <mc:AlternateContent xmlns:mc="http://schemas.openxmlformats.org/markup-compatibility/2006">
              <mc:Choice xmlns:v="urn:schemas-microsoft-com:vml" Requires="v">
                <p:oleObj spid="_x0000_s4200" name="Equation" r:id="rId8" imgW="3429000" imgH="355320" progId="Equation.DSMT4">
                  <p:embed/>
                </p:oleObj>
              </mc:Choice>
              <mc:Fallback>
                <p:oleObj name="Equation" r:id="rId8" imgW="3429000" imgH="35532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0313" y="2173288"/>
                        <a:ext cx="3000375" cy="31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3" name="Object 16"/>
          <p:cNvGraphicFramePr>
            <a:graphicFrameLocks noChangeAspect="1"/>
          </p:cNvGraphicFramePr>
          <p:nvPr/>
        </p:nvGraphicFramePr>
        <p:xfrm>
          <a:off x="5940425" y="2601913"/>
          <a:ext cx="1263650" cy="258762"/>
        </p:xfrm>
        <a:graphic>
          <a:graphicData uri="http://schemas.openxmlformats.org/presentationml/2006/ole">
            <mc:AlternateContent xmlns:mc="http://schemas.openxmlformats.org/markup-compatibility/2006">
              <mc:Choice xmlns:v="urn:schemas-microsoft-com:vml" Requires="v">
                <p:oleObj spid="_x0000_s4201" name="Equation" r:id="rId10" imgW="1434960" imgH="291960" progId="Equation.DSMT4">
                  <p:embed/>
                </p:oleObj>
              </mc:Choice>
              <mc:Fallback>
                <p:oleObj name="Equation" r:id="rId10" imgW="1434960" imgH="29196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0425" y="2601913"/>
                        <a:ext cx="1263650" cy="25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2" name="正方形/長方形 5"/>
          <p:cNvSpPr>
            <a:spLocks noChangeArrowheads="1"/>
          </p:cNvSpPr>
          <p:nvPr/>
        </p:nvSpPr>
        <p:spPr bwMode="auto">
          <a:xfrm>
            <a:off x="1928813" y="2173288"/>
            <a:ext cx="1428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1200">
                <a:latin typeface="ＭＳ Ｐゴシック" pitchFamily="50" charset="-128"/>
              </a:rPr>
              <a:t>ただし、</a:t>
            </a:r>
          </a:p>
        </p:txBody>
      </p:sp>
      <p:sp>
        <p:nvSpPr>
          <p:cNvPr id="2063" name="正方形/長方形 5"/>
          <p:cNvSpPr>
            <a:spLocks noChangeArrowheads="1"/>
          </p:cNvSpPr>
          <p:nvPr/>
        </p:nvSpPr>
        <p:spPr bwMode="auto">
          <a:xfrm>
            <a:off x="1115616" y="3214688"/>
            <a:ext cx="67687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ja-JP" altLang="en-US" sz="2400" dirty="0">
                <a:latin typeface="ＭＳ Ｐゴシック" pitchFamily="50" charset="-128"/>
              </a:rPr>
              <a:t>確率勾配法による</a:t>
            </a:r>
            <a:r>
              <a:rPr lang="ja-JP" altLang="en-US" sz="2400" dirty="0" smtClean="0">
                <a:latin typeface="ＭＳ Ｐゴシック" pitchFamily="50" charset="-128"/>
              </a:rPr>
              <a:t>学習アルゴリズム ≒ </a:t>
            </a:r>
            <a:r>
              <a:rPr lang="en-US" altLang="ja-JP" sz="2400" dirty="0" smtClean="0">
                <a:latin typeface="ＭＳ Ｐゴシック" pitchFamily="50" charset="-128"/>
              </a:rPr>
              <a:t>CDL</a:t>
            </a:r>
            <a:endParaRPr lang="ja-JP" altLang="en-US" sz="2400" dirty="0">
              <a:latin typeface="ＭＳ Ｐゴシック" pitchFamily="50" charset="-128"/>
            </a:endParaRPr>
          </a:p>
        </p:txBody>
      </p:sp>
      <p:sp>
        <p:nvSpPr>
          <p:cNvPr id="2064" name="正方形/長方形 59"/>
          <p:cNvSpPr>
            <a:spLocks noChangeArrowheads="1"/>
          </p:cNvSpPr>
          <p:nvPr/>
        </p:nvSpPr>
        <p:spPr bwMode="auto">
          <a:xfrm>
            <a:off x="7162800" y="2562225"/>
            <a:ext cx="10112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1400">
                <a:latin typeface="ＭＳ Ｐゴシック" pitchFamily="50" charset="-128"/>
              </a:rPr>
              <a:t>(</a:t>
            </a:r>
            <a:r>
              <a:rPr lang="ja-JP" altLang="en-US" sz="1400">
                <a:latin typeface="ＭＳ Ｐゴシック" pitchFamily="50" charset="-128"/>
              </a:rPr>
              <a:t>真の分布</a:t>
            </a:r>
            <a:r>
              <a:rPr lang="en-US" altLang="ja-JP" sz="1400">
                <a:latin typeface="ＭＳ Ｐゴシック" pitchFamily="50" charset="-128"/>
              </a:rPr>
              <a:t>)</a:t>
            </a:r>
            <a:endParaRPr lang="ja-JP" altLang="en-US" sz="1400">
              <a:latin typeface="ＭＳ Ｐゴシック" pitchFamily="50" charset="-128"/>
            </a:endParaRPr>
          </a:p>
        </p:txBody>
      </p:sp>
      <p:graphicFrame>
        <p:nvGraphicFramePr>
          <p:cNvPr id="8" name="Object 26"/>
          <p:cNvGraphicFramePr>
            <a:graphicFrameLocks noChangeAspect="1"/>
          </p:cNvGraphicFramePr>
          <p:nvPr/>
        </p:nvGraphicFramePr>
        <p:xfrm>
          <a:off x="2046288" y="3714750"/>
          <a:ext cx="1538287" cy="357188"/>
        </p:xfrm>
        <a:graphic>
          <a:graphicData uri="http://schemas.openxmlformats.org/presentationml/2006/ole">
            <mc:AlternateContent xmlns:mc="http://schemas.openxmlformats.org/markup-compatibility/2006">
              <mc:Choice xmlns:v="urn:schemas-microsoft-com:vml" Requires="v">
                <p:oleObj spid="_x0000_s4202" name="Equation" r:id="rId12" imgW="1244520" imgH="291960" progId="Equation.DSMT4">
                  <p:embed/>
                </p:oleObj>
              </mc:Choice>
              <mc:Fallback>
                <p:oleObj name="Equation" r:id="rId12" imgW="1244520" imgH="29196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46288" y="3714750"/>
                        <a:ext cx="1538287"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5" name="Object 7"/>
          <p:cNvGraphicFramePr>
            <a:graphicFrameLocks noChangeAspect="1"/>
          </p:cNvGraphicFramePr>
          <p:nvPr>
            <p:extLst>
              <p:ext uri="{D42A27DB-BD31-4B8C-83A1-F6EECF244321}">
                <p14:modId xmlns:p14="http://schemas.microsoft.com/office/powerpoint/2010/main" val="2772293496"/>
              </p:ext>
            </p:extLst>
          </p:nvPr>
        </p:nvGraphicFramePr>
        <p:xfrm>
          <a:off x="2052588" y="4214813"/>
          <a:ext cx="1511300" cy="571500"/>
        </p:xfrm>
        <a:graphic>
          <a:graphicData uri="http://schemas.openxmlformats.org/presentationml/2006/ole">
            <mc:AlternateContent xmlns:mc="http://schemas.openxmlformats.org/markup-compatibility/2006">
              <mc:Choice xmlns:v="urn:schemas-microsoft-com:vml" Requires="v">
                <p:oleObj spid="_x0000_s4203" name="Equation" r:id="rId14" imgW="1511280" imgH="571320" progId="Equation.DSMT4">
                  <p:embed/>
                </p:oleObj>
              </mc:Choice>
              <mc:Fallback>
                <p:oleObj name="Equation" r:id="rId14" imgW="1511280" imgH="571320" progId="Equation.DSMT4">
                  <p:embed/>
                  <p:pic>
                    <p:nvPicPr>
                      <p:cNvPr id="0" name=""/>
                      <p:cNvPicPr>
                        <a:picLocks noChangeAspect="1" noChangeArrowheads="1"/>
                      </p:cNvPicPr>
                      <p:nvPr/>
                    </p:nvPicPr>
                    <p:blipFill>
                      <a:blip r:embed="rId15"/>
                      <a:srcRect/>
                      <a:stretch>
                        <a:fillRect/>
                      </a:stretch>
                    </p:blipFill>
                    <p:spPr bwMode="auto">
                      <a:xfrm>
                        <a:off x="2052588" y="4214813"/>
                        <a:ext cx="151130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19" name="Object 19"/>
          <p:cNvGraphicFramePr>
            <a:graphicFrameLocks noChangeAspect="1"/>
          </p:cNvGraphicFramePr>
          <p:nvPr/>
        </p:nvGraphicFramePr>
        <p:xfrm>
          <a:off x="2000250" y="5214938"/>
          <a:ext cx="5092700" cy="642937"/>
        </p:xfrm>
        <a:graphic>
          <a:graphicData uri="http://schemas.openxmlformats.org/presentationml/2006/ole">
            <mc:AlternateContent xmlns:mc="http://schemas.openxmlformats.org/markup-compatibility/2006">
              <mc:Choice xmlns:v="urn:schemas-microsoft-com:vml" Requires="v">
                <p:oleObj spid="_x0000_s4204" name="Equation" r:id="rId16" imgW="5092560" imgH="647640" progId="Equation.DSMT4">
                  <p:embed/>
                </p:oleObj>
              </mc:Choice>
              <mc:Fallback>
                <p:oleObj name="Equation" r:id="rId16" imgW="5092560" imgH="64764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00250" y="5214938"/>
                        <a:ext cx="5092700"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7" name="Object 9"/>
          <p:cNvGraphicFramePr>
            <a:graphicFrameLocks noChangeAspect="1"/>
          </p:cNvGraphicFramePr>
          <p:nvPr/>
        </p:nvGraphicFramePr>
        <p:xfrm>
          <a:off x="1428750" y="4786313"/>
          <a:ext cx="622300" cy="317500"/>
        </p:xfrm>
        <a:graphic>
          <a:graphicData uri="http://schemas.openxmlformats.org/presentationml/2006/ole">
            <mc:AlternateContent xmlns:mc="http://schemas.openxmlformats.org/markup-compatibility/2006">
              <mc:Choice xmlns:v="urn:schemas-microsoft-com:vml" Requires="v">
                <p:oleObj spid="_x0000_s4205" name="Equation" r:id="rId18" imgW="622080" imgH="317160" progId="Equation.DSMT4">
                  <p:embed/>
                </p:oleObj>
              </mc:Choice>
              <mc:Fallback>
                <p:oleObj name="Equation" r:id="rId18" imgW="622080" imgH="31716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28750" y="4786313"/>
                        <a:ext cx="6223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5" name="正方形/長方形 5"/>
          <p:cNvSpPr>
            <a:spLocks noChangeArrowheads="1"/>
          </p:cNvSpPr>
          <p:nvPr/>
        </p:nvSpPr>
        <p:spPr bwMode="auto">
          <a:xfrm>
            <a:off x="2071688" y="4786313"/>
            <a:ext cx="928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1400">
                <a:latin typeface="ＭＳ Ｐゴシック" pitchFamily="50" charset="-128"/>
              </a:rPr>
              <a:t>としたとき</a:t>
            </a:r>
          </a:p>
        </p:txBody>
      </p:sp>
      <p:graphicFrame>
        <p:nvGraphicFramePr>
          <p:cNvPr id="2058" name="Object 17"/>
          <p:cNvGraphicFramePr>
            <a:graphicFrameLocks noChangeAspect="1"/>
          </p:cNvGraphicFramePr>
          <p:nvPr/>
        </p:nvGraphicFramePr>
        <p:xfrm>
          <a:off x="2500313" y="5929313"/>
          <a:ext cx="3111500" cy="431800"/>
        </p:xfrm>
        <a:graphic>
          <a:graphicData uri="http://schemas.openxmlformats.org/presentationml/2006/ole">
            <mc:AlternateContent xmlns:mc="http://schemas.openxmlformats.org/markup-compatibility/2006">
              <mc:Choice xmlns:v="urn:schemas-microsoft-com:vml" Requires="v">
                <p:oleObj spid="_x0000_s4206" name="Equation" r:id="rId20" imgW="3111480" imgH="431640" progId="Equation.DSMT4">
                  <p:embed/>
                </p:oleObj>
              </mc:Choice>
              <mc:Fallback>
                <p:oleObj name="Equation" r:id="rId20" imgW="3111480" imgH="43164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00313" y="5929313"/>
                        <a:ext cx="31115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20" name="直線コネクタ 19"/>
          <p:cNvCxnSpPr/>
          <p:nvPr/>
        </p:nvCxnSpPr>
        <p:spPr>
          <a:xfrm>
            <a:off x="5786438" y="5000625"/>
            <a:ext cx="1143000" cy="928688"/>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flipH="1">
            <a:off x="5857875" y="5000625"/>
            <a:ext cx="1143000" cy="928688"/>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
        <p:nvSpPr>
          <p:cNvPr id="2068" name="正方形/長方形 5"/>
          <p:cNvSpPr>
            <a:spLocks noChangeArrowheads="1"/>
          </p:cNvSpPr>
          <p:nvPr/>
        </p:nvSpPr>
        <p:spPr bwMode="auto">
          <a:xfrm>
            <a:off x="6072188" y="5929313"/>
            <a:ext cx="13573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1600">
                <a:latin typeface="ＭＳ Ｐゴシック" pitchFamily="50" charset="-128"/>
              </a:rPr>
              <a:t>↑無視</a:t>
            </a:r>
          </a:p>
        </p:txBody>
      </p:sp>
      <p:graphicFrame>
        <p:nvGraphicFramePr>
          <p:cNvPr id="3" name="Object 18"/>
          <p:cNvGraphicFramePr>
            <a:graphicFrameLocks noChangeAspect="1"/>
          </p:cNvGraphicFramePr>
          <p:nvPr/>
        </p:nvGraphicFramePr>
        <p:xfrm>
          <a:off x="2505075" y="6505575"/>
          <a:ext cx="2424113" cy="306388"/>
        </p:xfrm>
        <a:graphic>
          <a:graphicData uri="http://schemas.openxmlformats.org/presentationml/2006/ole">
            <mc:AlternateContent xmlns:mc="http://schemas.openxmlformats.org/markup-compatibility/2006">
              <mc:Choice xmlns:v="urn:schemas-microsoft-com:vml" Requires="v">
                <p:oleObj spid="_x0000_s4207" name="Equation" r:id="rId22" imgW="2781000" imgH="355320" progId="Equation.DSMT4">
                  <p:embed/>
                </p:oleObj>
              </mc:Choice>
              <mc:Fallback>
                <p:oleObj name="Equation" r:id="rId22" imgW="2781000" imgH="35532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05075" y="6505575"/>
                        <a:ext cx="2424113"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5" name="直線コネクタ 24"/>
          <p:cNvCxnSpPr/>
          <p:nvPr/>
        </p:nvCxnSpPr>
        <p:spPr>
          <a:xfrm>
            <a:off x="1000125" y="3071813"/>
            <a:ext cx="8143875" cy="158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70" name="正方形/長方形 5"/>
          <p:cNvSpPr>
            <a:spLocks noChangeArrowheads="1"/>
          </p:cNvSpPr>
          <p:nvPr/>
        </p:nvSpPr>
        <p:spPr bwMode="auto">
          <a:xfrm>
            <a:off x="1928813" y="6500813"/>
            <a:ext cx="13573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1400">
                <a:latin typeface="ＭＳ Ｐゴシック" pitchFamily="50" charset="-128"/>
              </a:rPr>
              <a:t>ここで</a:t>
            </a:r>
          </a:p>
        </p:txBody>
      </p:sp>
      <p:sp>
        <p:nvSpPr>
          <p:cNvPr id="2071" name="正方形/長方形 4"/>
          <p:cNvSpPr>
            <a:spLocks noChangeArrowheads="1"/>
          </p:cNvSpPr>
          <p:nvPr/>
        </p:nvSpPr>
        <p:spPr bwMode="auto">
          <a:xfrm>
            <a:off x="7572375" y="928688"/>
            <a:ext cx="13573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ja-JP" sz="1400">
                <a:latin typeface="Tahoma" pitchFamily="34" charset="0"/>
                <a:ea typeface="HGｺﾞｼｯｸE" pitchFamily="49" charset="-128"/>
                <a:cs typeface="Tahoma" pitchFamily="34" charset="0"/>
              </a:rPr>
              <a:t>(Hinton, 2002</a:t>
            </a:r>
            <a:r>
              <a:rPr lang="en-US" altLang="ja-JP" sz="1400">
                <a:latin typeface="ＭＳ Ｐゴシック" pitchFamily="50" charset="-128"/>
                <a:ea typeface="HGｺﾞｼｯｸE" pitchFamily="49" charset="-128"/>
                <a:cs typeface="Tahoma" pitchFamily="34" charset="0"/>
              </a:rPr>
              <a:t>)</a:t>
            </a:r>
            <a:endParaRPr lang="ja-JP" altLang="en-US" sz="1400">
              <a:latin typeface="ＭＳ Ｐゴシック" pitchFamily="50" charset="-128"/>
              <a:ea typeface="HGｺﾞｼｯｸE" pitchFamily="49" charset="-128"/>
              <a:cs typeface="Tahoma" pitchFamily="34" charset="0"/>
            </a:endParaRPr>
          </a:p>
        </p:txBody>
      </p:sp>
    </p:spTree>
    <p:extLst>
      <p:ext uri="{BB962C8B-B14F-4D97-AF65-F5344CB8AC3E}">
        <p14:creationId xmlns:p14="http://schemas.microsoft.com/office/powerpoint/2010/main" val="1707076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28688" y="0"/>
            <a:ext cx="7429500" cy="785813"/>
          </a:xfrm>
        </p:spPr>
        <p:txBody>
          <a:bodyPr/>
          <a:lstStyle/>
          <a:p>
            <a:pPr algn="r" eaLnBrk="1" fontAlgn="auto" hangingPunct="1">
              <a:spcAft>
                <a:spcPts val="0"/>
              </a:spcAft>
              <a:defRPr/>
            </a:pPr>
            <a:r>
              <a:rPr lang="en-US" altLang="ja-JP" dirty="0" smtClean="0">
                <a:solidFill>
                  <a:schemeClr val="tx2">
                    <a:satMod val="130000"/>
                  </a:schemeClr>
                </a:solidFill>
                <a:latin typeface="Tahoma" pitchFamily="34" charset="0"/>
                <a:cs typeface="Tahoma" pitchFamily="34" charset="0"/>
              </a:rPr>
              <a:t>Gibbs</a:t>
            </a:r>
            <a:r>
              <a:rPr lang="ja-JP" altLang="en-US" dirty="0" smtClean="0">
                <a:solidFill>
                  <a:schemeClr val="tx2">
                    <a:satMod val="130000"/>
                  </a:schemeClr>
                </a:solidFill>
                <a:latin typeface="Tahoma" pitchFamily="34" charset="0"/>
                <a:cs typeface="Tahoma" pitchFamily="34" charset="0"/>
              </a:rPr>
              <a:t> </a:t>
            </a:r>
            <a:r>
              <a:rPr lang="en-US" altLang="ja-JP" dirty="0" smtClean="0">
                <a:solidFill>
                  <a:schemeClr val="tx2">
                    <a:satMod val="130000"/>
                  </a:schemeClr>
                </a:solidFill>
                <a:latin typeface="Tahoma" pitchFamily="34" charset="0"/>
                <a:cs typeface="Tahoma" pitchFamily="34" charset="0"/>
              </a:rPr>
              <a:t>Sampling</a:t>
            </a:r>
            <a:r>
              <a:rPr lang="ja-JP" altLang="en-US" dirty="0" smtClean="0">
                <a:solidFill>
                  <a:schemeClr val="tx2">
                    <a:satMod val="130000"/>
                  </a:schemeClr>
                </a:solidFill>
                <a:latin typeface="Tahoma" pitchFamily="34" charset="0"/>
                <a:cs typeface="Tahoma" pitchFamily="34" charset="0"/>
              </a:rPr>
              <a:t> と</a:t>
            </a:r>
            <a:r>
              <a:rPr lang="en-US" altLang="ja-JP" dirty="0" smtClean="0">
                <a:solidFill>
                  <a:schemeClr val="tx2">
                    <a:satMod val="130000"/>
                  </a:schemeClr>
                </a:solidFill>
                <a:latin typeface="Tahoma" pitchFamily="34" charset="0"/>
                <a:cs typeface="Tahoma" pitchFamily="34" charset="0"/>
              </a:rPr>
              <a:t>CDL</a:t>
            </a:r>
            <a:r>
              <a:rPr lang="ja-JP" altLang="en-US" dirty="0" smtClean="0">
                <a:solidFill>
                  <a:schemeClr val="tx2">
                    <a:satMod val="130000"/>
                  </a:schemeClr>
                </a:solidFill>
                <a:latin typeface="Tahoma" pitchFamily="34" charset="0"/>
                <a:cs typeface="Tahoma" pitchFamily="34" charset="0"/>
              </a:rPr>
              <a:t>の関係</a:t>
            </a:r>
            <a:endParaRPr lang="ja-JP" altLang="en-US" dirty="0">
              <a:solidFill>
                <a:schemeClr val="tx2">
                  <a:satMod val="130000"/>
                </a:schemeClr>
              </a:solidFill>
              <a:latin typeface="Tahoma" pitchFamily="34" charset="0"/>
              <a:cs typeface="Tahoma" pitchFamily="34" charset="0"/>
            </a:endParaRPr>
          </a:p>
        </p:txBody>
      </p:sp>
      <p:sp>
        <p:nvSpPr>
          <p:cNvPr id="3096" name="正方形/長方形 4"/>
          <p:cNvSpPr>
            <a:spLocks noChangeArrowheads="1"/>
          </p:cNvSpPr>
          <p:nvPr/>
        </p:nvSpPr>
        <p:spPr bwMode="auto">
          <a:xfrm>
            <a:off x="2070100" y="2857500"/>
            <a:ext cx="1757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a:latin typeface="Tahoma" pitchFamily="34" charset="0"/>
                <a:cs typeface="Tahoma" pitchFamily="34" charset="0"/>
              </a:rPr>
              <a:t>Gibbs</a:t>
            </a:r>
            <a:r>
              <a:rPr lang="ja-JP" altLang="en-US">
                <a:latin typeface="Tahoma" pitchFamily="34" charset="0"/>
                <a:cs typeface="Tahoma" pitchFamily="34" charset="0"/>
              </a:rPr>
              <a:t> </a:t>
            </a:r>
            <a:r>
              <a:rPr lang="en-US" altLang="ja-JP">
                <a:latin typeface="Tahoma" pitchFamily="34" charset="0"/>
                <a:cs typeface="Tahoma" pitchFamily="34" charset="0"/>
              </a:rPr>
              <a:t>Sampling</a:t>
            </a:r>
            <a:endParaRPr lang="ja-JP" altLang="en-US">
              <a:latin typeface="Tahoma" pitchFamily="34" charset="0"/>
              <a:cs typeface="Tahoma" pitchFamily="34" charset="0"/>
            </a:endParaRPr>
          </a:p>
        </p:txBody>
      </p:sp>
      <p:sp>
        <p:nvSpPr>
          <p:cNvPr id="3097" name="正方形/長方形 6"/>
          <p:cNvSpPr>
            <a:spLocks noChangeArrowheads="1"/>
          </p:cNvSpPr>
          <p:nvPr/>
        </p:nvSpPr>
        <p:spPr bwMode="auto">
          <a:xfrm>
            <a:off x="1122362" y="1072422"/>
            <a:ext cx="60261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ja-JP" altLang="en-US" sz="2400" dirty="0">
                <a:latin typeface="ＭＳ Ｐゴシック" pitchFamily="50" charset="-128"/>
              </a:rPr>
              <a:t>尤度のパラメータ</a:t>
            </a:r>
            <a:r>
              <a:rPr lang="en-US" altLang="ja-JP" sz="2400" dirty="0">
                <a:latin typeface="ＭＳ Ｐゴシック" pitchFamily="50" charset="-128"/>
              </a:rPr>
              <a:t>W</a:t>
            </a:r>
            <a:r>
              <a:rPr lang="ja-JP" altLang="en-US" sz="2400" dirty="0">
                <a:latin typeface="ＭＳ Ｐゴシック" pitchFamily="50" charset="-128"/>
              </a:rPr>
              <a:t>による</a:t>
            </a:r>
            <a:r>
              <a:rPr lang="ja-JP" altLang="en-US" sz="2400" dirty="0" smtClean="0">
                <a:latin typeface="ＭＳ Ｐゴシック" pitchFamily="50" charset="-128"/>
              </a:rPr>
              <a:t>微分も計算困難</a:t>
            </a:r>
            <a:endParaRPr lang="ja-JP" altLang="en-US" sz="2400" dirty="0">
              <a:latin typeface="ＭＳ Ｐゴシック" pitchFamily="50" charset="-128"/>
            </a:endParaRPr>
          </a:p>
        </p:txBody>
      </p:sp>
      <p:graphicFrame>
        <p:nvGraphicFramePr>
          <p:cNvPr id="51219" name="Object 19"/>
          <p:cNvGraphicFramePr>
            <a:graphicFrameLocks noChangeAspect="1"/>
          </p:cNvGraphicFramePr>
          <p:nvPr>
            <p:extLst>
              <p:ext uri="{D42A27DB-BD31-4B8C-83A1-F6EECF244321}">
                <p14:modId xmlns:p14="http://schemas.microsoft.com/office/powerpoint/2010/main" val="2594647998"/>
              </p:ext>
            </p:extLst>
          </p:nvPr>
        </p:nvGraphicFramePr>
        <p:xfrm>
          <a:off x="1212850" y="1565349"/>
          <a:ext cx="6121400" cy="642938"/>
        </p:xfrm>
        <a:graphic>
          <a:graphicData uri="http://schemas.openxmlformats.org/presentationml/2006/ole">
            <mc:AlternateContent xmlns:mc="http://schemas.openxmlformats.org/markup-compatibility/2006">
              <mc:Choice xmlns:v="urn:schemas-microsoft-com:vml" Requires="v">
                <p:oleObj spid="_x0000_s5332" name="Equation" r:id="rId4" imgW="6121080" imgH="647640" progId="Equation.DSMT4">
                  <p:embed/>
                </p:oleObj>
              </mc:Choice>
              <mc:Fallback>
                <p:oleObj name="Equation" r:id="rId4" imgW="6121080" imgH="647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2850" y="1565349"/>
                        <a:ext cx="6121400" cy="64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直線コネクタ 9"/>
          <p:cNvCxnSpPr/>
          <p:nvPr/>
        </p:nvCxnSpPr>
        <p:spPr>
          <a:xfrm rot="16200000" flipH="1">
            <a:off x="3286125" y="4643438"/>
            <a:ext cx="3500437" cy="71438"/>
          </a:xfrm>
          <a:prstGeom prst="line">
            <a:avLst/>
          </a:prstGeom>
        </p:spPr>
        <p:style>
          <a:lnRef idx="1">
            <a:schemeClr val="accent1"/>
          </a:lnRef>
          <a:fillRef idx="0">
            <a:schemeClr val="accent1"/>
          </a:fillRef>
          <a:effectRef idx="0">
            <a:schemeClr val="accent1"/>
          </a:effectRef>
          <a:fontRef idx="minor">
            <a:schemeClr val="tx1"/>
          </a:fontRef>
        </p:style>
      </p:cxnSp>
      <p:sp>
        <p:nvSpPr>
          <p:cNvPr id="3099" name="正方形/長方形 11"/>
          <p:cNvSpPr>
            <a:spLocks noChangeArrowheads="1"/>
          </p:cNvSpPr>
          <p:nvPr/>
        </p:nvSpPr>
        <p:spPr bwMode="auto">
          <a:xfrm>
            <a:off x="5356225" y="2857500"/>
            <a:ext cx="3479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a:latin typeface="Tahoma" pitchFamily="34" charset="0"/>
                <a:cs typeface="Tahoma" pitchFamily="34" charset="0"/>
              </a:rPr>
              <a:t>Contrastive Divergence Learning</a:t>
            </a:r>
            <a:endParaRPr lang="ja-JP" altLang="en-US">
              <a:latin typeface="Tahoma" pitchFamily="34" charset="0"/>
              <a:cs typeface="Tahoma" pitchFamily="34" charset="0"/>
            </a:endParaRPr>
          </a:p>
        </p:txBody>
      </p:sp>
      <p:sp>
        <p:nvSpPr>
          <p:cNvPr id="3100" name="正方形/長方形 12"/>
          <p:cNvSpPr>
            <a:spLocks noChangeArrowheads="1"/>
          </p:cNvSpPr>
          <p:nvPr/>
        </p:nvSpPr>
        <p:spPr bwMode="auto">
          <a:xfrm>
            <a:off x="1698625" y="2328937"/>
            <a:ext cx="992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400">
                <a:latin typeface="ＭＳ Ｐゴシック" pitchFamily="50" charset="-128"/>
              </a:rPr>
              <a:t>：真の分布</a:t>
            </a:r>
          </a:p>
        </p:txBody>
      </p:sp>
      <p:graphicFrame>
        <p:nvGraphicFramePr>
          <p:cNvPr id="3075" name="Object 3"/>
          <p:cNvGraphicFramePr>
            <a:graphicFrameLocks noChangeAspect="1"/>
          </p:cNvGraphicFramePr>
          <p:nvPr>
            <p:extLst>
              <p:ext uri="{D42A27DB-BD31-4B8C-83A1-F6EECF244321}">
                <p14:modId xmlns:p14="http://schemas.microsoft.com/office/powerpoint/2010/main" val="2703876774"/>
              </p:ext>
            </p:extLst>
          </p:nvPr>
        </p:nvGraphicFramePr>
        <p:xfrm>
          <a:off x="1428750" y="2400374"/>
          <a:ext cx="331788" cy="204788"/>
        </p:xfrm>
        <a:graphic>
          <a:graphicData uri="http://schemas.openxmlformats.org/presentationml/2006/ole">
            <mc:AlternateContent xmlns:mc="http://schemas.openxmlformats.org/markup-compatibility/2006">
              <mc:Choice xmlns:v="urn:schemas-microsoft-com:vml" Requires="v">
                <p:oleObj spid="_x0000_s5333" name="Equation" r:id="rId6" imgW="431640" imgH="266400" progId="Equation.DSMT4">
                  <p:embed/>
                </p:oleObj>
              </mc:Choice>
              <mc:Fallback>
                <p:oleObj name="Equation" r:id="rId6" imgW="431640" imgH="2664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8750" y="2400374"/>
                        <a:ext cx="331788" cy="20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01" name="グループ化 75"/>
          <p:cNvGrpSpPr>
            <a:grpSpLocks/>
          </p:cNvGrpSpPr>
          <p:nvPr/>
        </p:nvGrpSpPr>
        <p:grpSpPr bwMode="auto">
          <a:xfrm>
            <a:off x="1401763" y="4111625"/>
            <a:ext cx="936625" cy="179388"/>
            <a:chOff x="1214414" y="4397190"/>
            <a:chExt cx="937623" cy="180312"/>
          </a:xfrm>
        </p:grpSpPr>
        <p:sp>
          <p:nvSpPr>
            <p:cNvPr id="22" name="円/楕円 21"/>
            <p:cNvSpPr/>
            <p:nvPr/>
          </p:nvSpPr>
          <p:spPr>
            <a:xfrm>
              <a:off x="1285927" y="4433891"/>
              <a:ext cx="108065" cy="106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3" name="円/楕円 22"/>
            <p:cNvSpPr/>
            <p:nvPr/>
          </p:nvSpPr>
          <p:spPr>
            <a:xfrm>
              <a:off x="1503647" y="4433891"/>
              <a:ext cx="108065" cy="106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4" name="円/楕円 23"/>
            <p:cNvSpPr/>
            <p:nvPr/>
          </p:nvSpPr>
          <p:spPr>
            <a:xfrm>
              <a:off x="1719777" y="4433891"/>
              <a:ext cx="108065" cy="106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5" name="円/楕円 24"/>
            <p:cNvSpPr/>
            <p:nvPr/>
          </p:nvSpPr>
          <p:spPr>
            <a:xfrm>
              <a:off x="1935907" y="4433891"/>
              <a:ext cx="108065" cy="106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26" name="角丸四角形 25"/>
            <p:cNvSpPr/>
            <p:nvPr/>
          </p:nvSpPr>
          <p:spPr>
            <a:xfrm>
              <a:off x="1214414" y="4397190"/>
              <a:ext cx="937623" cy="180312"/>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grpSp>
      <p:grpSp>
        <p:nvGrpSpPr>
          <p:cNvPr id="3102" name="グループ化 83"/>
          <p:cNvGrpSpPr>
            <a:grpSpLocks/>
          </p:cNvGrpSpPr>
          <p:nvPr/>
        </p:nvGrpSpPr>
        <p:grpSpPr bwMode="auto">
          <a:xfrm>
            <a:off x="2732088" y="3714750"/>
            <a:ext cx="685800" cy="180975"/>
            <a:chOff x="2428860" y="4000504"/>
            <a:chExt cx="685186" cy="180312"/>
          </a:xfrm>
        </p:grpSpPr>
        <p:sp>
          <p:nvSpPr>
            <p:cNvPr id="71" name="角丸四角形 70"/>
            <p:cNvSpPr/>
            <p:nvPr/>
          </p:nvSpPr>
          <p:spPr>
            <a:xfrm>
              <a:off x="2428860" y="4000504"/>
              <a:ext cx="685186" cy="180312"/>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72" name="円/楕円 71"/>
            <p:cNvSpPr/>
            <p:nvPr/>
          </p:nvSpPr>
          <p:spPr>
            <a:xfrm>
              <a:off x="2500233" y="4036883"/>
              <a:ext cx="109440"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73" name="円/楕円 72"/>
            <p:cNvSpPr/>
            <p:nvPr/>
          </p:nvSpPr>
          <p:spPr>
            <a:xfrm>
              <a:off x="2717526" y="4036883"/>
              <a:ext cx="107853"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74" name="円/楕円 73"/>
            <p:cNvSpPr/>
            <p:nvPr/>
          </p:nvSpPr>
          <p:spPr>
            <a:xfrm>
              <a:off x="2933233" y="4036883"/>
              <a:ext cx="109439"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grpSp>
      <p:grpSp>
        <p:nvGrpSpPr>
          <p:cNvPr id="3103" name="グループ化 77"/>
          <p:cNvGrpSpPr>
            <a:grpSpLocks/>
          </p:cNvGrpSpPr>
          <p:nvPr/>
        </p:nvGrpSpPr>
        <p:grpSpPr bwMode="auto">
          <a:xfrm>
            <a:off x="2606675" y="4143375"/>
            <a:ext cx="938213" cy="180975"/>
            <a:chOff x="1214414" y="4397190"/>
            <a:chExt cx="937623" cy="180312"/>
          </a:xfrm>
        </p:grpSpPr>
        <p:sp>
          <p:nvSpPr>
            <p:cNvPr id="79" name="円/楕円 78"/>
            <p:cNvSpPr/>
            <p:nvPr/>
          </p:nvSpPr>
          <p:spPr>
            <a:xfrm>
              <a:off x="1285807" y="4433569"/>
              <a:ext cx="109468"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80" name="円/楕円 79"/>
            <p:cNvSpPr/>
            <p:nvPr/>
          </p:nvSpPr>
          <p:spPr>
            <a:xfrm>
              <a:off x="1503157" y="4433569"/>
              <a:ext cx="107882"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81" name="円/楕円 80"/>
            <p:cNvSpPr/>
            <p:nvPr/>
          </p:nvSpPr>
          <p:spPr>
            <a:xfrm>
              <a:off x="1718922" y="4433569"/>
              <a:ext cx="107882"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82" name="円/楕円 81"/>
            <p:cNvSpPr/>
            <p:nvPr/>
          </p:nvSpPr>
          <p:spPr>
            <a:xfrm>
              <a:off x="1936273" y="4433569"/>
              <a:ext cx="107882"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83" name="角丸四角形 82"/>
            <p:cNvSpPr/>
            <p:nvPr/>
          </p:nvSpPr>
          <p:spPr>
            <a:xfrm>
              <a:off x="1214414" y="4397190"/>
              <a:ext cx="937623" cy="180312"/>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grpSp>
      <p:grpSp>
        <p:nvGrpSpPr>
          <p:cNvPr id="3104" name="グループ化 84"/>
          <p:cNvGrpSpPr>
            <a:grpSpLocks/>
          </p:cNvGrpSpPr>
          <p:nvPr/>
        </p:nvGrpSpPr>
        <p:grpSpPr bwMode="auto">
          <a:xfrm>
            <a:off x="3973513" y="3714750"/>
            <a:ext cx="684212" cy="180975"/>
            <a:chOff x="2428860" y="4000504"/>
            <a:chExt cx="685186" cy="180312"/>
          </a:xfrm>
        </p:grpSpPr>
        <p:sp>
          <p:nvSpPr>
            <p:cNvPr id="86" name="角丸四角形 85"/>
            <p:cNvSpPr/>
            <p:nvPr/>
          </p:nvSpPr>
          <p:spPr>
            <a:xfrm>
              <a:off x="2428860" y="4000504"/>
              <a:ext cx="685186" cy="180312"/>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87" name="円/楕円 86"/>
            <p:cNvSpPr/>
            <p:nvPr/>
          </p:nvSpPr>
          <p:spPr>
            <a:xfrm>
              <a:off x="2500399" y="4036883"/>
              <a:ext cx="108104"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88" name="円/楕円 87"/>
            <p:cNvSpPr/>
            <p:nvPr/>
          </p:nvSpPr>
          <p:spPr>
            <a:xfrm>
              <a:off x="2716606" y="4036883"/>
              <a:ext cx="109694"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89" name="円/楕円 88"/>
            <p:cNvSpPr/>
            <p:nvPr/>
          </p:nvSpPr>
          <p:spPr>
            <a:xfrm>
              <a:off x="2934404" y="4036883"/>
              <a:ext cx="108104"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grpSp>
      <p:grpSp>
        <p:nvGrpSpPr>
          <p:cNvPr id="3105" name="グループ化 89"/>
          <p:cNvGrpSpPr>
            <a:grpSpLocks/>
          </p:cNvGrpSpPr>
          <p:nvPr/>
        </p:nvGrpSpPr>
        <p:grpSpPr bwMode="auto">
          <a:xfrm>
            <a:off x="3846513" y="4143375"/>
            <a:ext cx="938212" cy="180975"/>
            <a:chOff x="1214414" y="4397190"/>
            <a:chExt cx="937623" cy="180312"/>
          </a:xfrm>
        </p:grpSpPr>
        <p:sp>
          <p:nvSpPr>
            <p:cNvPr id="91" name="円/楕円 90"/>
            <p:cNvSpPr/>
            <p:nvPr/>
          </p:nvSpPr>
          <p:spPr>
            <a:xfrm>
              <a:off x="1285806" y="4433569"/>
              <a:ext cx="109469"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92" name="円/楕円 91"/>
            <p:cNvSpPr/>
            <p:nvPr/>
          </p:nvSpPr>
          <p:spPr>
            <a:xfrm>
              <a:off x="1503158" y="4433569"/>
              <a:ext cx="107882"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93" name="円/楕円 92"/>
            <p:cNvSpPr/>
            <p:nvPr/>
          </p:nvSpPr>
          <p:spPr>
            <a:xfrm>
              <a:off x="1718922" y="4433569"/>
              <a:ext cx="107882"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94" name="円/楕円 93"/>
            <p:cNvSpPr/>
            <p:nvPr/>
          </p:nvSpPr>
          <p:spPr>
            <a:xfrm>
              <a:off x="1936273" y="4433569"/>
              <a:ext cx="107882"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95" name="角丸四角形 94"/>
            <p:cNvSpPr/>
            <p:nvPr/>
          </p:nvSpPr>
          <p:spPr>
            <a:xfrm>
              <a:off x="1214414" y="4397190"/>
              <a:ext cx="937623" cy="180312"/>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grpSp>
      <p:graphicFrame>
        <p:nvGraphicFramePr>
          <p:cNvPr id="3076" name="Object 4"/>
          <p:cNvGraphicFramePr>
            <a:graphicFrameLocks noChangeAspect="1"/>
          </p:cNvGraphicFramePr>
          <p:nvPr/>
        </p:nvGraphicFramePr>
        <p:xfrm>
          <a:off x="1085850" y="3622675"/>
          <a:ext cx="198438" cy="257175"/>
        </p:xfrm>
        <a:graphic>
          <a:graphicData uri="http://schemas.openxmlformats.org/presentationml/2006/ole">
            <mc:AlternateContent xmlns:mc="http://schemas.openxmlformats.org/markup-compatibility/2006">
              <mc:Choice xmlns:v="urn:schemas-microsoft-com:vml" Requires="v">
                <p:oleObj spid="_x0000_s5334" name="Equation" r:id="rId8" imgW="164880" imgH="215640" progId="Equation.DSMT4">
                  <p:embed/>
                </p:oleObj>
              </mc:Choice>
              <mc:Fallback>
                <p:oleObj name="Equation" r:id="rId8" imgW="164880" imgH="21564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5850" y="3622675"/>
                        <a:ext cx="198438"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7" name="Object 5"/>
          <p:cNvGraphicFramePr>
            <a:graphicFrameLocks noChangeAspect="1"/>
          </p:cNvGraphicFramePr>
          <p:nvPr/>
        </p:nvGraphicFramePr>
        <p:xfrm>
          <a:off x="1062038" y="4117975"/>
          <a:ext cx="212725" cy="231775"/>
        </p:xfrm>
        <a:graphic>
          <a:graphicData uri="http://schemas.openxmlformats.org/presentationml/2006/ole">
            <mc:AlternateContent xmlns:mc="http://schemas.openxmlformats.org/markup-compatibility/2006">
              <mc:Choice xmlns:v="urn:schemas-microsoft-com:vml" Requires="v">
                <p:oleObj spid="_x0000_s5335" name="Equation" r:id="rId10" imgW="164880" imgH="177480" progId="Equation.DSMT4">
                  <p:embed/>
                </p:oleObj>
              </mc:Choice>
              <mc:Fallback>
                <p:oleObj name="Equation" r:id="rId10" imgW="164880" imgH="1774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2038" y="4117975"/>
                        <a:ext cx="212725"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06" name="正方形/長方形 101"/>
          <p:cNvSpPr>
            <a:spLocks noChangeArrowheads="1"/>
          </p:cNvSpPr>
          <p:nvPr/>
        </p:nvSpPr>
        <p:spPr bwMode="auto">
          <a:xfrm>
            <a:off x="1571625" y="6072188"/>
            <a:ext cx="3143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a:latin typeface="Gill Sans MT"/>
                <a:ea typeface="HGｺﾞｼｯｸE" pitchFamily="49" charset="-128"/>
              </a:rPr>
              <a:t>マルコフ連鎖が平衡分布に</a:t>
            </a:r>
            <a:r>
              <a:rPr lang="en-US" altLang="ja-JP">
                <a:latin typeface="Gill Sans MT"/>
                <a:ea typeface="HGｺﾞｼｯｸE" pitchFamily="49" charset="-128"/>
              </a:rPr>
              <a:t/>
            </a:r>
            <a:br>
              <a:rPr lang="en-US" altLang="ja-JP">
                <a:latin typeface="Gill Sans MT"/>
                <a:ea typeface="HGｺﾞｼｯｸE" pitchFamily="49" charset="-128"/>
              </a:rPr>
            </a:br>
            <a:r>
              <a:rPr lang="ja-JP" altLang="en-US">
                <a:latin typeface="Gill Sans MT"/>
                <a:ea typeface="HGｺﾞｼｯｸE" pitchFamily="49" charset="-128"/>
              </a:rPr>
              <a:t>落ち着くまで時間がかかる</a:t>
            </a:r>
          </a:p>
        </p:txBody>
      </p:sp>
      <p:sp>
        <p:nvSpPr>
          <p:cNvPr id="103" name="正方形/長方形 102"/>
          <p:cNvSpPr/>
          <p:nvPr/>
        </p:nvSpPr>
        <p:spPr>
          <a:xfrm>
            <a:off x="5864225" y="1530424"/>
            <a:ext cx="1463675" cy="642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04" name="右矢印 103"/>
          <p:cNvSpPr/>
          <p:nvPr/>
        </p:nvSpPr>
        <p:spPr>
          <a:xfrm flipH="1">
            <a:off x="7375525" y="1779662"/>
            <a:ext cx="303213" cy="2143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3109" name="正方形/長方形 104"/>
          <p:cNvSpPr>
            <a:spLocks noChangeArrowheads="1"/>
          </p:cNvSpPr>
          <p:nvPr/>
        </p:nvSpPr>
        <p:spPr bwMode="auto">
          <a:xfrm>
            <a:off x="7704138" y="1708224"/>
            <a:ext cx="1225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400">
                <a:latin typeface="ＭＳ Ｐゴシック" pitchFamily="50" charset="-128"/>
              </a:rPr>
              <a:t>この項が問題</a:t>
            </a:r>
          </a:p>
        </p:txBody>
      </p:sp>
      <p:graphicFrame>
        <p:nvGraphicFramePr>
          <p:cNvPr id="3078" name="Object 8"/>
          <p:cNvGraphicFramePr>
            <a:graphicFrameLocks noChangeAspect="1"/>
          </p:cNvGraphicFramePr>
          <p:nvPr/>
        </p:nvGraphicFramePr>
        <p:xfrm>
          <a:off x="1476375" y="4357688"/>
          <a:ext cx="765175" cy="241300"/>
        </p:xfrm>
        <a:graphic>
          <a:graphicData uri="http://schemas.openxmlformats.org/presentationml/2006/ole">
            <mc:AlternateContent xmlns:mc="http://schemas.openxmlformats.org/markup-compatibility/2006">
              <mc:Choice xmlns:v="urn:schemas-microsoft-com:vml" Requires="v">
                <p:oleObj spid="_x0000_s5336" name="Equation" r:id="rId12" imgW="1015920" imgH="317160" progId="Equation.DSMT4">
                  <p:embed/>
                </p:oleObj>
              </mc:Choice>
              <mc:Fallback>
                <p:oleObj name="Equation" r:id="rId12" imgW="1015920" imgH="31716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76375" y="4357688"/>
                        <a:ext cx="765175"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9" name="Object 9"/>
          <p:cNvGraphicFramePr>
            <a:graphicFrameLocks noChangeAspect="1"/>
          </p:cNvGraphicFramePr>
          <p:nvPr/>
        </p:nvGraphicFramePr>
        <p:xfrm>
          <a:off x="2427288" y="3429000"/>
          <a:ext cx="1098550" cy="241300"/>
        </p:xfrm>
        <a:graphic>
          <a:graphicData uri="http://schemas.openxmlformats.org/presentationml/2006/ole">
            <mc:AlternateContent xmlns:mc="http://schemas.openxmlformats.org/markup-compatibility/2006">
              <mc:Choice xmlns:v="urn:schemas-microsoft-com:vml" Requires="v">
                <p:oleObj spid="_x0000_s5337" name="Equation" r:id="rId14" imgW="1460160" imgH="317160" progId="Equation.DSMT4">
                  <p:embed/>
                </p:oleObj>
              </mc:Choice>
              <mc:Fallback>
                <p:oleObj name="Equation" r:id="rId14" imgW="1460160" imgH="31716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27288" y="3429000"/>
                        <a:ext cx="109855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0" name="Object 10"/>
          <p:cNvGraphicFramePr>
            <a:graphicFrameLocks noChangeAspect="1"/>
          </p:cNvGraphicFramePr>
          <p:nvPr/>
        </p:nvGraphicFramePr>
        <p:xfrm>
          <a:off x="2508250" y="4357688"/>
          <a:ext cx="1079500" cy="241300"/>
        </p:xfrm>
        <a:graphic>
          <a:graphicData uri="http://schemas.openxmlformats.org/presentationml/2006/ole">
            <mc:AlternateContent xmlns:mc="http://schemas.openxmlformats.org/markup-compatibility/2006">
              <mc:Choice xmlns:v="urn:schemas-microsoft-com:vml" Requires="v">
                <p:oleObj spid="_x0000_s5338" name="Equation" r:id="rId16" imgW="1434960" imgH="317160" progId="Equation.DSMT4">
                  <p:embed/>
                </p:oleObj>
              </mc:Choice>
              <mc:Fallback>
                <p:oleObj name="Equation" r:id="rId16" imgW="1434960" imgH="31716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08250" y="4357688"/>
                        <a:ext cx="10795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1" name="Object 11"/>
          <p:cNvGraphicFramePr>
            <a:graphicFrameLocks noChangeAspect="1"/>
          </p:cNvGraphicFramePr>
          <p:nvPr/>
        </p:nvGraphicFramePr>
        <p:xfrm>
          <a:off x="3713163" y="3465513"/>
          <a:ext cx="1098550" cy="241300"/>
        </p:xfrm>
        <a:graphic>
          <a:graphicData uri="http://schemas.openxmlformats.org/presentationml/2006/ole">
            <mc:AlternateContent xmlns:mc="http://schemas.openxmlformats.org/markup-compatibility/2006">
              <mc:Choice xmlns:v="urn:schemas-microsoft-com:vml" Requires="v">
                <p:oleObj spid="_x0000_s5339" name="Equation" r:id="rId18" imgW="1460160" imgH="317160" progId="Equation.DSMT4">
                  <p:embed/>
                </p:oleObj>
              </mc:Choice>
              <mc:Fallback>
                <p:oleObj name="Equation" r:id="rId18" imgW="1460160" imgH="31716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13163" y="3465513"/>
                        <a:ext cx="109855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11" name="直線矢印コネクタ 110"/>
          <p:cNvCxnSpPr/>
          <p:nvPr/>
        </p:nvCxnSpPr>
        <p:spPr>
          <a:xfrm rot="5400000" flipH="1" flipV="1">
            <a:off x="2147888" y="3527425"/>
            <a:ext cx="306387" cy="86201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rot="16200000" flipH="1">
            <a:off x="2951163" y="4019550"/>
            <a:ext cx="24765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p:nvPr/>
        </p:nvCxnSpPr>
        <p:spPr>
          <a:xfrm rot="5400000" flipH="1" flipV="1">
            <a:off x="3401219" y="3550444"/>
            <a:ext cx="307975" cy="86201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p:nvPr/>
        </p:nvCxnSpPr>
        <p:spPr>
          <a:xfrm rot="16200000" flipH="1">
            <a:off x="4224338" y="4044950"/>
            <a:ext cx="24765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aphicFrame>
        <p:nvGraphicFramePr>
          <p:cNvPr id="3082" name="Object 12"/>
          <p:cNvGraphicFramePr>
            <a:graphicFrameLocks noChangeAspect="1"/>
          </p:cNvGraphicFramePr>
          <p:nvPr/>
        </p:nvGraphicFramePr>
        <p:xfrm>
          <a:off x="3757613" y="4368800"/>
          <a:ext cx="1117600" cy="241300"/>
        </p:xfrm>
        <a:graphic>
          <a:graphicData uri="http://schemas.openxmlformats.org/presentationml/2006/ole">
            <mc:AlternateContent xmlns:mc="http://schemas.openxmlformats.org/markup-compatibility/2006">
              <mc:Choice xmlns:v="urn:schemas-microsoft-com:vml" Requires="v">
                <p:oleObj spid="_x0000_s5340" name="Equation" r:id="rId20" imgW="1485720" imgH="317160" progId="Equation.DSMT4">
                  <p:embed/>
                </p:oleObj>
              </mc:Choice>
              <mc:Fallback>
                <p:oleObj name="Equation" r:id="rId20" imgW="1485720" imgH="31716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57613" y="4368800"/>
                        <a:ext cx="11176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4" name="正方形/長方形 116"/>
          <p:cNvSpPr>
            <a:spLocks noChangeArrowheads="1"/>
          </p:cNvSpPr>
          <p:nvPr/>
        </p:nvSpPr>
        <p:spPr bwMode="auto">
          <a:xfrm>
            <a:off x="5286375" y="6072188"/>
            <a:ext cx="38576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a:latin typeface="Gill Sans MT"/>
                <a:ea typeface="HGｺﾞｼｯｸE" pitchFamily="49" charset="-128"/>
              </a:rPr>
              <a:t>早い</a:t>
            </a:r>
            <a:r>
              <a:rPr lang="en-US" altLang="ja-JP">
                <a:latin typeface="Gill Sans MT"/>
                <a:ea typeface="HGｺﾞｼｯｸE" pitchFamily="49" charset="-128"/>
              </a:rPr>
              <a:t/>
            </a:r>
            <a:br>
              <a:rPr lang="en-US" altLang="ja-JP">
                <a:latin typeface="Gill Sans MT"/>
                <a:ea typeface="HGｺﾞｼｯｸE" pitchFamily="49" charset="-128"/>
              </a:rPr>
            </a:br>
            <a:r>
              <a:rPr lang="ja-JP" altLang="en-US">
                <a:latin typeface="Gill Sans MT"/>
                <a:ea typeface="HGｺﾞｼｯｸE" pitchFamily="49" charset="-128"/>
              </a:rPr>
              <a:t>が、何を最適化したことになる？</a:t>
            </a:r>
          </a:p>
        </p:txBody>
      </p:sp>
      <p:graphicFrame>
        <p:nvGraphicFramePr>
          <p:cNvPr id="3083" name="Object 14"/>
          <p:cNvGraphicFramePr>
            <a:graphicFrameLocks noChangeAspect="1"/>
          </p:cNvGraphicFramePr>
          <p:nvPr/>
        </p:nvGraphicFramePr>
        <p:xfrm>
          <a:off x="1552575" y="5557838"/>
          <a:ext cx="2344738" cy="228600"/>
        </p:xfrm>
        <a:graphic>
          <a:graphicData uri="http://schemas.openxmlformats.org/presentationml/2006/ole">
            <mc:AlternateContent xmlns:mc="http://schemas.openxmlformats.org/markup-compatibility/2006">
              <mc:Choice xmlns:v="urn:schemas-microsoft-com:vml" Requires="v">
                <p:oleObj spid="_x0000_s5341" name="Equation" r:id="rId22" imgW="3682800" imgH="355320" progId="Equation.DSMT4">
                  <p:embed/>
                </p:oleObj>
              </mc:Choice>
              <mc:Fallback>
                <p:oleObj name="Equation" r:id="rId22" imgW="3682800" imgH="35532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52575" y="5557838"/>
                        <a:ext cx="2344738"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4" name="Object 15"/>
          <p:cNvGraphicFramePr>
            <a:graphicFrameLocks noChangeAspect="1"/>
          </p:cNvGraphicFramePr>
          <p:nvPr/>
        </p:nvGraphicFramePr>
        <p:xfrm>
          <a:off x="2017713" y="5286375"/>
          <a:ext cx="2071687" cy="215900"/>
        </p:xfrm>
        <a:graphic>
          <a:graphicData uri="http://schemas.openxmlformats.org/presentationml/2006/ole">
            <mc:AlternateContent xmlns:mc="http://schemas.openxmlformats.org/markup-compatibility/2006">
              <mc:Choice xmlns:v="urn:schemas-microsoft-com:vml" Requires="v">
                <p:oleObj spid="_x0000_s5342" name="Equation" r:id="rId24" imgW="3429000" imgH="355320" progId="Equation.DSMT4">
                  <p:embed/>
                </p:oleObj>
              </mc:Choice>
              <mc:Fallback>
                <p:oleObj name="Equation" r:id="rId24" imgW="3429000" imgH="35532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017713" y="5286375"/>
                        <a:ext cx="207168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5" name="Object 16"/>
          <p:cNvGraphicFramePr>
            <a:graphicFrameLocks noChangeAspect="1"/>
          </p:cNvGraphicFramePr>
          <p:nvPr/>
        </p:nvGraphicFramePr>
        <p:xfrm>
          <a:off x="4060825" y="5578475"/>
          <a:ext cx="841375" cy="173038"/>
        </p:xfrm>
        <a:graphic>
          <a:graphicData uri="http://schemas.openxmlformats.org/presentationml/2006/ole">
            <mc:AlternateContent xmlns:mc="http://schemas.openxmlformats.org/markup-compatibility/2006">
              <mc:Choice xmlns:v="urn:schemas-microsoft-com:vml" Requires="v">
                <p:oleObj spid="_x0000_s5343" name="Equation" r:id="rId26" imgW="1434960" imgH="291960" progId="Equation.DSMT4">
                  <p:embed/>
                </p:oleObj>
              </mc:Choice>
              <mc:Fallback>
                <p:oleObj name="Equation" r:id="rId26" imgW="1434960" imgH="291960" progId="Equation.DSMT4">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060825" y="5578475"/>
                        <a:ext cx="841375" cy="17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6" name="Object 17"/>
          <p:cNvGraphicFramePr>
            <a:graphicFrameLocks noChangeAspect="1"/>
          </p:cNvGraphicFramePr>
          <p:nvPr/>
        </p:nvGraphicFramePr>
        <p:xfrm>
          <a:off x="1439863" y="4764088"/>
          <a:ext cx="3227387" cy="484187"/>
        </p:xfrm>
        <a:graphic>
          <a:graphicData uri="http://schemas.openxmlformats.org/presentationml/2006/ole">
            <mc:AlternateContent xmlns:mc="http://schemas.openxmlformats.org/markup-compatibility/2006">
              <mc:Choice xmlns:v="urn:schemas-microsoft-com:vml" Requires="v">
                <p:oleObj spid="_x0000_s5344" name="Equation" r:id="rId28" imgW="2730240" imgH="406080" progId="Equation.DSMT4">
                  <p:embed/>
                </p:oleObj>
              </mc:Choice>
              <mc:Fallback>
                <p:oleObj name="Equation" r:id="rId28" imgW="2730240" imgH="406080" progId="Equation.DSMT4">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439863" y="4764088"/>
                        <a:ext cx="3227387"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 name="正方形/長方形 122"/>
          <p:cNvSpPr/>
          <p:nvPr/>
        </p:nvSpPr>
        <p:spPr>
          <a:xfrm>
            <a:off x="1427163" y="5260975"/>
            <a:ext cx="623887" cy="254000"/>
          </a:xfrm>
          <a:prstGeom prst="rect">
            <a:avLst/>
          </a:prstGeom>
        </p:spPr>
        <p:txBody>
          <a:bodyPr wrap="none">
            <a:spAutoFit/>
          </a:bodyPr>
          <a:lstStyle/>
          <a:p>
            <a:pPr fontAlgn="auto">
              <a:spcBef>
                <a:spcPts val="0"/>
              </a:spcBef>
              <a:spcAft>
                <a:spcPts val="0"/>
              </a:spcAft>
              <a:defRPr/>
            </a:pPr>
            <a:r>
              <a:rPr lang="ja-JP" altLang="en-US" sz="1050" dirty="0">
                <a:latin typeface="ＭＳ Ｐゴシック" pitchFamily="50" charset="-128"/>
              </a:rPr>
              <a:t>ただし、</a:t>
            </a:r>
            <a:endParaRPr lang="en-US" altLang="ja-JP" sz="1050" dirty="0">
              <a:latin typeface="ＭＳ Ｐゴシック" pitchFamily="50" charset="-128"/>
            </a:endParaRPr>
          </a:p>
        </p:txBody>
      </p:sp>
      <p:grpSp>
        <p:nvGrpSpPr>
          <p:cNvPr id="3116" name="グループ化 123"/>
          <p:cNvGrpSpPr>
            <a:grpSpLocks/>
          </p:cNvGrpSpPr>
          <p:nvPr/>
        </p:nvGrpSpPr>
        <p:grpSpPr bwMode="auto">
          <a:xfrm>
            <a:off x="5481638" y="4171950"/>
            <a:ext cx="938212" cy="180975"/>
            <a:chOff x="1214414" y="4397190"/>
            <a:chExt cx="937623" cy="180312"/>
          </a:xfrm>
        </p:grpSpPr>
        <p:sp>
          <p:nvSpPr>
            <p:cNvPr id="125" name="円/楕円 124"/>
            <p:cNvSpPr/>
            <p:nvPr/>
          </p:nvSpPr>
          <p:spPr>
            <a:xfrm>
              <a:off x="1285806" y="4433569"/>
              <a:ext cx="109469"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26" name="円/楕円 125"/>
            <p:cNvSpPr/>
            <p:nvPr/>
          </p:nvSpPr>
          <p:spPr>
            <a:xfrm>
              <a:off x="1503158" y="4433569"/>
              <a:ext cx="107882"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27" name="円/楕円 126"/>
            <p:cNvSpPr/>
            <p:nvPr/>
          </p:nvSpPr>
          <p:spPr>
            <a:xfrm>
              <a:off x="1718922" y="4433569"/>
              <a:ext cx="107882"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28" name="円/楕円 127"/>
            <p:cNvSpPr/>
            <p:nvPr/>
          </p:nvSpPr>
          <p:spPr>
            <a:xfrm>
              <a:off x="1936273" y="4433569"/>
              <a:ext cx="107882"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29" name="角丸四角形 128"/>
            <p:cNvSpPr/>
            <p:nvPr/>
          </p:nvSpPr>
          <p:spPr>
            <a:xfrm>
              <a:off x="1214414" y="4397190"/>
              <a:ext cx="937623" cy="180312"/>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grpSp>
      <p:grpSp>
        <p:nvGrpSpPr>
          <p:cNvPr id="3117" name="グループ化 129"/>
          <p:cNvGrpSpPr>
            <a:grpSpLocks/>
          </p:cNvGrpSpPr>
          <p:nvPr/>
        </p:nvGrpSpPr>
        <p:grpSpPr bwMode="auto">
          <a:xfrm>
            <a:off x="6813550" y="3775075"/>
            <a:ext cx="684213" cy="180975"/>
            <a:chOff x="2428860" y="4000504"/>
            <a:chExt cx="685186" cy="180312"/>
          </a:xfrm>
        </p:grpSpPr>
        <p:sp>
          <p:nvSpPr>
            <p:cNvPr id="131" name="角丸四角形 130"/>
            <p:cNvSpPr/>
            <p:nvPr/>
          </p:nvSpPr>
          <p:spPr>
            <a:xfrm>
              <a:off x="2428860" y="4000504"/>
              <a:ext cx="685186" cy="180312"/>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32" name="円/楕円 131"/>
            <p:cNvSpPr/>
            <p:nvPr/>
          </p:nvSpPr>
          <p:spPr>
            <a:xfrm>
              <a:off x="2500400" y="4036883"/>
              <a:ext cx="108104"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33" name="円/楕円 132"/>
            <p:cNvSpPr/>
            <p:nvPr/>
          </p:nvSpPr>
          <p:spPr>
            <a:xfrm>
              <a:off x="2716607" y="4036883"/>
              <a:ext cx="109693"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34" name="円/楕円 133"/>
            <p:cNvSpPr/>
            <p:nvPr/>
          </p:nvSpPr>
          <p:spPr>
            <a:xfrm>
              <a:off x="2934403" y="4036883"/>
              <a:ext cx="108104"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grpSp>
      <p:grpSp>
        <p:nvGrpSpPr>
          <p:cNvPr id="3118" name="グループ化 134"/>
          <p:cNvGrpSpPr>
            <a:grpSpLocks/>
          </p:cNvGrpSpPr>
          <p:nvPr/>
        </p:nvGrpSpPr>
        <p:grpSpPr bwMode="auto">
          <a:xfrm>
            <a:off x="6686550" y="4203700"/>
            <a:ext cx="938213" cy="180975"/>
            <a:chOff x="1214414" y="4397190"/>
            <a:chExt cx="937623" cy="180312"/>
          </a:xfrm>
        </p:grpSpPr>
        <p:sp>
          <p:nvSpPr>
            <p:cNvPr id="136" name="円/楕円 135"/>
            <p:cNvSpPr/>
            <p:nvPr/>
          </p:nvSpPr>
          <p:spPr>
            <a:xfrm>
              <a:off x="1285807" y="4433569"/>
              <a:ext cx="109468"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37" name="円/楕円 136"/>
            <p:cNvSpPr/>
            <p:nvPr/>
          </p:nvSpPr>
          <p:spPr>
            <a:xfrm>
              <a:off x="1503157" y="4433569"/>
              <a:ext cx="107882"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38" name="円/楕円 137"/>
            <p:cNvSpPr/>
            <p:nvPr/>
          </p:nvSpPr>
          <p:spPr>
            <a:xfrm>
              <a:off x="1718922" y="4433569"/>
              <a:ext cx="107882"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39" name="円/楕円 138"/>
            <p:cNvSpPr/>
            <p:nvPr/>
          </p:nvSpPr>
          <p:spPr>
            <a:xfrm>
              <a:off x="1936273" y="4433569"/>
              <a:ext cx="107882" cy="1075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sp>
          <p:nvSpPr>
            <p:cNvPr id="140" name="角丸四角形 139"/>
            <p:cNvSpPr/>
            <p:nvPr/>
          </p:nvSpPr>
          <p:spPr>
            <a:xfrm>
              <a:off x="1214414" y="4397190"/>
              <a:ext cx="937623" cy="180312"/>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grpSp>
      <p:graphicFrame>
        <p:nvGraphicFramePr>
          <p:cNvPr id="3087" name="Object 18"/>
          <p:cNvGraphicFramePr>
            <a:graphicFrameLocks noChangeAspect="1"/>
          </p:cNvGraphicFramePr>
          <p:nvPr/>
        </p:nvGraphicFramePr>
        <p:xfrm>
          <a:off x="5165725" y="3683000"/>
          <a:ext cx="198438" cy="257175"/>
        </p:xfrm>
        <a:graphic>
          <a:graphicData uri="http://schemas.openxmlformats.org/presentationml/2006/ole">
            <mc:AlternateContent xmlns:mc="http://schemas.openxmlformats.org/markup-compatibility/2006">
              <mc:Choice xmlns:v="urn:schemas-microsoft-com:vml" Requires="v">
                <p:oleObj spid="_x0000_s5345" name="Equation" r:id="rId30" imgW="164880" imgH="215640" progId="Equation.DSMT4">
                  <p:embed/>
                </p:oleObj>
              </mc:Choice>
              <mc:Fallback>
                <p:oleObj name="Equation" r:id="rId30" imgW="164880" imgH="215640" progId="Equation.DSMT4">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165725" y="3683000"/>
                        <a:ext cx="198438"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8" name="Object 16"/>
          <p:cNvGraphicFramePr>
            <a:graphicFrameLocks noChangeAspect="1"/>
          </p:cNvGraphicFramePr>
          <p:nvPr/>
        </p:nvGraphicFramePr>
        <p:xfrm>
          <a:off x="5141913" y="4179888"/>
          <a:ext cx="214312" cy="230187"/>
        </p:xfrm>
        <a:graphic>
          <a:graphicData uri="http://schemas.openxmlformats.org/presentationml/2006/ole">
            <mc:AlternateContent xmlns:mc="http://schemas.openxmlformats.org/markup-compatibility/2006">
              <mc:Choice xmlns:v="urn:schemas-microsoft-com:vml" Requires="v">
                <p:oleObj spid="_x0000_s5346" name="Equation" r:id="rId32" imgW="164880" imgH="177480" progId="Equation.DSMT4">
                  <p:embed/>
                </p:oleObj>
              </mc:Choice>
              <mc:Fallback>
                <p:oleObj name="Equation" r:id="rId32" imgW="164880" imgH="177480" progId="Equation.DSMT4">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141913" y="4179888"/>
                        <a:ext cx="214312" cy="23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89" name="Object 20"/>
          <p:cNvGraphicFramePr>
            <a:graphicFrameLocks noChangeAspect="1"/>
          </p:cNvGraphicFramePr>
          <p:nvPr/>
        </p:nvGraphicFramePr>
        <p:xfrm>
          <a:off x="5557838" y="4418013"/>
          <a:ext cx="765175" cy="241300"/>
        </p:xfrm>
        <a:graphic>
          <a:graphicData uri="http://schemas.openxmlformats.org/presentationml/2006/ole">
            <mc:AlternateContent xmlns:mc="http://schemas.openxmlformats.org/markup-compatibility/2006">
              <mc:Choice xmlns:v="urn:schemas-microsoft-com:vml" Requires="v">
                <p:oleObj spid="_x0000_s5347" name="Equation" r:id="rId34" imgW="1015920" imgH="317160" progId="Equation.DSMT4">
                  <p:embed/>
                </p:oleObj>
              </mc:Choice>
              <mc:Fallback>
                <p:oleObj name="Equation" r:id="rId34" imgW="1015920" imgH="317160" progId="Equation.DSMT4">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557838" y="4418013"/>
                        <a:ext cx="765175"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90" name="Object 21"/>
          <p:cNvGraphicFramePr>
            <a:graphicFrameLocks noChangeAspect="1"/>
          </p:cNvGraphicFramePr>
          <p:nvPr/>
        </p:nvGraphicFramePr>
        <p:xfrm>
          <a:off x="6507163" y="3489325"/>
          <a:ext cx="1100137" cy="241300"/>
        </p:xfrm>
        <a:graphic>
          <a:graphicData uri="http://schemas.openxmlformats.org/presentationml/2006/ole">
            <mc:AlternateContent xmlns:mc="http://schemas.openxmlformats.org/markup-compatibility/2006">
              <mc:Choice xmlns:v="urn:schemas-microsoft-com:vml" Requires="v">
                <p:oleObj spid="_x0000_s5348" name="Equation" r:id="rId36" imgW="1460160" imgH="317160" progId="Equation.DSMT4">
                  <p:embed/>
                </p:oleObj>
              </mc:Choice>
              <mc:Fallback>
                <p:oleObj name="Equation" r:id="rId36" imgW="1460160" imgH="317160" progId="Equation.DSMT4">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507163" y="3489325"/>
                        <a:ext cx="1100137"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91" name="Object 22"/>
          <p:cNvGraphicFramePr>
            <a:graphicFrameLocks noChangeAspect="1"/>
          </p:cNvGraphicFramePr>
          <p:nvPr/>
        </p:nvGraphicFramePr>
        <p:xfrm>
          <a:off x="6589713" y="4418013"/>
          <a:ext cx="1079500" cy="241300"/>
        </p:xfrm>
        <a:graphic>
          <a:graphicData uri="http://schemas.openxmlformats.org/presentationml/2006/ole">
            <mc:AlternateContent xmlns:mc="http://schemas.openxmlformats.org/markup-compatibility/2006">
              <mc:Choice xmlns:v="urn:schemas-microsoft-com:vml" Requires="v">
                <p:oleObj spid="_x0000_s5349" name="Equation" r:id="rId38" imgW="1434960" imgH="317160" progId="Equation.DSMT4">
                  <p:embed/>
                </p:oleObj>
              </mc:Choice>
              <mc:Fallback>
                <p:oleObj name="Equation" r:id="rId38" imgW="1434960" imgH="317160" progId="Equation.DSMT4">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589713" y="4418013"/>
                        <a:ext cx="10795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58" name="直線矢印コネクタ 157"/>
          <p:cNvCxnSpPr/>
          <p:nvPr/>
        </p:nvCxnSpPr>
        <p:spPr>
          <a:xfrm rot="5400000" flipH="1" flipV="1">
            <a:off x="6228556" y="3586957"/>
            <a:ext cx="306387" cy="863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9" name="直線矢印コネクタ 158"/>
          <p:cNvCxnSpPr/>
          <p:nvPr/>
        </p:nvCxnSpPr>
        <p:spPr>
          <a:xfrm rot="16200000" flipH="1">
            <a:off x="7032625" y="4079875"/>
            <a:ext cx="24765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V="1">
            <a:off x="4356100" y="3929063"/>
            <a:ext cx="642938" cy="234950"/>
          </a:xfrm>
          <a:prstGeom prst="straightConnector1">
            <a:avLst/>
          </a:prstGeom>
          <a:ln w="25400">
            <a:prstDash val="solid"/>
            <a:tailEnd type="none"/>
          </a:ln>
        </p:spPr>
        <p:style>
          <a:lnRef idx="1">
            <a:schemeClr val="accent1"/>
          </a:lnRef>
          <a:fillRef idx="0">
            <a:schemeClr val="accent1"/>
          </a:fillRef>
          <a:effectRef idx="0">
            <a:schemeClr val="accent1"/>
          </a:effectRef>
          <a:fontRef idx="minor">
            <a:schemeClr val="tx1"/>
          </a:fontRef>
        </p:style>
      </p:cxnSp>
      <p:graphicFrame>
        <p:nvGraphicFramePr>
          <p:cNvPr id="3092" name="Object 25"/>
          <p:cNvGraphicFramePr>
            <a:graphicFrameLocks noChangeAspect="1"/>
          </p:cNvGraphicFramePr>
          <p:nvPr/>
        </p:nvGraphicFramePr>
        <p:xfrm>
          <a:off x="5430838" y="4857750"/>
          <a:ext cx="3427412" cy="423863"/>
        </p:xfrm>
        <a:graphic>
          <a:graphicData uri="http://schemas.openxmlformats.org/presentationml/2006/ole">
            <mc:AlternateContent xmlns:mc="http://schemas.openxmlformats.org/markup-compatibility/2006">
              <mc:Choice xmlns:v="urn:schemas-microsoft-com:vml" Requires="v">
                <p:oleObj spid="_x0000_s5350" name="Equation" r:id="rId40" imgW="2895480" imgH="355320" progId="Equation.DSMT4">
                  <p:embed/>
                </p:oleObj>
              </mc:Choice>
              <mc:Fallback>
                <p:oleObj name="Equation" r:id="rId40" imgW="2895480" imgH="355320" progId="Equation.DSMT4">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430838" y="4857750"/>
                        <a:ext cx="3427412"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93" name="Object 27"/>
          <p:cNvGraphicFramePr>
            <a:graphicFrameLocks noChangeAspect="1"/>
          </p:cNvGraphicFramePr>
          <p:nvPr/>
        </p:nvGraphicFramePr>
        <p:xfrm>
          <a:off x="5541963" y="5408613"/>
          <a:ext cx="876300" cy="285750"/>
        </p:xfrm>
        <a:graphic>
          <a:graphicData uri="http://schemas.openxmlformats.org/presentationml/2006/ole">
            <mc:AlternateContent xmlns:mc="http://schemas.openxmlformats.org/markup-compatibility/2006">
              <mc:Choice xmlns:v="urn:schemas-microsoft-com:vml" Requires="v">
                <p:oleObj spid="_x0000_s5351" name="Equation" r:id="rId42" imgW="1130040" imgH="368280" progId="Equation.DSMT4">
                  <p:embed/>
                </p:oleObj>
              </mc:Choice>
              <mc:Fallback>
                <p:oleObj name="Equation" r:id="rId42" imgW="1130040" imgH="368280" progId="Equation.DSMT4">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5541963" y="5408613"/>
                        <a:ext cx="8763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94" name="Object 28"/>
          <p:cNvGraphicFramePr>
            <a:graphicFrameLocks noChangeAspect="1"/>
          </p:cNvGraphicFramePr>
          <p:nvPr/>
        </p:nvGraphicFramePr>
        <p:xfrm>
          <a:off x="7196138" y="5408613"/>
          <a:ext cx="774700" cy="231775"/>
        </p:xfrm>
        <a:graphic>
          <a:graphicData uri="http://schemas.openxmlformats.org/presentationml/2006/ole">
            <mc:AlternateContent xmlns:mc="http://schemas.openxmlformats.org/markup-compatibility/2006">
              <mc:Choice xmlns:v="urn:schemas-microsoft-com:vml" Requires="v">
                <p:oleObj spid="_x0000_s5352" name="Equation" r:id="rId44" imgW="977760" imgH="291960" progId="Equation.DSMT4">
                  <p:embed/>
                </p:oleObj>
              </mc:Choice>
              <mc:Fallback>
                <p:oleObj name="Equation" r:id="rId44" imgW="977760" imgH="291960" progId="Equation.DSMT4">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196138" y="5408613"/>
                        <a:ext cx="774700" cy="23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2" name="正方形/長方形 171"/>
          <p:cNvSpPr>
            <a:spLocks noChangeArrowheads="1"/>
          </p:cNvSpPr>
          <p:nvPr/>
        </p:nvSpPr>
        <p:spPr bwMode="auto">
          <a:xfrm>
            <a:off x="6348413" y="5375275"/>
            <a:ext cx="23574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1200">
                <a:latin typeface="ＭＳ Ｐゴシック" pitchFamily="50" charset="-128"/>
              </a:rPr>
              <a:t>の代わりに               を用いる</a:t>
            </a:r>
          </a:p>
        </p:txBody>
      </p:sp>
    </p:spTree>
    <p:extLst>
      <p:ext uri="{BB962C8B-B14F-4D97-AF65-F5344CB8AC3E}">
        <p14:creationId xmlns:p14="http://schemas.microsoft.com/office/powerpoint/2010/main" val="1667203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3" name="正方形/長方形 8"/>
          <p:cNvSpPr>
            <a:spLocks noChangeArrowheads="1"/>
          </p:cNvSpPr>
          <p:nvPr/>
        </p:nvSpPr>
        <p:spPr bwMode="auto">
          <a:xfrm>
            <a:off x="1810786" y="1456776"/>
            <a:ext cx="14176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600" dirty="0">
                <a:latin typeface="ＭＳ Ｐゴシック" pitchFamily="50" charset="-128"/>
              </a:rPr>
              <a:t>：マルコフ連鎖</a:t>
            </a:r>
          </a:p>
        </p:txBody>
      </p:sp>
      <p:graphicFrame>
        <p:nvGraphicFramePr>
          <p:cNvPr id="4100" name="Object 4"/>
          <p:cNvGraphicFramePr>
            <a:graphicFrameLocks noChangeAspect="1"/>
          </p:cNvGraphicFramePr>
          <p:nvPr>
            <p:extLst>
              <p:ext uri="{D42A27DB-BD31-4B8C-83A1-F6EECF244321}">
                <p14:modId xmlns:p14="http://schemas.microsoft.com/office/powerpoint/2010/main" val="3274470240"/>
              </p:ext>
            </p:extLst>
          </p:nvPr>
        </p:nvGraphicFramePr>
        <p:xfrm>
          <a:off x="717539" y="1456777"/>
          <a:ext cx="1194848" cy="322262"/>
        </p:xfrm>
        <a:graphic>
          <a:graphicData uri="http://schemas.openxmlformats.org/presentationml/2006/ole">
            <mc:AlternateContent xmlns:mc="http://schemas.openxmlformats.org/markup-compatibility/2006">
              <mc:Choice xmlns:v="urn:schemas-microsoft-com:vml" Requires="v">
                <p:oleObj spid="_x0000_s6276" name="Equation" r:id="rId4" imgW="990360" imgH="266400" progId="Equation.DSMT4">
                  <p:embed/>
                </p:oleObj>
              </mc:Choice>
              <mc:Fallback>
                <p:oleObj name="Equation" r:id="rId4" imgW="990360" imgH="266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539" y="1456777"/>
                        <a:ext cx="1194848" cy="322262"/>
                      </a:xfrm>
                      <a:prstGeom prst="rect">
                        <a:avLst/>
                      </a:prstGeom>
                      <a:noFill/>
                      <a:ln>
                        <a:noFill/>
                      </a:ln>
                      <a:effectLst/>
                      <a:extLst/>
                    </p:spPr>
                  </p:pic>
                </p:oleObj>
              </mc:Fallback>
            </mc:AlternateContent>
          </a:graphicData>
        </a:graphic>
      </p:graphicFrame>
      <p:graphicFrame>
        <p:nvGraphicFramePr>
          <p:cNvPr id="4101" name="Object 5"/>
          <p:cNvGraphicFramePr>
            <a:graphicFrameLocks noChangeAspect="1"/>
          </p:cNvGraphicFramePr>
          <p:nvPr>
            <p:extLst>
              <p:ext uri="{D42A27DB-BD31-4B8C-83A1-F6EECF244321}">
                <p14:modId xmlns:p14="http://schemas.microsoft.com/office/powerpoint/2010/main" val="4288814788"/>
              </p:ext>
            </p:extLst>
          </p:nvPr>
        </p:nvGraphicFramePr>
        <p:xfrm>
          <a:off x="755576" y="1781949"/>
          <a:ext cx="998736" cy="350907"/>
        </p:xfrm>
        <a:graphic>
          <a:graphicData uri="http://schemas.openxmlformats.org/presentationml/2006/ole">
            <mc:AlternateContent xmlns:mc="http://schemas.openxmlformats.org/markup-compatibility/2006">
              <mc:Choice xmlns:v="urn:schemas-microsoft-com:vml" Requires="v">
                <p:oleObj spid="_x0000_s6277" name="Equation" r:id="rId6" imgW="838080" imgH="291960" progId="Equation.DSMT4">
                  <p:embed/>
                </p:oleObj>
              </mc:Choice>
              <mc:Fallback>
                <p:oleObj name="Equation" r:id="rId6" imgW="838080" imgH="29196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576" y="1781949"/>
                        <a:ext cx="998736" cy="350907"/>
                      </a:xfrm>
                      <a:prstGeom prst="rect">
                        <a:avLst/>
                      </a:prstGeom>
                      <a:noFill/>
                      <a:ln>
                        <a:noFill/>
                      </a:ln>
                      <a:effectLst/>
                      <a:extLst/>
                    </p:spPr>
                  </p:pic>
                </p:oleObj>
              </mc:Fallback>
            </mc:AlternateContent>
          </a:graphicData>
        </a:graphic>
      </p:graphicFrame>
      <p:sp>
        <p:nvSpPr>
          <p:cNvPr id="4114" name="正方形/長方形 11"/>
          <p:cNvSpPr>
            <a:spLocks noChangeArrowheads="1"/>
          </p:cNvSpPr>
          <p:nvPr/>
        </p:nvSpPr>
        <p:spPr bwMode="auto">
          <a:xfrm>
            <a:off x="1810786" y="1771101"/>
            <a:ext cx="48381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600" dirty="0">
                <a:latin typeface="ＭＳ Ｐゴシック" pitchFamily="50" charset="-128"/>
              </a:rPr>
              <a:t>：マルコフ連鎖の定常分布 </a:t>
            </a:r>
            <a:r>
              <a:rPr lang="en-US" altLang="ja-JP" sz="1400" dirty="0">
                <a:latin typeface="ＭＳ Ｐゴシック" pitchFamily="50" charset="-128"/>
              </a:rPr>
              <a:t>(</a:t>
            </a:r>
            <a:r>
              <a:rPr lang="ja-JP" altLang="en-US" sz="1400" dirty="0">
                <a:latin typeface="ＭＳ Ｐゴシック" pitchFamily="50" charset="-128"/>
              </a:rPr>
              <a:t>唯一の定常分布をもつと仮定</a:t>
            </a:r>
            <a:r>
              <a:rPr lang="en-US" altLang="ja-JP" sz="1400" dirty="0">
                <a:latin typeface="ＭＳ Ｐゴシック" pitchFamily="50" charset="-128"/>
              </a:rPr>
              <a:t>)</a:t>
            </a:r>
            <a:endParaRPr lang="ja-JP" altLang="en-US" sz="1400" dirty="0">
              <a:latin typeface="ＭＳ Ｐゴシック" pitchFamily="50" charset="-128"/>
            </a:endParaRPr>
          </a:p>
        </p:txBody>
      </p:sp>
      <p:sp>
        <p:nvSpPr>
          <p:cNvPr id="4117" name="正方形/長方形 4"/>
          <p:cNvSpPr>
            <a:spLocks noChangeArrowheads="1"/>
          </p:cNvSpPr>
          <p:nvPr/>
        </p:nvSpPr>
        <p:spPr bwMode="auto">
          <a:xfrm>
            <a:off x="1119188" y="2369905"/>
            <a:ext cx="1522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a:latin typeface="ＭＳ Ｐゴシック" pitchFamily="50" charset="-128"/>
              </a:rPr>
              <a:t>コスト関数</a:t>
            </a:r>
          </a:p>
        </p:txBody>
      </p:sp>
      <p:sp>
        <p:nvSpPr>
          <p:cNvPr id="19" name="タイトル 18"/>
          <p:cNvSpPr>
            <a:spLocks noGrp="1"/>
          </p:cNvSpPr>
          <p:nvPr>
            <p:ph type="ctrTitle"/>
          </p:nvPr>
        </p:nvSpPr>
        <p:spPr>
          <a:xfrm>
            <a:off x="1" y="71438"/>
            <a:ext cx="8764588" cy="1185862"/>
          </a:xfrm>
        </p:spPr>
        <p:txBody>
          <a:bodyPr>
            <a:normAutofit/>
          </a:bodyPr>
          <a:lstStyle/>
          <a:p>
            <a:pPr algn="ctr" eaLnBrk="1" hangingPunct="1">
              <a:defRPr/>
            </a:pPr>
            <a:r>
              <a:rPr lang="en-US" altLang="ja-JP" dirty="0" smtClean="0">
                <a:solidFill>
                  <a:schemeClr val="tx2">
                    <a:satMod val="130000"/>
                  </a:schemeClr>
                </a:solidFill>
                <a:latin typeface="Tahoma" pitchFamily="34" charset="0"/>
                <a:cs typeface="Tahoma" pitchFamily="34" charset="0"/>
              </a:rPr>
              <a:t>Detailed</a:t>
            </a:r>
            <a:r>
              <a:rPr lang="ja-JP" altLang="en-US" dirty="0" smtClean="0">
                <a:solidFill>
                  <a:schemeClr val="tx2">
                    <a:satMod val="130000"/>
                  </a:schemeClr>
                </a:solidFill>
                <a:latin typeface="Tahoma" pitchFamily="34" charset="0"/>
                <a:cs typeface="Tahoma" pitchFamily="34" charset="0"/>
              </a:rPr>
              <a:t> </a:t>
            </a:r>
            <a:r>
              <a:rPr lang="en-US" altLang="ja-JP" dirty="0" smtClean="0">
                <a:solidFill>
                  <a:schemeClr val="tx2">
                    <a:satMod val="130000"/>
                  </a:schemeClr>
                </a:solidFill>
                <a:latin typeface="Tahoma" pitchFamily="34" charset="0"/>
                <a:cs typeface="Tahoma" pitchFamily="34" charset="0"/>
              </a:rPr>
              <a:t>Balance Learning</a:t>
            </a:r>
            <a:r>
              <a:rPr lang="ja-JP" altLang="en-US" dirty="0" smtClean="0">
                <a:solidFill>
                  <a:schemeClr val="tx2">
                    <a:satMod val="130000"/>
                  </a:schemeClr>
                </a:solidFill>
                <a:latin typeface="Tahoma" pitchFamily="34" charset="0"/>
                <a:cs typeface="Tahoma" pitchFamily="34" charset="0"/>
              </a:rPr>
              <a:t> </a:t>
            </a:r>
            <a:r>
              <a:rPr lang="en-US" altLang="ja-JP" dirty="0" smtClean="0">
                <a:solidFill>
                  <a:schemeClr val="tx2">
                    <a:satMod val="130000"/>
                  </a:schemeClr>
                </a:solidFill>
                <a:latin typeface="Tahoma" pitchFamily="34" charset="0"/>
                <a:cs typeface="Tahoma" pitchFamily="34" charset="0"/>
              </a:rPr>
              <a:t>(DBL)</a:t>
            </a:r>
            <a:endParaRPr lang="ja-JP" altLang="en-US" dirty="0"/>
          </a:p>
        </p:txBody>
      </p:sp>
      <p:graphicFrame>
        <p:nvGraphicFramePr>
          <p:cNvPr id="4106" name="Object 11"/>
          <p:cNvGraphicFramePr>
            <a:graphicFrameLocks noChangeAspect="1"/>
          </p:cNvGraphicFramePr>
          <p:nvPr>
            <p:extLst>
              <p:ext uri="{D42A27DB-BD31-4B8C-83A1-F6EECF244321}">
                <p14:modId xmlns:p14="http://schemas.microsoft.com/office/powerpoint/2010/main" val="92919705"/>
              </p:ext>
            </p:extLst>
          </p:nvPr>
        </p:nvGraphicFramePr>
        <p:xfrm>
          <a:off x="2335213" y="3084280"/>
          <a:ext cx="3968750" cy="357187"/>
        </p:xfrm>
        <a:graphic>
          <a:graphicData uri="http://schemas.openxmlformats.org/presentationml/2006/ole">
            <mc:AlternateContent xmlns:mc="http://schemas.openxmlformats.org/markup-compatibility/2006">
              <mc:Choice xmlns:v="urn:schemas-microsoft-com:vml" Requires="v">
                <p:oleObj spid="_x0000_s6278" name="Equation" r:id="rId8" imgW="4381200" imgH="393480" progId="Equation.DSMT4">
                  <p:embed/>
                </p:oleObj>
              </mc:Choice>
              <mc:Fallback>
                <p:oleObj name="Equation" r:id="rId8" imgW="4381200" imgH="3934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5213" y="3084280"/>
                        <a:ext cx="3968750"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23" name="正方形/長方形 37"/>
          <p:cNvSpPr>
            <a:spLocks noChangeArrowheads="1"/>
          </p:cNvSpPr>
          <p:nvPr/>
        </p:nvSpPr>
        <p:spPr bwMode="auto">
          <a:xfrm>
            <a:off x="987426" y="3084280"/>
            <a:ext cx="1203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400"/>
              <a:t>隠れ変数なし</a:t>
            </a:r>
          </a:p>
        </p:txBody>
      </p:sp>
      <p:sp>
        <p:nvSpPr>
          <p:cNvPr id="4124" name="正方形/長方形 38"/>
          <p:cNvSpPr>
            <a:spLocks noChangeArrowheads="1"/>
          </p:cNvSpPr>
          <p:nvPr/>
        </p:nvSpPr>
        <p:spPr bwMode="auto">
          <a:xfrm>
            <a:off x="976313" y="3798655"/>
            <a:ext cx="12065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400"/>
              <a:t>隠れ変数あり</a:t>
            </a:r>
          </a:p>
        </p:txBody>
      </p:sp>
      <p:graphicFrame>
        <p:nvGraphicFramePr>
          <p:cNvPr id="4107" name="Object 16"/>
          <p:cNvGraphicFramePr>
            <a:graphicFrameLocks noChangeAspect="1"/>
          </p:cNvGraphicFramePr>
          <p:nvPr>
            <p:extLst>
              <p:ext uri="{D42A27DB-BD31-4B8C-83A1-F6EECF244321}">
                <p14:modId xmlns:p14="http://schemas.microsoft.com/office/powerpoint/2010/main" val="1480895773"/>
              </p:ext>
            </p:extLst>
          </p:nvPr>
        </p:nvGraphicFramePr>
        <p:xfrm>
          <a:off x="2262188" y="3727217"/>
          <a:ext cx="4338638" cy="357188"/>
        </p:xfrm>
        <a:graphic>
          <a:graphicData uri="http://schemas.openxmlformats.org/presentationml/2006/ole">
            <mc:AlternateContent xmlns:mc="http://schemas.openxmlformats.org/markup-compatibility/2006">
              <mc:Choice xmlns:v="urn:schemas-microsoft-com:vml" Requires="v">
                <p:oleObj spid="_x0000_s6279" name="Equation" r:id="rId10" imgW="4787640" imgH="393480" progId="Equation.DSMT4">
                  <p:embed/>
                </p:oleObj>
              </mc:Choice>
              <mc:Fallback>
                <p:oleObj name="Equation" r:id="rId10" imgW="4787640" imgH="3934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2188" y="3727217"/>
                        <a:ext cx="4338638"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2" name="正方形/長方形 41"/>
          <p:cNvSpPr/>
          <p:nvPr/>
        </p:nvSpPr>
        <p:spPr>
          <a:xfrm>
            <a:off x="6834188" y="2701692"/>
            <a:ext cx="1857375" cy="1643063"/>
          </a:xfrm>
          <a:prstGeom prst="rect">
            <a:avLst/>
          </a:prstGeom>
          <a:solidFill>
            <a:schemeClr val="accent1">
              <a:alpha val="1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aphicFrame>
        <p:nvGraphicFramePr>
          <p:cNvPr id="4108" name="Object 17"/>
          <p:cNvGraphicFramePr>
            <a:graphicFrameLocks noChangeAspect="1"/>
          </p:cNvGraphicFramePr>
          <p:nvPr>
            <p:extLst>
              <p:ext uri="{D42A27DB-BD31-4B8C-83A1-F6EECF244321}">
                <p14:modId xmlns:p14="http://schemas.microsoft.com/office/powerpoint/2010/main" val="1437758704"/>
              </p:ext>
            </p:extLst>
          </p:nvPr>
        </p:nvGraphicFramePr>
        <p:xfrm>
          <a:off x="7237413" y="2817580"/>
          <a:ext cx="966788" cy="276225"/>
        </p:xfrm>
        <a:graphic>
          <a:graphicData uri="http://schemas.openxmlformats.org/presentationml/2006/ole">
            <mc:AlternateContent xmlns:mc="http://schemas.openxmlformats.org/markup-compatibility/2006">
              <mc:Choice xmlns:v="urn:schemas-microsoft-com:vml" Requires="v">
                <p:oleObj spid="_x0000_s6280" name="Equation" r:id="rId12" imgW="1066680" imgH="304560" progId="Equation.DSMT4">
                  <p:embed/>
                </p:oleObj>
              </mc:Choice>
              <mc:Fallback>
                <p:oleObj name="Equation" r:id="rId12" imgW="1066680" imgH="30456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7413" y="2817580"/>
                        <a:ext cx="966788"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9" name="Object 18"/>
          <p:cNvGraphicFramePr>
            <a:graphicFrameLocks noChangeAspect="1"/>
          </p:cNvGraphicFramePr>
          <p:nvPr>
            <p:extLst>
              <p:ext uri="{D42A27DB-BD31-4B8C-83A1-F6EECF244321}">
                <p14:modId xmlns:p14="http://schemas.microsoft.com/office/powerpoint/2010/main" val="3703396526"/>
              </p:ext>
            </p:extLst>
          </p:nvPr>
        </p:nvGraphicFramePr>
        <p:xfrm>
          <a:off x="7191376" y="3317642"/>
          <a:ext cx="942975" cy="241300"/>
        </p:xfrm>
        <a:graphic>
          <a:graphicData uri="http://schemas.openxmlformats.org/presentationml/2006/ole">
            <mc:AlternateContent xmlns:mc="http://schemas.openxmlformats.org/markup-compatibility/2006">
              <mc:Choice xmlns:v="urn:schemas-microsoft-com:vml" Requires="v">
                <p:oleObj spid="_x0000_s6281" name="Equation" r:id="rId14" imgW="1041120" imgH="266400" progId="Equation.DSMT4">
                  <p:embed/>
                </p:oleObj>
              </mc:Choice>
              <mc:Fallback>
                <p:oleObj name="Equation" r:id="rId14" imgW="1041120" imgH="2664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91376" y="3317642"/>
                        <a:ext cx="942975"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10" name="Object 19"/>
          <p:cNvGraphicFramePr>
            <a:graphicFrameLocks noChangeAspect="1"/>
          </p:cNvGraphicFramePr>
          <p:nvPr>
            <p:extLst>
              <p:ext uri="{D42A27DB-BD31-4B8C-83A1-F6EECF244321}">
                <p14:modId xmlns:p14="http://schemas.microsoft.com/office/powerpoint/2010/main" val="2441338354"/>
              </p:ext>
            </p:extLst>
          </p:nvPr>
        </p:nvGraphicFramePr>
        <p:xfrm>
          <a:off x="7196138" y="3773255"/>
          <a:ext cx="1209675" cy="242887"/>
        </p:xfrm>
        <a:graphic>
          <a:graphicData uri="http://schemas.openxmlformats.org/presentationml/2006/ole">
            <mc:AlternateContent xmlns:mc="http://schemas.openxmlformats.org/markup-compatibility/2006">
              <mc:Choice xmlns:v="urn:schemas-microsoft-com:vml" Requires="v">
                <p:oleObj spid="_x0000_s6282" name="Equation" r:id="rId16" imgW="1460160" imgH="291960" progId="Equation.DSMT4">
                  <p:embed/>
                </p:oleObj>
              </mc:Choice>
              <mc:Fallback>
                <p:oleObj name="Equation" r:id="rId16" imgW="1460160" imgH="29196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96138" y="3773255"/>
                        <a:ext cx="1209675"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 name="角丸四角形 32"/>
          <p:cNvSpPr/>
          <p:nvPr/>
        </p:nvSpPr>
        <p:spPr>
          <a:xfrm>
            <a:off x="904876" y="2798530"/>
            <a:ext cx="5786437" cy="15716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4128" name="正方形/長方形 4"/>
          <p:cNvSpPr>
            <a:spLocks noChangeArrowheads="1"/>
          </p:cNvSpPr>
          <p:nvPr/>
        </p:nvSpPr>
        <p:spPr bwMode="auto">
          <a:xfrm>
            <a:off x="6840538" y="2369905"/>
            <a:ext cx="16922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600" b="1">
                <a:latin typeface="ＭＳ Ｐゴシック" pitchFamily="50" charset="-128"/>
              </a:rPr>
              <a:t>コスト関数の特徴</a:t>
            </a:r>
          </a:p>
        </p:txBody>
      </p:sp>
      <p:sp>
        <p:nvSpPr>
          <p:cNvPr id="4129" name="正方形/長方形 4"/>
          <p:cNvSpPr>
            <a:spLocks noChangeArrowheads="1"/>
          </p:cNvSpPr>
          <p:nvPr/>
        </p:nvSpPr>
        <p:spPr bwMode="auto">
          <a:xfrm>
            <a:off x="6905626" y="2777892"/>
            <a:ext cx="3286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1600">
                <a:latin typeface="ＭＳ Ｐゴシック" pitchFamily="50" charset="-128"/>
              </a:rPr>
              <a:t>1.</a:t>
            </a:r>
            <a:endParaRPr lang="ja-JP" altLang="en-US" sz="1600">
              <a:latin typeface="ＭＳ Ｐゴシック" pitchFamily="50" charset="-128"/>
            </a:endParaRPr>
          </a:p>
        </p:txBody>
      </p:sp>
      <p:sp>
        <p:nvSpPr>
          <p:cNvPr id="4130" name="正方形/長方形 4"/>
          <p:cNvSpPr>
            <a:spLocks noChangeArrowheads="1"/>
          </p:cNvSpPr>
          <p:nvPr/>
        </p:nvSpPr>
        <p:spPr bwMode="auto">
          <a:xfrm>
            <a:off x="6899276" y="3233505"/>
            <a:ext cx="3286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1600">
                <a:latin typeface="ＭＳ Ｐゴシック" pitchFamily="50" charset="-128"/>
              </a:rPr>
              <a:t>2.</a:t>
            </a:r>
            <a:endParaRPr lang="ja-JP" altLang="en-US" sz="1600">
              <a:latin typeface="ＭＳ Ｐゴシック" pitchFamily="50" charset="-128"/>
            </a:endParaRPr>
          </a:p>
        </p:txBody>
      </p:sp>
      <p:sp>
        <p:nvSpPr>
          <p:cNvPr id="4131" name="正方形/長方形 4"/>
          <p:cNvSpPr>
            <a:spLocks noChangeArrowheads="1"/>
          </p:cNvSpPr>
          <p:nvPr/>
        </p:nvSpPr>
        <p:spPr bwMode="auto">
          <a:xfrm>
            <a:off x="7151688" y="3519255"/>
            <a:ext cx="12144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1200">
                <a:latin typeface="ＭＳ Ｐゴシック" pitchFamily="50" charset="-128"/>
              </a:rPr>
              <a:t>となるのは</a:t>
            </a:r>
          </a:p>
        </p:txBody>
      </p:sp>
      <p:sp>
        <p:nvSpPr>
          <p:cNvPr id="4132" name="正方形/長方形 4"/>
          <p:cNvSpPr>
            <a:spLocks noChangeArrowheads="1"/>
          </p:cNvSpPr>
          <p:nvPr/>
        </p:nvSpPr>
        <p:spPr bwMode="auto">
          <a:xfrm>
            <a:off x="7151688" y="3987567"/>
            <a:ext cx="12144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1200">
                <a:latin typeface="ＭＳ Ｐゴシック" pitchFamily="50" charset="-128"/>
              </a:rPr>
              <a:t>のときのみ</a:t>
            </a:r>
          </a:p>
        </p:txBody>
      </p:sp>
      <p:sp>
        <p:nvSpPr>
          <p:cNvPr id="4133" name="正方形/長方形 4"/>
          <p:cNvSpPr>
            <a:spLocks noChangeArrowheads="1"/>
          </p:cNvSpPr>
          <p:nvPr/>
        </p:nvSpPr>
        <p:spPr bwMode="auto">
          <a:xfrm>
            <a:off x="1047751" y="4389205"/>
            <a:ext cx="73437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600">
                <a:latin typeface="ＭＳ Ｐゴシック" pitchFamily="50" charset="-128"/>
              </a:rPr>
              <a:t>コスト関数として適切な特徴をもつが、真の分布を含み直接、評価することは不可能</a:t>
            </a:r>
          </a:p>
        </p:txBody>
      </p:sp>
      <p:sp>
        <p:nvSpPr>
          <p:cNvPr id="38" name="正方形/長方形 4"/>
          <p:cNvSpPr>
            <a:spLocks noChangeArrowheads="1"/>
          </p:cNvSpPr>
          <p:nvPr/>
        </p:nvSpPr>
        <p:spPr bwMode="auto">
          <a:xfrm>
            <a:off x="1015950" y="5013176"/>
            <a:ext cx="6511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400">
                <a:latin typeface="Tahoma" pitchFamily="34" charset="0"/>
                <a:ea typeface="HGｺﾞｼｯｸE" pitchFamily="49" charset="-128"/>
                <a:cs typeface="Tahoma" pitchFamily="34" charset="0"/>
              </a:rPr>
              <a:t>詳細釣り合い条件</a:t>
            </a:r>
            <a:r>
              <a:rPr lang="en-US" altLang="ja-JP" sz="2400">
                <a:latin typeface="Tahoma" pitchFamily="34" charset="0"/>
                <a:ea typeface="HGｺﾞｼｯｸE" pitchFamily="49" charset="-128"/>
                <a:cs typeface="Tahoma" pitchFamily="34" charset="0"/>
              </a:rPr>
              <a:t>(Detailed Balance Condition)</a:t>
            </a:r>
            <a:endParaRPr lang="ja-JP" altLang="en-US" sz="2400">
              <a:latin typeface="ＭＳ Ｐゴシック" pitchFamily="50" charset="-128"/>
              <a:ea typeface="HGｺﾞｼｯｸE" pitchFamily="49" charset="-128"/>
              <a:cs typeface="Tahoma" pitchFamily="34" charset="0"/>
            </a:endParaRPr>
          </a:p>
        </p:txBody>
      </p:sp>
      <p:graphicFrame>
        <p:nvGraphicFramePr>
          <p:cNvPr id="39" name="Object 2"/>
          <p:cNvGraphicFramePr>
            <a:graphicFrameLocks noChangeAspect="1"/>
          </p:cNvGraphicFramePr>
          <p:nvPr>
            <p:extLst>
              <p:ext uri="{D42A27DB-BD31-4B8C-83A1-F6EECF244321}">
                <p14:modId xmlns:p14="http://schemas.microsoft.com/office/powerpoint/2010/main" val="418283876"/>
              </p:ext>
            </p:extLst>
          </p:nvPr>
        </p:nvGraphicFramePr>
        <p:xfrm>
          <a:off x="2163712" y="5778351"/>
          <a:ext cx="569913" cy="206375"/>
        </p:xfrm>
        <a:graphic>
          <a:graphicData uri="http://schemas.openxmlformats.org/presentationml/2006/ole">
            <mc:AlternateContent xmlns:mc="http://schemas.openxmlformats.org/markup-compatibility/2006">
              <mc:Choice xmlns:v="urn:schemas-microsoft-com:vml" Requires="v">
                <p:oleObj spid="_x0000_s6283" name="Equation" r:id="rId18" imgW="736560" imgH="266400" progId="Equation.DSMT4">
                  <p:embed/>
                </p:oleObj>
              </mc:Choice>
              <mc:Fallback>
                <p:oleObj name="Equation" r:id="rId18" imgW="736560" imgH="2664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63712" y="5778351"/>
                        <a:ext cx="569913"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 name="Object 3"/>
          <p:cNvGraphicFramePr>
            <a:graphicFrameLocks noChangeAspect="1"/>
          </p:cNvGraphicFramePr>
          <p:nvPr>
            <p:extLst>
              <p:ext uri="{D42A27DB-BD31-4B8C-83A1-F6EECF244321}">
                <p14:modId xmlns:p14="http://schemas.microsoft.com/office/powerpoint/2010/main" val="480205168"/>
              </p:ext>
            </p:extLst>
          </p:nvPr>
        </p:nvGraphicFramePr>
        <p:xfrm>
          <a:off x="3211462" y="5757713"/>
          <a:ext cx="2336800" cy="206375"/>
        </p:xfrm>
        <a:graphic>
          <a:graphicData uri="http://schemas.openxmlformats.org/presentationml/2006/ole">
            <mc:AlternateContent xmlns:mc="http://schemas.openxmlformats.org/markup-compatibility/2006">
              <mc:Choice xmlns:v="urn:schemas-microsoft-com:vml" Requires="v">
                <p:oleObj spid="_x0000_s6284" name="Equation" r:id="rId20" imgW="3022560" imgH="266400" progId="Equation.DSMT4">
                  <p:embed/>
                </p:oleObj>
              </mc:Choice>
              <mc:Fallback>
                <p:oleObj name="Equation" r:id="rId20" imgW="3022560" imgH="26640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11462" y="5757713"/>
                        <a:ext cx="2336800"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 name="右矢印 42"/>
          <p:cNvSpPr/>
          <p:nvPr/>
        </p:nvSpPr>
        <p:spPr>
          <a:xfrm>
            <a:off x="6041975" y="5764063"/>
            <a:ext cx="357187"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aphicFrame>
        <p:nvGraphicFramePr>
          <p:cNvPr id="44" name="Object 6"/>
          <p:cNvGraphicFramePr>
            <a:graphicFrameLocks noChangeAspect="1"/>
          </p:cNvGraphicFramePr>
          <p:nvPr>
            <p:extLst>
              <p:ext uri="{D42A27DB-BD31-4B8C-83A1-F6EECF244321}">
                <p14:modId xmlns:p14="http://schemas.microsoft.com/office/powerpoint/2010/main" val="1457820330"/>
              </p:ext>
            </p:extLst>
          </p:nvPr>
        </p:nvGraphicFramePr>
        <p:xfrm>
          <a:off x="6707137" y="5727551"/>
          <a:ext cx="1128713" cy="227012"/>
        </p:xfrm>
        <a:graphic>
          <a:graphicData uri="http://schemas.openxmlformats.org/presentationml/2006/ole">
            <mc:AlternateContent xmlns:mc="http://schemas.openxmlformats.org/markup-compatibility/2006">
              <mc:Choice xmlns:v="urn:schemas-microsoft-com:vml" Requires="v">
                <p:oleObj spid="_x0000_s6285" name="Equation" r:id="rId22" imgW="1460160" imgH="291960" progId="Equation.DSMT4">
                  <p:embed/>
                </p:oleObj>
              </mc:Choice>
              <mc:Fallback>
                <p:oleObj name="Equation" r:id="rId22" imgW="1460160" imgH="29196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707137" y="5727551"/>
                        <a:ext cx="1128713" cy="22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 name="Object 7"/>
          <p:cNvGraphicFramePr>
            <a:graphicFrameLocks noChangeAspect="1"/>
          </p:cNvGraphicFramePr>
          <p:nvPr>
            <p:extLst>
              <p:ext uri="{D42A27DB-BD31-4B8C-83A1-F6EECF244321}">
                <p14:modId xmlns:p14="http://schemas.microsoft.com/office/powerpoint/2010/main" val="3134369412"/>
              </p:ext>
            </p:extLst>
          </p:nvPr>
        </p:nvGraphicFramePr>
        <p:xfrm>
          <a:off x="1831925" y="6316513"/>
          <a:ext cx="1700212" cy="255588"/>
        </p:xfrm>
        <a:graphic>
          <a:graphicData uri="http://schemas.openxmlformats.org/presentationml/2006/ole">
            <mc:AlternateContent xmlns:mc="http://schemas.openxmlformats.org/markup-compatibility/2006">
              <mc:Choice xmlns:v="urn:schemas-microsoft-com:vml" Requires="v">
                <p:oleObj spid="_x0000_s6286" name="Equation" r:id="rId24" imgW="2197080" imgH="330120" progId="Equation.DSMT4">
                  <p:embed/>
                </p:oleObj>
              </mc:Choice>
              <mc:Fallback>
                <p:oleObj name="Equation" r:id="rId24" imgW="2197080" imgH="33012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831925" y="6316513"/>
                        <a:ext cx="1700212"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 name="Object 8"/>
          <p:cNvGraphicFramePr>
            <a:graphicFrameLocks noChangeAspect="1"/>
          </p:cNvGraphicFramePr>
          <p:nvPr>
            <p:extLst>
              <p:ext uri="{D42A27DB-BD31-4B8C-83A1-F6EECF244321}">
                <p14:modId xmlns:p14="http://schemas.microsoft.com/office/powerpoint/2010/main" val="3453935636"/>
              </p:ext>
            </p:extLst>
          </p:nvPr>
        </p:nvGraphicFramePr>
        <p:xfrm>
          <a:off x="3690887" y="6360963"/>
          <a:ext cx="2651125" cy="206375"/>
        </p:xfrm>
        <a:graphic>
          <a:graphicData uri="http://schemas.openxmlformats.org/presentationml/2006/ole">
            <mc:AlternateContent xmlns:mc="http://schemas.openxmlformats.org/markup-compatibility/2006">
              <mc:Choice xmlns:v="urn:schemas-microsoft-com:vml" Requires="v">
                <p:oleObj spid="_x0000_s6287" name="Equation" r:id="rId26" imgW="3429000" imgH="266400" progId="Equation.DSMT4">
                  <p:embed/>
                </p:oleObj>
              </mc:Choice>
              <mc:Fallback>
                <p:oleObj name="Equation" r:id="rId26" imgW="3429000" imgH="266400" progId="Equation.DSMT4">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90887" y="6360963"/>
                        <a:ext cx="2651125" cy="20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 name="右矢印 46"/>
          <p:cNvSpPr/>
          <p:nvPr/>
        </p:nvSpPr>
        <p:spPr>
          <a:xfrm>
            <a:off x="6538862" y="6360963"/>
            <a:ext cx="357188"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graphicFrame>
        <p:nvGraphicFramePr>
          <p:cNvPr id="48" name="Object 9"/>
          <p:cNvGraphicFramePr>
            <a:graphicFrameLocks noChangeAspect="1"/>
          </p:cNvGraphicFramePr>
          <p:nvPr>
            <p:extLst>
              <p:ext uri="{D42A27DB-BD31-4B8C-83A1-F6EECF244321}">
                <p14:modId xmlns:p14="http://schemas.microsoft.com/office/powerpoint/2010/main" val="3309472424"/>
              </p:ext>
            </p:extLst>
          </p:nvPr>
        </p:nvGraphicFramePr>
        <p:xfrm>
          <a:off x="7043687" y="6353026"/>
          <a:ext cx="1128713" cy="227012"/>
        </p:xfrm>
        <a:graphic>
          <a:graphicData uri="http://schemas.openxmlformats.org/presentationml/2006/ole">
            <mc:AlternateContent xmlns:mc="http://schemas.openxmlformats.org/markup-compatibility/2006">
              <mc:Choice xmlns:v="urn:schemas-microsoft-com:vml" Requires="v">
                <p:oleObj spid="_x0000_s6288" name="Equation" r:id="rId28" imgW="1460160" imgH="291960" progId="Equation.DSMT4">
                  <p:embed/>
                </p:oleObj>
              </mc:Choice>
              <mc:Fallback>
                <p:oleObj name="Equation" r:id="rId28" imgW="1460160" imgH="291960" progId="Equation.DSMT4">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043687" y="6353026"/>
                        <a:ext cx="1128713" cy="22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 name="正方形/長方形 19"/>
          <p:cNvSpPr>
            <a:spLocks noChangeArrowheads="1"/>
          </p:cNvSpPr>
          <p:nvPr/>
        </p:nvSpPr>
        <p:spPr bwMode="auto">
          <a:xfrm>
            <a:off x="1487437" y="5727551"/>
            <a:ext cx="6905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1200">
                <a:latin typeface="Tahoma" pitchFamily="34" charset="0"/>
                <a:cs typeface="Tahoma" pitchFamily="34" charset="0"/>
              </a:rPr>
              <a:t>For any</a:t>
            </a:r>
            <a:endParaRPr lang="ja-JP" altLang="en-US" sz="1200">
              <a:latin typeface="Tahoma" pitchFamily="34" charset="0"/>
              <a:cs typeface="Tahoma" pitchFamily="34" charset="0"/>
            </a:endParaRPr>
          </a:p>
        </p:txBody>
      </p:sp>
      <p:sp>
        <p:nvSpPr>
          <p:cNvPr id="50" name="正方形/長方形 20"/>
          <p:cNvSpPr>
            <a:spLocks noChangeArrowheads="1"/>
          </p:cNvSpPr>
          <p:nvPr/>
        </p:nvSpPr>
        <p:spPr bwMode="auto">
          <a:xfrm>
            <a:off x="1181050" y="6299051"/>
            <a:ext cx="6905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1200">
                <a:latin typeface="Tahoma" pitchFamily="34" charset="0"/>
                <a:cs typeface="Tahoma" pitchFamily="34" charset="0"/>
              </a:rPr>
              <a:t>For any</a:t>
            </a:r>
            <a:endParaRPr lang="ja-JP" altLang="en-US" sz="1200">
              <a:latin typeface="Tahoma" pitchFamily="34" charset="0"/>
              <a:cs typeface="Tahoma" pitchFamily="34" charset="0"/>
            </a:endParaRPr>
          </a:p>
        </p:txBody>
      </p:sp>
      <p:sp>
        <p:nvSpPr>
          <p:cNvPr id="51" name="正方形/長方形 23"/>
          <p:cNvSpPr>
            <a:spLocks noChangeArrowheads="1"/>
          </p:cNvSpPr>
          <p:nvPr/>
        </p:nvSpPr>
        <p:spPr bwMode="auto">
          <a:xfrm>
            <a:off x="1158825" y="5441801"/>
            <a:ext cx="1058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200"/>
              <a:t>隠れ変数なし</a:t>
            </a:r>
          </a:p>
        </p:txBody>
      </p:sp>
      <p:sp>
        <p:nvSpPr>
          <p:cNvPr id="52" name="正方形/長方形 24"/>
          <p:cNvSpPr>
            <a:spLocks noChangeArrowheads="1"/>
          </p:cNvSpPr>
          <p:nvPr/>
        </p:nvSpPr>
        <p:spPr bwMode="auto">
          <a:xfrm>
            <a:off x="1087387" y="6013301"/>
            <a:ext cx="10604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200"/>
              <a:t>隠れ変数あり</a:t>
            </a:r>
          </a:p>
        </p:txBody>
      </p:sp>
    </p:spTree>
    <p:extLst>
      <p:ext uri="{BB962C8B-B14F-4D97-AF65-F5344CB8AC3E}">
        <p14:creationId xmlns:p14="http://schemas.microsoft.com/office/powerpoint/2010/main" val="2785286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18"/>
          <p:cNvSpPr/>
          <p:nvPr/>
        </p:nvSpPr>
        <p:spPr>
          <a:xfrm>
            <a:off x="1811338" y="1838325"/>
            <a:ext cx="6286500" cy="2447925"/>
          </a:xfrm>
          <a:prstGeom prst="round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 name="タイトル 1"/>
          <p:cNvSpPr>
            <a:spLocks noGrp="1"/>
          </p:cNvSpPr>
          <p:nvPr>
            <p:ph type="ctrTitle"/>
          </p:nvPr>
        </p:nvSpPr>
        <p:spPr>
          <a:xfrm>
            <a:off x="1000125" y="0"/>
            <a:ext cx="8358188" cy="1214438"/>
          </a:xfrm>
        </p:spPr>
        <p:txBody>
          <a:bodyPr>
            <a:normAutofit fontScale="90000"/>
          </a:bodyPr>
          <a:lstStyle/>
          <a:p>
            <a:pPr algn="ctr" eaLnBrk="1" fontAlgn="auto" hangingPunct="1">
              <a:spcAft>
                <a:spcPts val="0"/>
              </a:spcAft>
              <a:defRPr/>
            </a:pPr>
            <a:r>
              <a:rPr lang="en-US" altLang="ja-JP" dirty="0" smtClean="0">
                <a:solidFill>
                  <a:schemeClr val="tx2">
                    <a:satMod val="130000"/>
                  </a:schemeClr>
                </a:solidFill>
                <a:latin typeface="Tahoma" pitchFamily="34" charset="0"/>
                <a:cs typeface="Tahoma" pitchFamily="34" charset="0"/>
              </a:rPr>
              <a:t>Detailed</a:t>
            </a:r>
            <a:r>
              <a:rPr lang="ja-JP" altLang="en-US" dirty="0" smtClean="0">
                <a:solidFill>
                  <a:schemeClr val="tx2">
                    <a:satMod val="130000"/>
                  </a:schemeClr>
                </a:solidFill>
                <a:latin typeface="Tahoma" pitchFamily="34" charset="0"/>
                <a:cs typeface="Tahoma" pitchFamily="34" charset="0"/>
              </a:rPr>
              <a:t> </a:t>
            </a:r>
            <a:r>
              <a:rPr lang="en-US" altLang="ja-JP" dirty="0" smtClean="0">
                <a:solidFill>
                  <a:schemeClr val="tx2">
                    <a:satMod val="130000"/>
                  </a:schemeClr>
                </a:solidFill>
                <a:latin typeface="Tahoma" pitchFamily="34" charset="0"/>
                <a:cs typeface="Tahoma" pitchFamily="34" charset="0"/>
              </a:rPr>
              <a:t>Balance Learning</a:t>
            </a:r>
            <a:r>
              <a:rPr lang="ja-JP" altLang="en-US" dirty="0" smtClean="0">
                <a:solidFill>
                  <a:schemeClr val="tx2">
                    <a:satMod val="130000"/>
                  </a:schemeClr>
                </a:solidFill>
                <a:latin typeface="Tahoma" pitchFamily="34" charset="0"/>
                <a:cs typeface="Tahoma" pitchFamily="34" charset="0"/>
              </a:rPr>
              <a:t> </a:t>
            </a:r>
            <a:r>
              <a:rPr lang="en-US" altLang="ja-JP" dirty="0" smtClean="0">
                <a:solidFill>
                  <a:schemeClr val="tx2">
                    <a:satMod val="130000"/>
                  </a:schemeClr>
                </a:solidFill>
                <a:latin typeface="Tahoma" pitchFamily="34" charset="0"/>
                <a:cs typeface="Tahoma" pitchFamily="34" charset="0"/>
              </a:rPr>
              <a:t>(DBL)</a:t>
            </a:r>
            <a:br>
              <a:rPr lang="en-US" altLang="ja-JP" dirty="0" smtClean="0">
                <a:solidFill>
                  <a:schemeClr val="tx2">
                    <a:satMod val="130000"/>
                  </a:schemeClr>
                </a:solidFill>
                <a:latin typeface="Tahoma" pitchFamily="34" charset="0"/>
                <a:cs typeface="Tahoma" pitchFamily="34" charset="0"/>
              </a:rPr>
            </a:br>
            <a:r>
              <a:rPr lang="en-US" altLang="ja-JP" sz="3600" dirty="0" smtClean="0">
                <a:solidFill>
                  <a:schemeClr val="tx2">
                    <a:satMod val="130000"/>
                  </a:schemeClr>
                </a:solidFill>
                <a:latin typeface="Tahoma" pitchFamily="34" charset="0"/>
                <a:cs typeface="Tahoma" pitchFamily="34" charset="0"/>
              </a:rPr>
              <a:t>-</a:t>
            </a:r>
            <a:r>
              <a:rPr lang="ja-JP" altLang="en-US" sz="3600" dirty="0" smtClean="0">
                <a:solidFill>
                  <a:schemeClr val="tx2">
                    <a:satMod val="130000"/>
                  </a:schemeClr>
                </a:solidFill>
                <a:latin typeface="Tahoma" pitchFamily="34" charset="0"/>
                <a:cs typeface="Tahoma" pitchFamily="34" charset="0"/>
              </a:rPr>
              <a:t> アルゴリズム </a:t>
            </a:r>
            <a:r>
              <a:rPr lang="en-US" altLang="ja-JP" sz="3600" dirty="0" smtClean="0">
                <a:solidFill>
                  <a:schemeClr val="tx2">
                    <a:satMod val="130000"/>
                  </a:schemeClr>
                </a:solidFill>
                <a:latin typeface="Tahoma" pitchFamily="34" charset="0"/>
                <a:cs typeface="Tahoma" pitchFamily="34" charset="0"/>
              </a:rPr>
              <a:t>-</a:t>
            </a:r>
            <a:endParaRPr lang="ja-JP" altLang="en-US" sz="3600" dirty="0">
              <a:solidFill>
                <a:schemeClr val="tx2">
                  <a:satMod val="130000"/>
                </a:schemeClr>
              </a:solidFill>
              <a:latin typeface="Tahoma" pitchFamily="34" charset="0"/>
              <a:cs typeface="Tahoma" pitchFamily="34" charset="0"/>
            </a:endParaRPr>
          </a:p>
        </p:txBody>
      </p:sp>
      <p:sp>
        <p:nvSpPr>
          <p:cNvPr id="5130" name="正方形/長方形 4"/>
          <p:cNvSpPr>
            <a:spLocks noChangeArrowheads="1"/>
          </p:cNvSpPr>
          <p:nvPr/>
        </p:nvSpPr>
        <p:spPr bwMode="auto">
          <a:xfrm>
            <a:off x="2108200" y="2074863"/>
            <a:ext cx="4348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000" b="1">
                <a:latin typeface="ＭＳ Ｐゴシック" pitchFamily="50" charset="-128"/>
              </a:rPr>
              <a:t>1.</a:t>
            </a:r>
            <a:r>
              <a:rPr lang="ja-JP" altLang="en-US" sz="2000" b="1">
                <a:latin typeface="ＭＳ Ｐゴシック" pitchFamily="50" charset="-128"/>
              </a:rPr>
              <a:t> </a:t>
            </a:r>
            <a:r>
              <a:rPr lang="en-US" altLang="ja-JP" sz="2000" b="1">
                <a:latin typeface="ＭＳ Ｐゴシック" pitchFamily="50" charset="-128"/>
              </a:rPr>
              <a:t>t=1</a:t>
            </a:r>
            <a:r>
              <a:rPr lang="ja-JP" altLang="en-US" sz="2000" b="1">
                <a:latin typeface="ＭＳ Ｐゴシック" pitchFamily="50" charset="-128"/>
              </a:rPr>
              <a:t>として       に初期値を設定する．</a:t>
            </a:r>
          </a:p>
        </p:txBody>
      </p:sp>
      <p:graphicFrame>
        <p:nvGraphicFramePr>
          <p:cNvPr id="5122" name="Object 15"/>
          <p:cNvGraphicFramePr>
            <a:graphicFrameLocks noChangeAspect="1"/>
          </p:cNvGraphicFramePr>
          <p:nvPr/>
        </p:nvGraphicFramePr>
        <p:xfrm>
          <a:off x="3429000" y="2157413"/>
          <a:ext cx="474663" cy="303212"/>
        </p:xfrm>
        <a:graphic>
          <a:graphicData uri="http://schemas.openxmlformats.org/presentationml/2006/ole">
            <mc:AlternateContent xmlns:mc="http://schemas.openxmlformats.org/markup-compatibility/2006">
              <mc:Choice xmlns:v="urn:schemas-microsoft-com:vml" Requires="v">
                <p:oleObj spid="_x0000_s7230" name="Equation" r:id="rId4" imgW="520560" imgH="330120" progId="Equation.DSMT4">
                  <p:embed/>
                </p:oleObj>
              </mc:Choice>
              <mc:Fallback>
                <p:oleObj name="Equation" r:id="rId4" imgW="520560" imgH="3301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157413"/>
                        <a:ext cx="474663"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16"/>
          <p:cNvGraphicFramePr>
            <a:graphicFrameLocks noChangeAspect="1"/>
          </p:cNvGraphicFramePr>
          <p:nvPr/>
        </p:nvGraphicFramePr>
        <p:xfrm>
          <a:off x="2414588" y="2803525"/>
          <a:ext cx="1749425" cy="255588"/>
        </p:xfrm>
        <a:graphic>
          <a:graphicData uri="http://schemas.openxmlformats.org/presentationml/2006/ole">
            <mc:AlternateContent xmlns:mc="http://schemas.openxmlformats.org/markup-compatibility/2006">
              <mc:Choice xmlns:v="urn:schemas-microsoft-com:vml" Requires="v">
                <p:oleObj spid="_x0000_s7231" name="Equation" r:id="rId6" imgW="2260440" imgH="330120" progId="Equation.DSMT4">
                  <p:embed/>
                </p:oleObj>
              </mc:Choice>
              <mc:Fallback>
                <p:oleObj name="Equation" r:id="rId6" imgW="2260440" imgH="33012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4588" y="2803525"/>
                        <a:ext cx="1749425"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4" name="Object 17"/>
          <p:cNvGraphicFramePr>
            <a:graphicFrameLocks noChangeAspect="1"/>
          </p:cNvGraphicFramePr>
          <p:nvPr/>
        </p:nvGraphicFramePr>
        <p:xfrm>
          <a:off x="5135563" y="2809875"/>
          <a:ext cx="274637" cy="257175"/>
        </p:xfrm>
        <a:graphic>
          <a:graphicData uri="http://schemas.openxmlformats.org/presentationml/2006/ole">
            <mc:AlternateContent xmlns:mc="http://schemas.openxmlformats.org/markup-compatibility/2006">
              <mc:Choice xmlns:v="urn:schemas-microsoft-com:vml" Requires="v">
                <p:oleObj spid="_x0000_s7232" name="Equation" r:id="rId8" imgW="355320" imgH="330120" progId="Equation.DSMT4">
                  <p:embed/>
                </p:oleObj>
              </mc:Choice>
              <mc:Fallback>
                <p:oleObj name="Equation" r:id="rId8" imgW="355320" imgH="33012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35563" y="2809875"/>
                        <a:ext cx="274637"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1" name="正方形/長方形 4"/>
          <p:cNvSpPr>
            <a:spLocks noChangeArrowheads="1"/>
          </p:cNvSpPr>
          <p:nvPr/>
        </p:nvSpPr>
        <p:spPr bwMode="auto">
          <a:xfrm>
            <a:off x="2114550" y="2711450"/>
            <a:ext cx="464343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000" b="1">
                <a:latin typeface="ＭＳ Ｐゴシック" pitchFamily="50" charset="-128"/>
              </a:rPr>
              <a:t>2.</a:t>
            </a:r>
            <a:r>
              <a:rPr lang="ja-JP" altLang="en-US" sz="2000" b="1">
                <a:latin typeface="ＭＳ Ｐゴシック" pitchFamily="50" charset="-128"/>
              </a:rPr>
              <a:t>                       を満たす    を求める．</a:t>
            </a:r>
          </a:p>
        </p:txBody>
      </p:sp>
      <p:sp>
        <p:nvSpPr>
          <p:cNvPr id="5132" name="正方形/長方形 4"/>
          <p:cNvSpPr>
            <a:spLocks noChangeArrowheads="1"/>
          </p:cNvSpPr>
          <p:nvPr/>
        </p:nvSpPr>
        <p:spPr bwMode="auto">
          <a:xfrm>
            <a:off x="2092325" y="3360738"/>
            <a:ext cx="58150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000" b="1">
                <a:latin typeface="ＭＳ Ｐゴシック" pitchFamily="50" charset="-128"/>
              </a:rPr>
              <a:t>3.</a:t>
            </a:r>
            <a:r>
              <a:rPr lang="ja-JP" altLang="en-US" sz="2000" b="1">
                <a:latin typeface="ＭＳ Ｐゴシック" pitchFamily="50" charset="-128"/>
              </a:rPr>
              <a:t> 終了条件を満たしたならばアルゴリズムを終了し，</a:t>
            </a:r>
            <a:r>
              <a:rPr lang="en-US" altLang="ja-JP" sz="2000" b="1">
                <a:latin typeface="ＭＳ Ｐゴシック" pitchFamily="50" charset="-128"/>
              </a:rPr>
              <a:t/>
            </a:r>
            <a:br>
              <a:rPr lang="en-US" altLang="ja-JP" sz="2000" b="1">
                <a:latin typeface="ＭＳ Ｐゴシック" pitchFamily="50" charset="-128"/>
              </a:rPr>
            </a:br>
            <a:r>
              <a:rPr lang="ja-JP" altLang="en-US" sz="2000" b="1">
                <a:latin typeface="ＭＳ Ｐゴシック" pitchFamily="50" charset="-128"/>
              </a:rPr>
              <a:t>　  そうでないならば</a:t>
            </a:r>
            <a:r>
              <a:rPr lang="en-US" altLang="ja-JP" sz="2000" b="1">
                <a:latin typeface="ＭＳ Ｐゴシック" pitchFamily="50" charset="-128"/>
              </a:rPr>
              <a:t>t</a:t>
            </a:r>
            <a:r>
              <a:rPr lang="ja-JP" altLang="en-US" sz="2000" b="1">
                <a:latin typeface="ＭＳ Ｐゴシック" pitchFamily="50" charset="-128"/>
              </a:rPr>
              <a:t>を</a:t>
            </a:r>
            <a:r>
              <a:rPr lang="en-US" altLang="ja-JP" sz="2000" b="1">
                <a:latin typeface="ＭＳ Ｐゴシック" pitchFamily="50" charset="-128"/>
              </a:rPr>
              <a:t>1</a:t>
            </a:r>
            <a:r>
              <a:rPr lang="ja-JP" altLang="en-US" sz="2000" b="1">
                <a:latin typeface="ＭＳ Ｐゴシック" pitchFamily="50" charset="-128"/>
              </a:rPr>
              <a:t>増やし，ステップ</a:t>
            </a:r>
            <a:r>
              <a:rPr lang="en-US" altLang="ja-JP" sz="2000" b="1">
                <a:latin typeface="ＭＳ Ｐゴシック" pitchFamily="50" charset="-128"/>
              </a:rPr>
              <a:t>2</a:t>
            </a:r>
            <a:r>
              <a:rPr lang="ja-JP" altLang="en-US" sz="2000" b="1">
                <a:latin typeface="ＭＳ Ｐゴシック" pitchFamily="50" charset="-128"/>
              </a:rPr>
              <a:t>に進む．</a:t>
            </a:r>
          </a:p>
        </p:txBody>
      </p:sp>
      <p:graphicFrame>
        <p:nvGraphicFramePr>
          <p:cNvPr id="5125" name="Object 11"/>
          <p:cNvGraphicFramePr>
            <a:graphicFrameLocks noChangeAspect="1"/>
          </p:cNvGraphicFramePr>
          <p:nvPr/>
        </p:nvGraphicFramePr>
        <p:xfrm>
          <a:off x="1928813" y="4500563"/>
          <a:ext cx="4318000" cy="341312"/>
        </p:xfrm>
        <a:graphic>
          <a:graphicData uri="http://schemas.openxmlformats.org/presentationml/2006/ole">
            <mc:AlternateContent xmlns:mc="http://schemas.openxmlformats.org/markup-compatibility/2006">
              <mc:Choice xmlns:v="urn:schemas-microsoft-com:vml" Requires="v">
                <p:oleObj spid="_x0000_s7233" name="Equation" r:id="rId10" imgW="4838400" imgH="380880" progId="Equation.DSMT4">
                  <p:embed/>
                </p:oleObj>
              </mc:Choice>
              <mc:Fallback>
                <p:oleObj name="Equation" r:id="rId10" imgW="4838400" imgH="3808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8813" y="4500563"/>
                        <a:ext cx="4318000" cy="341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3" name="正方形/長方形 11"/>
          <p:cNvSpPr>
            <a:spLocks noChangeArrowheads="1"/>
          </p:cNvSpPr>
          <p:nvPr/>
        </p:nvSpPr>
        <p:spPr bwMode="auto">
          <a:xfrm>
            <a:off x="3005138" y="4852988"/>
            <a:ext cx="31607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1200">
                <a:latin typeface="ＭＳ Ｐゴシック" pitchFamily="50" charset="-128"/>
              </a:rPr>
              <a:t>(</a:t>
            </a:r>
            <a:r>
              <a:rPr lang="ja-JP" altLang="en-US" sz="1200">
                <a:latin typeface="ＭＳ Ｐゴシック" pitchFamily="50" charset="-128"/>
              </a:rPr>
              <a:t>ただし、</a:t>
            </a:r>
            <a:r>
              <a:rPr lang="en-US" altLang="ja-JP" sz="1200" i="1">
                <a:latin typeface="ＭＳ Ｐゴシック" pitchFamily="50" charset="-128"/>
              </a:rPr>
              <a:t>const</a:t>
            </a:r>
            <a:r>
              <a:rPr lang="ja-JP" altLang="en-US" sz="1200" i="1">
                <a:latin typeface="ＭＳ Ｐゴシック" pitchFamily="50" charset="-128"/>
              </a:rPr>
              <a:t> </a:t>
            </a:r>
            <a:r>
              <a:rPr lang="ja-JP" altLang="en-US" sz="1200">
                <a:latin typeface="ＭＳ Ｐゴシック" pitchFamily="50" charset="-128"/>
              </a:rPr>
              <a:t>はパラメータに依存しない定数</a:t>
            </a:r>
            <a:r>
              <a:rPr lang="en-US" altLang="ja-JP" sz="1200">
                <a:latin typeface="ＭＳ Ｐゴシック" pitchFamily="50" charset="-128"/>
              </a:rPr>
              <a:t>)</a:t>
            </a:r>
            <a:endParaRPr lang="ja-JP" altLang="en-US" sz="1200"/>
          </a:p>
        </p:txBody>
      </p:sp>
      <p:sp>
        <p:nvSpPr>
          <p:cNvPr id="5134" name="正方形/長方形 12"/>
          <p:cNvSpPr>
            <a:spLocks noChangeArrowheads="1"/>
          </p:cNvSpPr>
          <p:nvPr/>
        </p:nvSpPr>
        <p:spPr bwMode="auto">
          <a:xfrm>
            <a:off x="1790700" y="5129213"/>
            <a:ext cx="64246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400">
                <a:latin typeface="ＭＳ Ｐゴシック" pitchFamily="50" charset="-128"/>
              </a:rPr>
              <a:t>より、             は真の分布からのサンプルを用いたサンプル平均によって推定可能</a:t>
            </a:r>
            <a:endParaRPr lang="ja-JP" altLang="en-US" sz="1400"/>
          </a:p>
        </p:txBody>
      </p:sp>
      <p:graphicFrame>
        <p:nvGraphicFramePr>
          <p:cNvPr id="5126" name="Object 12"/>
          <p:cNvGraphicFramePr>
            <a:graphicFrameLocks noChangeAspect="1"/>
          </p:cNvGraphicFramePr>
          <p:nvPr/>
        </p:nvGraphicFramePr>
        <p:xfrm>
          <a:off x="2290763" y="5129213"/>
          <a:ext cx="690562" cy="285750"/>
        </p:xfrm>
        <a:graphic>
          <a:graphicData uri="http://schemas.openxmlformats.org/presentationml/2006/ole">
            <mc:AlternateContent xmlns:mc="http://schemas.openxmlformats.org/markup-compatibility/2006">
              <mc:Choice xmlns:v="urn:schemas-microsoft-com:vml" Requires="v">
                <p:oleObj spid="_x0000_s7234" name="Equation" r:id="rId12" imgW="736560" imgH="304560" progId="Equation.DSMT4">
                  <p:embed/>
                </p:oleObj>
              </mc:Choice>
              <mc:Fallback>
                <p:oleObj name="Equation" r:id="rId12" imgW="736560" imgH="30456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90763" y="5129213"/>
                        <a:ext cx="690562"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5" name="正方形/長方形 4"/>
          <p:cNvSpPr>
            <a:spLocks noChangeArrowheads="1"/>
          </p:cNvSpPr>
          <p:nvPr/>
        </p:nvSpPr>
        <p:spPr bwMode="auto">
          <a:xfrm>
            <a:off x="1785938" y="5680075"/>
            <a:ext cx="48831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600">
                <a:latin typeface="ＭＳ Ｐゴシック" pitchFamily="50" charset="-128"/>
              </a:rPr>
              <a:t>ステップ</a:t>
            </a:r>
            <a:r>
              <a:rPr lang="en-US" altLang="ja-JP" sz="1600">
                <a:latin typeface="ＭＳ Ｐゴシック" pitchFamily="50" charset="-128"/>
              </a:rPr>
              <a:t>2</a:t>
            </a:r>
            <a:r>
              <a:rPr lang="ja-JP" altLang="en-US" sz="1600">
                <a:latin typeface="ＭＳ Ｐゴシック" pitchFamily="50" charset="-128"/>
              </a:rPr>
              <a:t>を解くためのコスト関数の</a:t>
            </a:r>
            <a:r>
              <a:rPr lang="en-US" altLang="ja-JP" sz="1600">
                <a:latin typeface="ＭＳ Ｐゴシック" pitchFamily="50" charset="-128"/>
              </a:rPr>
              <a:t>(</a:t>
            </a:r>
            <a:r>
              <a:rPr lang="ja-JP" altLang="en-US" sz="1600">
                <a:latin typeface="ＭＳ Ｐゴシック" pitchFamily="50" charset="-128"/>
              </a:rPr>
              <a:t>近似</a:t>
            </a:r>
            <a:r>
              <a:rPr lang="en-US" altLang="ja-JP" sz="1600">
                <a:latin typeface="ＭＳ Ｐゴシック" pitchFamily="50" charset="-128"/>
              </a:rPr>
              <a:t>)</a:t>
            </a:r>
            <a:r>
              <a:rPr lang="ja-JP" altLang="en-US" sz="1600">
                <a:latin typeface="ＭＳ Ｐゴシック" pitchFamily="50" charset="-128"/>
              </a:rPr>
              <a:t>評価は可能。</a:t>
            </a:r>
          </a:p>
        </p:txBody>
      </p:sp>
      <p:graphicFrame>
        <p:nvGraphicFramePr>
          <p:cNvPr id="5127" name="Object 13"/>
          <p:cNvGraphicFramePr>
            <a:graphicFrameLocks noChangeAspect="1"/>
          </p:cNvGraphicFramePr>
          <p:nvPr/>
        </p:nvGraphicFramePr>
        <p:xfrm>
          <a:off x="1785938" y="6151563"/>
          <a:ext cx="990600" cy="266700"/>
        </p:xfrm>
        <a:graphic>
          <a:graphicData uri="http://schemas.openxmlformats.org/presentationml/2006/ole">
            <mc:AlternateContent xmlns:mc="http://schemas.openxmlformats.org/markup-compatibility/2006">
              <mc:Choice xmlns:v="urn:schemas-microsoft-com:vml" Requires="v">
                <p:oleObj spid="_x0000_s7235" name="Equation" r:id="rId14" imgW="990360" imgH="266400" progId="Equation.DSMT4">
                  <p:embed/>
                </p:oleObj>
              </mc:Choice>
              <mc:Fallback>
                <p:oleObj name="Equation" r:id="rId14" imgW="990360" imgH="2664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85938" y="6151563"/>
                        <a:ext cx="990600"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6" name="正方形/長方形 16"/>
          <p:cNvSpPr>
            <a:spLocks noChangeArrowheads="1"/>
          </p:cNvSpPr>
          <p:nvPr/>
        </p:nvSpPr>
        <p:spPr bwMode="auto">
          <a:xfrm>
            <a:off x="2701925" y="6126163"/>
            <a:ext cx="65008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1400">
                <a:latin typeface="ＭＳ Ｐゴシック" pitchFamily="50" charset="-128"/>
              </a:rPr>
              <a:t>がパラメータ微分可能であれば準ニュートン法などの最適化手法を適用可能</a:t>
            </a:r>
            <a:endParaRPr lang="ja-JP" altLang="en-US" sz="1400"/>
          </a:p>
        </p:txBody>
      </p:sp>
      <p:sp>
        <p:nvSpPr>
          <p:cNvPr id="18" name="下矢印 17"/>
          <p:cNvSpPr/>
          <p:nvPr/>
        </p:nvSpPr>
        <p:spPr>
          <a:xfrm>
            <a:off x="4714875" y="5437188"/>
            <a:ext cx="214313" cy="2143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5138" name="正方形/長方形 4"/>
          <p:cNvSpPr>
            <a:spLocks noChangeArrowheads="1"/>
          </p:cNvSpPr>
          <p:nvPr/>
        </p:nvSpPr>
        <p:spPr bwMode="auto">
          <a:xfrm>
            <a:off x="1928813" y="1428750"/>
            <a:ext cx="24145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400">
                <a:latin typeface="Tahoma" pitchFamily="34" charset="0"/>
                <a:cs typeface="Tahoma" pitchFamily="34" charset="0"/>
              </a:rPr>
              <a:t>DBL</a:t>
            </a:r>
            <a:r>
              <a:rPr lang="ja-JP" altLang="en-US" sz="2400">
                <a:latin typeface="ＭＳ Ｐゴシック" pitchFamily="50" charset="-128"/>
              </a:rPr>
              <a:t>アルゴリズム</a:t>
            </a:r>
          </a:p>
        </p:txBody>
      </p:sp>
    </p:spTree>
    <p:extLst>
      <p:ext uri="{BB962C8B-B14F-4D97-AF65-F5344CB8AC3E}">
        <p14:creationId xmlns:p14="http://schemas.microsoft.com/office/powerpoint/2010/main" val="3262326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18"/>
          <p:cNvSpPr/>
          <p:nvPr/>
        </p:nvSpPr>
        <p:spPr>
          <a:xfrm>
            <a:off x="1811338" y="1838325"/>
            <a:ext cx="6286500" cy="2447925"/>
          </a:xfrm>
          <a:prstGeom prst="round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 name="タイトル 1"/>
          <p:cNvSpPr>
            <a:spLocks noGrp="1"/>
          </p:cNvSpPr>
          <p:nvPr>
            <p:ph type="ctrTitle"/>
          </p:nvPr>
        </p:nvSpPr>
        <p:spPr>
          <a:xfrm>
            <a:off x="785813" y="0"/>
            <a:ext cx="8358187" cy="1214438"/>
          </a:xfrm>
        </p:spPr>
        <p:txBody>
          <a:bodyPr>
            <a:normAutofit fontScale="90000"/>
          </a:bodyPr>
          <a:lstStyle/>
          <a:p>
            <a:pPr algn="ctr" eaLnBrk="1" fontAlgn="auto" hangingPunct="1">
              <a:spcAft>
                <a:spcPts val="0"/>
              </a:spcAft>
              <a:defRPr/>
            </a:pPr>
            <a:r>
              <a:rPr lang="en-US" altLang="ja-JP" dirty="0" smtClean="0">
                <a:solidFill>
                  <a:schemeClr val="tx2">
                    <a:satMod val="130000"/>
                  </a:schemeClr>
                </a:solidFill>
                <a:latin typeface="Tahoma" pitchFamily="34" charset="0"/>
                <a:cs typeface="Tahoma" pitchFamily="34" charset="0"/>
              </a:rPr>
              <a:t>Detailed</a:t>
            </a:r>
            <a:r>
              <a:rPr lang="ja-JP" altLang="en-US" dirty="0" smtClean="0">
                <a:solidFill>
                  <a:schemeClr val="tx2">
                    <a:satMod val="130000"/>
                  </a:schemeClr>
                </a:solidFill>
                <a:latin typeface="Tahoma" pitchFamily="34" charset="0"/>
                <a:cs typeface="Tahoma" pitchFamily="34" charset="0"/>
              </a:rPr>
              <a:t> </a:t>
            </a:r>
            <a:r>
              <a:rPr lang="en-US" altLang="ja-JP" dirty="0" smtClean="0">
                <a:solidFill>
                  <a:schemeClr val="tx2">
                    <a:satMod val="130000"/>
                  </a:schemeClr>
                </a:solidFill>
                <a:latin typeface="Tahoma" pitchFamily="34" charset="0"/>
                <a:cs typeface="Tahoma" pitchFamily="34" charset="0"/>
              </a:rPr>
              <a:t>Balance Learning</a:t>
            </a:r>
            <a:r>
              <a:rPr lang="ja-JP" altLang="en-US" dirty="0" smtClean="0">
                <a:solidFill>
                  <a:schemeClr val="tx2">
                    <a:satMod val="130000"/>
                  </a:schemeClr>
                </a:solidFill>
                <a:latin typeface="Tahoma" pitchFamily="34" charset="0"/>
                <a:cs typeface="Tahoma" pitchFamily="34" charset="0"/>
              </a:rPr>
              <a:t> </a:t>
            </a:r>
            <a:r>
              <a:rPr lang="en-US" altLang="ja-JP" dirty="0" smtClean="0">
                <a:solidFill>
                  <a:schemeClr val="tx2">
                    <a:satMod val="130000"/>
                  </a:schemeClr>
                </a:solidFill>
                <a:latin typeface="Tahoma" pitchFamily="34" charset="0"/>
                <a:cs typeface="Tahoma" pitchFamily="34" charset="0"/>
              </a:rPr>
              <a:t>(DBL)</a:t>
            </a:r>
            <a:br>
              <a:rPr lang="en-US" altLang="ja-JP" dirty="0" smtClean="0">
                <a:solidFill>
                  <a:schemeClr val="tx2">
                    <a:satMod val="130000"/>
                  </a:schemeClr>
                </a:solidFill>
                <a:latin typeface="Tahoma" pitchFamily="34" charset="0"/>
                <a:cs typeface="Tahoma" pitchFamily="34" charset="0"/>
              </a:rPr>
            </a:br>
            <a:r>
              <a:rPr lang="en-US" altLang="ja-JP" sz="3600" dirty="0" smtClean="0">
                <a:solidFill>
                  <a:schemeClr val="tx2">
                    <a:satMod val="130000"/>
                  </a:schemeClr>
                </a:solidFill>
                <a:latin typeface="Tahoma" pitchFamily="34" charset="0"/>
                <a:cs typeface="Tahoma" pitchFamily="34" charset="0"/>
              </a:rPr>
              <a:t>-</a:t>
            </a:r>
            <a:r>
              <a:rPr lang="ja-JP" altLang="en-US" sz="3600" dirty="0" smtClean="0">
                <a:solidFill>
                  <a:schemeClr val="tx2">
                    <a:satMod val="130000"/>
                  </a:schemeClr>
                </a:solidFill>
                <a:latin typeface="Tahoma" pitchFamily="34" charset="0"/>
                <a:cs typeface="Tahoma" pitchFamily="34" charset="0"/>
              </a:rPr>
              <a:t> アルゴリズム </a:t>
            </a:r>
            <a:r>
              <a:rPr lang="en-US" altLang="ja-JP" sz="3600" dirty="0" smtClean="0">
                <a:solidFill>
                  <a:schemeClr val="tx2">
                    <a:satMod val="130000"/>
                  </a:schemeClr>
                </a:solidFill>
                <a:latin typeface="Tahoma" pitchFamily="34" charset="0"/>
                <a:cs typeface="Tahoma" pitchFamily="34" charset="0"/>
              </a:rPr>
              <a:t>for</a:t>
            </a:r>
            <a:r>
              <a:rPr lang="ja-JP" altLang="en-US" sz="3600" dirty="0" smtClean="0">
                <a:solidFill>
                  <a:schemeClr val="tx2">
                    <a:satMod val="130000"/>
                  </a:schemeClr>
                </a:solidFill>
                <a:latin typeface="Tahoma" pitchFamily="34" charset="0"/>
                <a:cs typeface="Tahoma" pitchFamily="34" charset="0"/>
              </a:rPr>
              <a:t> </a:t>
            </a:r>
            <a:r>
              <a:rPr lang="en-US" altLang="ja-JP" sz="3600" dirty="0" smtClean="0">
                <a:solidFill>
                  <a:schemeClr val="tx2">
                    <a:satMod val="130000"/>
                  </a:schemeClr>
                </a:solidFill>
                <a:latin typeface="Tahoma" pitchFamily="34" charset="0"/>
                <a:cs typeface="Tahoma" pitchFamily="34" charset="0"/>
              </a:rPr>
              <a:t>RBM</a:t>
            </a:r>
            <a:r>
              <a:rPr lang="ja-JP" altLang="en-US" sz="3600" dirty="0" smtClean="0">
                <a:solidFill>
                  <a:schemeClr val="tx2">
                    <a:satMod val="130000"/>
                  </a:schemeClr>
                </a:solidFill>
                <a:latin typeface="Tahoma" pitchFamily="34" charset="0"/>
                <a:cs typeface="Tahoma" pitchFamily="34" charset="0"/>
              </a:rPr>
              <a:t> </a:t>
            </a:r>
            <a:r>
              <a:rPr lang="en-US" altLang="ja-JP" sz="3600" dirty="0" smtClean="0">
                <a:solidFill>
                  <a:schemeClr val="tx2">
                    <a:satMod val="130000"/>
                  </a:schemeClr>
                </a:solidFill>
                <a:latin typeface="Tahoma" pitchFamily="34" charset="0"/>
                <a:cs typeface="Tahoma" pitchFamily="34" charset="0"/>
              </a:rPr>
              <a:t>-</a:t>
            </a:r>
            <a:endParaRPr lang="ja-JP" altLang="en-US" sz="3600" dirty="0">
              <a:solidFill>
                <a:schemeClr val="tx2">
                  <a:satMod val="130000"/>
                </a:schemeClr>
              </a:solidFill>
              <a:latin typeface="Tahoma" pitchFamily="34" charset="0"/>
              <a:cs typeface="Tahoma" pitchFamily="34" charset="0"/>
            </a:endParaRPr>
          </a:p>
        </p:txBody>
      </p:sp>
      <p:sp>
        <p:nvSpPr>
          <p:cNvPr id="6154" name="正方形/長方形 4"/>
          <p:cNvSpPr>
            <a:spLocks noChangeArrowheads="1"/>
          </p:cNvSpPr>
          <p:nvPr/>
        </p:nvSpPr>
        <p:spPr bwMode="auto">
          <a:xfrm>
            <a:off x="2108200" y="2074863"/>
            <a:ext cx="4348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000" b="1">
                <a:latin typeface="ＭＳ Ｐゴシック" pitchFamily="50" charset="-128"/>
              </a:rPr>
              <a:t>1.</a:t>
            </a:r>
            <a:r>
              <a:rPr lang="ja-JP" altLang="en-US" sz="2000" b="1">
                <a:latin typeface="ＭＳ Ｐゴシック" pitchFamily="50" charset="-128"/>
              </a:rPr>
              <a:t> </a:t>
            </a:r>
            <a:r>
              <a:rPr lang="en-US" altLang="ja-JP" sz="2000" b="1">
                <a:latin typeface="ＭＳ Ｐゴシック" pitchFamily="50" charset="-128"/>
              </a:rPr>
              <a:t>t=1</a:t>
            </a:r>
            <a:r>
              <a:rPr lang="ja-JP" altLang="en-US" sz="2000" b="1">
                <a:latin typeface="ＭＳ Ｐゴシック" pitchFamily="50" charset="-128"/>
              </a:rPr>
              <a:t>として       に初期値を設定する．</a:t>
            </a:r>
          </a:p>
        </p:txBody>
      </p:sp>
      <p:graphicFrame>
        <p:nvGraphicFramePr>
          <p:cNvPr id="6146" name="Object 15"/>
          <p:cNvGraphicFramePr>
            <a:graphicFrameLocks noChangeAspect="1"/>
          </p:cNvGraphicFramePr>
          <p:nvPr/>
        </p:nvGraphicFramePr>
        <p:xfrm>
          <a:off x="3429000" y="2157413"/>
          <a:ext cx="474663" cy="303212"/>
        </p:xfrm>
        <a:graphic>
          <a:graphicData uri="http://schemas.openxmlformats.org/presentationml/2006/ole">
            <mc:AlternateContent xmlns:mc="http://schemas.openxmlformats.org/markup-compatibility/2006">
              <mc:Choice xmlns:v="urn:schemas-microsoft-com:vml" Requires="v">
                <p:oleObj spid="_x0000_s8254" name="Equation" r:id="rId4" imgW="520560" imgH="330120" progId="Equation.DSMT4">
                  <p:embed/>
                </p:oleObj>
              </mc:Choice>
              <mc:Fallback>
                <p:oleObj name="Equation" r:id="rId4" imgW="520560" imgH="3301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157413"/>
                        <a:ext cx="474663" cy="30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7" name="Object 16"/>
          <p:cNvGraphicFramePr>
            <a:graphicFrameLocks noChangeAspect="1"/>
          </p:cNvGraphicFramePr>
          <p:nvPr/>
        </p:nvGraphicFramePr>
        <p:xfrm>
          <a:off x="2414588" y="2803525"/>
          <a:ext cx="1749425" cy="255588"/>
        </p:xfrm>
        <a:graphic>
          <a:graphicData uri="http://schemas.openxmlformats.org/presentationml/2006/ole">
            <mc:AlternateContent xmlns:mc="http://schemas.openxmlformats.org/markup-compatibility/2006">
              <mc:Choice xmlns:v="urn:schemas-microsoft-com:vml" Requires="v">
                <p:oleObj spid="_x0000_s8255" name="Equation" r:id="rId6" imgW="2260440" imgH="330120" progId="Equation.DSMT4">
                  <p:embed/>
                </p:oleObj>
              </mc:Choice>
              <mc:Fallback>
                <p:oleObj name="Equation" r:id="rId6" imgW="2260440" imgH="33012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4588" y="2803525"/>
                        <a:ext cx="1749425"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8" name="Object 17"/>
          <p:cNvGraphicFramePr>
            <a:graphicFrameLocks noChangeAspect="1"/>
          </p:cNvGraphicFramePr>
          <p:nvPr/>
        </p:nvGraphicFramePr>
        <p:xfrm>
          <a:off x="5135563" y="2809875"/>
          <a:ext cx="274637" cy="257175"/>
        </p:xfrm>
        <a:graphic>
          <a:graphicData uri="http://schemas.openxmlformats.org/presentationml/2006/ole">
            <mc:AlternateContent xmlns:mc="http://schemas.openxmlformats.org/markup-compatibility/2006">
              <mc:Choice xmlns:v="urn:schemas-microsoft-com:vml" Requires="v">
                <p:oleObj spid="_x0000_s8256" name="Equation" r:id="rId8" imgW="355320" imgH="330120" progId="Equation.DSMT4">
                  <p:embed/>
                </p:oleObj>
              </mc:Choice>
              <mc:Fallback>
                <p:oleObj name="Equation" r:id="rId8" imgW="355320" imgH="33012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35563" y="2809875"/>
                        <a:ext cx="274637"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5" name="正方形/長方形 4"/>
          <p:cNvSpPr>
            <a:spLocks noChangeArrowheads="1"/>
          </p:cNvSpPr>
          <p:nvPr/>
        </p:nvSpPr>
        <p:spPr bwMode="auto">
          <a:xfrm>
            <a:off x="2114550" y="2711450"/>
            <a:ext cx="464343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000" b="1">
                <a:latin typeface="ＭＳ Ｐゴシック" pitchFamily="50" charset="-128"/>
              </a:rPr>
              <a:t>2.</a:t>
            </a:r>
            <a:r>
              <a:rPr lang="ja-JP" altLang="en-US" sz="2000" b="1">
                <a:latin typeface="ＭＳ Ｐゴシック" pitchFamily="50" charset="-128"/>
              </a:rPr>
              <a:t>                       を満たす    を求める．</a:t>
            </a:r>
          </a:p>
        </p:txBody>
      </p:sp>
      <p:sp>
        <p:nvSpPr>
          <p:cNvPr id="6156" name="正方形/長方形 4"/>
          <p:cNvSpPr>
            <a:spLocks noChangeArrowheads="1"/>
          </p:cNvSpPr>
          <p:nvPr/>
        </p:nvSpPr>
        <p:spPr bwMode="auto">
          <a:xfrm>
            <a:off x="2092325" y="3360738"/>
            <a:ext cx="58150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000" b="1">
                <a:latin typeface="ＭＳ Ｐゴシック" pitchFamily="50" charset="-128"/>
              </a:rPr>
              <a:t>3.</a:t>
            </a:r>
            <a:r>
              <a:rPr lang="ja-JP" altLang="en-US" sz="2000" b="1">
                <a:latin typeface="ＭＳ Ｐゴシック" pitchFamily="50" charset="-128"/>
              </a:rPr>
              <a:t> 終了条件を満たしたならばアルゴリズムを終了し，</a:t>
            </a:r>
            <a:r>
              <a:rPr lang="en-US" altLang="ja-JP" sz="2000" b="1">
                <a:latin typeface="ＭＳ Ｐゴシック" pitchFamily="50" charset="-128"/>
              </a:rPr>
              <a:t/>
            </a:r>
            <a:br>
              <a:rPr lang="en-US" altLang="ja-JP" sz="2000" b="1">
                <a:latin typeface="ＭＳ Ｐゴシック" pitchFamily="50" charset="-128"/>
              </a:rPr>
            </a:br>
            <a:r>
              <a:rPr lang="ja-JP" altLang="en-US" sz="2000" b="1">
                <a:latin typeface="ＭＳ Ｐゴシック" pitchFamily="50" charset="-128"/>
              </a:rPr>
              <a:t>　  そうでないならば</a:t>
            </a:r>
            <a:r>
              <a:rPr lang="en-US" altLang="ja-JP" sz="2000" b="1">
                <a:latin typeface="ＭＳ Ｐゴシック" pitchFamily="50" charset="-128"/>
              </a:rPr>
              <a:t>t</a:t>
            </a:r>
            <a:r>
              <a:rPr lang="ja-JP" altLang="en-US" sz="2000" b="1">
                <a:latin typeface="ＭＳ Ｐゴシック" pitchFamily="50" charset="-128"/>
              </a:rPr>
              <a:t>を</a:t>
            </a:r>
            <a:r>
              <a:rPr lang="en-US" altLang="ja-JP" sz="2000" b="1">
                <a:latin typeface="ＭＳ Ｐゴシック" pitchFamily="50" charset="-128"/>
              </a:rPr>
              <a:t>1</a:t>
            </a:r>
            <a:r>
              <a:rPr lang="ja-JP" altLang="en-US" sz="2000" b="1">
                <a:latin typeface="ＭＳ Ｐゴシック" pitchFamily="50" charset="-128"/>
              </a:rPr>
              <a:t>増やし，ステップ</a:t>
            </a:r>
            <a:r>
              <a:rPr lang="en-US" altLang="ja-JP" sz="2000" b="1">
                <a:latin typeface="ＭＳ Ｐゴシック" pitchFamily="50" charset="-128"/>
              </a:rPr>
              <a:t>2</a:t>
            </a:r>
            <a:r>
              <a:rPr lang="ja-JP" altLang="en-US" sz="2000" b="1">
                <a:latin typeface="ＭＳ Ｐゴシック" pitchFamily="50" charset="-128"/>
              </a:rPr>
              <a:t>に進む．</a:t>
            </a:r>
          </a:p>
        </p:txBody>
      </p:sp>
      <p:graphicFrame>
        <p:nvGraphicFramePr>
          <p:cNvPr id="6149" name="Object 11"/>
          <p:cNvGraphicFramePr>
            <a:graphicFrameLocks noChangeAspect="1"/>
          </p:cNvGraphicFramePr>
          <p:nvPr/>
        </p:nvGraphicFramePr>
        <p:xfrm>
          <a:off x="2143125" y="5643563"/>
          <a:ext cx="4179888" cy="571500"/>
        </p:xfrm>
        <a:graphic>
          <a:graphicData uri="http://schemas.openxmlformats.org/presentationml/2006/ole">
            <mc:AlternateContent xmlns:mc="http://schemas.openxmlformats.org/markup-compatibility/2006">
              <mc:Choice xmlns:v="urn:schemas-microsoft-com:vml" Requires="v">
                <p:oleObj spid="_x0000_s8257" name="Equation" r:id="rId10" imgW="4686120" imgH="647640" progId="Equation.DSMT4">
                  <p:embed/>
                </p:oleObj>
              </mc:Choice>
              <mc:Fallback>
                <p:oleObj name="Equation" r:id="rId10" imgW="4686120" imgH="6476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43125" y="5643563"/>
                        <a:ext cx="4179888"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7" name="正方形/長方形 4"/>
          <p:cNvSpPr>
            <a:spLocks noChangeArrowheads="1"/>
          </p:cNvSpPr>
          <p:nvPr/>
        </p:nvSpPr>
        <p:spPr bwMode="auto">
          <a:xfrm>
            <a:off x="1928813" y="1428750"/>
            <a:ext cx="24145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ja-JP" sz="2400">
                <a:latin typeface="Tahoma" pitchFamily="34" charset="0"/>
                <a:cs typeface="Tahoma" pitchFamily="34" charset="0"/>
              </a:rPr>
              <a:t>DBL</a:t>
            </a:r>
            <a:r>
              <a:rPr lang="ja-JP" altLang="en-US" sz="2400">
                <a:latin typeface="ＭＳ Ｐゴシック" pitchFamily="50" charset="-128"/>
              </a:rPr>
              <a:t>アルゴリズム</a:t>
            </a:r>
          </a:p>
        </p:txBody>
      </p:sp>
      <p:sp>
        <p:nvSpPr>
          <p:cNvPr id="21" name="正方形/長方形 20"/>
          <p:cNvSpPr/>
          <p:nvPr/>
        </p:nvSpPr>
        <p:spPr>
          <a:xfrm>
            <a:off x="1714500" y="2643188"/>
            <a:ext cx="6786563" cy="57150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cxnSp>
        <p:nvCxnSpPr>
          <p:cNvPr id="28" name="直線コネクタ 27"/>
          <p:cNvCxnSpPr>
            <a:stCxn id="21" idx="1"/>
          </p:cNvCxnSpPr>
          <p:nvPr/>
        </p:nvCxnSpPr>
        <p:spPr>
          <a:xfrm rot="10800000">
            <a:off x="1214438" y="2928938"/>
            <a:ext cx="500062" cy="158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rot="5400000">
            <a:off x="368300" y="3789363"/>
            <a:ext cx="1700213" cy="793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a:off x="1214438" y="4643438"/>
            <a:ext cx="500062" cy="1587"/>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6162" name="正方形/長方形 4"/>
          <p:cNvSpPr>
            <a:spLocks noChangeArrowheads="1"/>
          </p:cNvSpPr>
          <p:nvPr/>
        </p:nvSpPr>
        <p:spPr bwMode="auto">
          <a:xfrm>
            <a:off x="1857375" y="4786313"/>
            <a:ext cx="1997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400">
                <a:latin typeface="ＭＳ Ｐゴシック" pitchFamily="50" charset="-128"/>
              </a:rPr>
              <a:t>確率勾配法を用いると、</a:t>
            </a:r>
          </a:p>
        </p:txBody>
      </p:sp>
      <p:graphicFrame>
        <p:nvGraphicFramePr>
          <p:cNvPr id="8" name="Object 26"/>
          <p:cNvGraphicFramePr>
            <a:graphicFrameLocks noChangeAspect="1"/>
          </p:cNvGraphicFramePr>
          <p:nvPr/>
        </p:nvGraphicFramePr>
        <p:xfrm>
          <a:off x="2143125" y="5219700"/>
          <a:ext cx="1625600" cy="352425"/>
        </p:xfrm>
        <a:graphic>
          <a:graphicData uri="http://schemas.openxmlformats.org/presentationml/2006/ole">
            <mc:AlternateContent xmlns:mc="http://schemas.openxmlformats.org/markup-compatibility/2006">
              <mc:Choice xmlns:v="urn:schemas-microsoft-com:vml" Requires="v">
                <p:oleObj spid="_x0000_s8258" name="Equation" r:id="rId12" imgW="1625400" imgH="355320" progId="Equation.DSMT4">
                  <p:embed/>
                </p:oleObj>
              </mc:Choice>
              <mc:Fallback>
                <p:oleObj name="Equation" r:id="rId12" imgW="1625400" imgH="35532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43125" y="5219700"/>
                        <a:ext cx="16256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3" name="正方形/長方形 4"/>
          <p:cNvSpPr>
            <a:spLocks noChangeArrowheads="1"/>
          </p:cNvSpPr>
          <p:nvPr/>
        </p:nvSpPr>
        <p:spPr bwMode="auto">
          <a:xfrm>
            <a:off x="3214688" y="6215063"/>
            <a:ext cx="3643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ja-JP" sz="2800" u="sng">
                <a:latin typeface="Tahoma" pitchFamily="34" charset="0"/>
                <a:cs typeface="Tahoma" pitchFamily="34" charset="0"/>
              </a:rPr>
              <a:t>CDL</a:t>
            </a:r>
            <a:r>
              <a:rPr lang="ja-JP" altLang="en-US" sz="2800" u="sng">
                <a:latin typeface="ＭＳ Ｐゴシック" pitchFamily="50" charset="-128"/>
              </a:rPr>
              <a:t>の学習則に一致</a:t>
            </a:r>
          </a:p>
        </p:txBody>
      </p:sp>
      <p:graphicFrame>
        <p:nvGraphicFramePr>
          <p:cNvPr id="6151" name="Object 19"/>
          <p:cNvGraphicFramePr>
            <a:graphicFrameLocks noChangeAspect="1"/>
          </p:cNvGraphicFramePr>
          <p:nvPr/>
        </p:nvGraphicFramePr>
        <p:xfrm>
          <a:off x="1928813" y="4445000"/>
          <a:ext cx="4419600" cy="341313"/>
        </p:xfrm>
        <a:graphic>
          <a:graphicData uri="http://schemas.openxmlformats.org/presentationml/2006/ole">
            <mc:AlternateContent xmlns:mc="http://schemas.openxmlformats.org/markup-compatibility/2006">
              <mc:Choice xmlns:v="urn:schemas-microsoft-com:vml" Requires="v">
                <p:oleObj spid="_x0000_s8259" name="Equation" r:id="rId14" imgW="4952880" imgH="380880" progId="Equation.DSMT4">
                  <p:embed/>
                </p:oleObj>
              </mc:Choice>
              <mc:Fallback>
                <p:oleObj name="Equation" r:id="rId14" imgW="4952880" imgH="38088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8813" y="4445000"/>
                        <a:ext cx="441960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03923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598613" y="1928813"/>
            <a:ext cx="6688137" cy="2786062"/>
          </a:xfrm>
          <a:prstGeom prst="rect">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2" name="タイトル 1"/>
          <p:cNvSpPr>
            <a:spLocks noGrp="1"/>
          </p:cNvSpPr>
          <p:nvPr>
            <p:ph type="ctrTitle"/>
          </p:nvPr>
        </p:nvSpPr>
        <p:spPr>
          <a:xfrm>
            <a:off x="1214438" y="0"/>
            <a:ext cx="3857625" cy="928688"/>
          </a:xfrm>
        </p:spPr>
        <p:txBody>
          <a:bodyPr/>
          <a:lstStyle/>
          <a:p>
            <a:pPr eaLnBrk="1" fontAlgn="auto" hangingPunct="1">
              <a:spcAft>
                <a:spcPts val="0"/>
              </a:spcAft>
              <a:defRPr/>
            </a:pPr>
            <a:r>
              <a:rPr lang="en-US" altLang="ja-JP" dirty="0" smtClean="0">
                <a:solidFill>
                  <a:schemeClr val="tx2">
                    <a:satMod val="130000"/>
                  </a:schemeClr>
                </a:solidFill>
                <a:latin typeface="Tahoma" pitchFamily="34" charset="0"/>
                <a:cs typeface="Tahoma" pitchFamily="34" charset="0"/>
              </a:rPr>
              <a:t>DBL</a:t>
            </a:r>
            <a:r>
              <a:rPr lang="ja-JP" altLang="en-US" dirty="0" smtClean="0">
                <a:solidFill>
                  <a:schemeClr val="tx2">
                    <a:satMod val="130000"/>
                  </a:schemeClr>
                </a:solidFill>
                <a:latin typeface="Tahoma" pitchFamily="34" charset="0"/>
                <a:cs typeface="Tahoma" pitchFamily="34" charset="0"/>
              </a:rPr>
              <a:t>の収束性</a:t>
            </a:r>
            <a:endParaRPr lang="ja-JP" altLang="en-US" dirty="0">
              <a:solidFill>
                <a:schemeClr val="tx2">
                  <a:satMod val="130000"/>
                </a:schemeClr>
              </a:solidFill>
              <a:latin typeface="Tahoma" pitchFamily="34" charset="0"/>
              <a:cs typeface="Tahoma" pitchFamily="34" charset="0"/>
            </a:endParaRPr>
          </a:p>
        </p:txBody>
      </p:sp>
      <p:sp>
        <p:nvSpPr>
          <p:cNvPr id="7179" name="正方形/長方形 3"/>
          <p:cNvSpPr>
            <a:spLocks noChangeArrowheads="1"/>
          </p:cNvSpPr>
          <p:nvPr/>
        </p:nvSpPr>
        <p:spPr bwMode="auto">
          <a:xfrm>
            <a:off x="2160588" y="2130425"/>
            <a:ext cx="5273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000">
                <a:latin typeface="ＭＳ Ｐゴシック" pitchFamily="50" charset="-128"/>
                <a:cs typeface="Tahoma" pitchFamily="34" charset="0"/>
              </a:rPr>
              <a:t>が</a:t>
            </a:r>
            <a:r>
              <a:rPr lang="en-US" altLang="ja-JP" sz="2000">
                <a:latin typeface="Tahoma" pitchFamily="34" charset="0"/>
                <a:cs typeface="Tahoma" pitchFamily="34" charset="0"/>
              </a:rPr>
              <a:t>DBL</a:t>
            </a:r>
            <a:r>
              <a:rPr lang="ja-JP" altLang="en-US" sz="2000">
                <a:latin typeface="ＭＳ Ｐゴシック" pitchFamily="50" charset="-128"/>
                <a:cs typeface="Tahoma" pitchFamily="34" charset="0"/>
              </a:rPr>
              <a:t>アルゴリズムに従って更新されたとする。</a:t>
            </a:r>
          </a:p>
        </p:txBody>
      </p:sp>
      <p:sp>
        <p:nvSpPr>
          <p:cNvPr id="7180" name="正方形/長方形 4"/>
          <p:cNvSpPr>
            <a:spLocks noChangeArrowheads="1"/>
          </p:cNvSpPr>
          <p:nvPr/>
        </p:nvSpPr>
        <p:spPr bwMode="auto">
          <a:xfrm>
            <a:off x="1510267" y="1364214"/>
            <a:ext cx="1082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800" dirty="0">
                <a:latin typeface="ＭＳ Ｐゴシック" pitchFamily="50" charset="-128"/>
              </a:rPr>
              <a:t>定理</a:t>
            </a:r>
            <a:r>
              <a:rPr lang="en-US" altLang="ja-JP" sz="2800" dirty="0">
                <a:latin typeface="ＭＳ Ｐゴシック" pitchFamily="50" charset="-128"/>
              </a:rPr>
              <a:t>1</a:t>
            </a:r>
            <a:endParaRPr lang="ja-JP" altLang="en-US" sz="2800" dirty="0">
              <a:latin typeface="ＭＳ Ｐゴシック" pitchFamily="50" charset="-128"/>
            </a:endParaRPr>
          </a:p>
        </p:txBody>
      </p:sp>
      <p:graphicFrame>
        <p:nvGraphicFramePr>
          <p:cNvPr id="7170" name="Object 5"/>
          <p:cNvGraphicFramePr>
            <a:graphicFrameLocks noChangeAspect="1"/>
          </p:cNvGraphicFramePr>
          <p:nvPr/>
        </p:nvGraphicFramePr>
        <p:xfrm>
          <a:off x="1905000" y="2160588"/>
          <a:ext cx="227013" cy="358775"/>
        </p:xfrm>
        <a:graphic>
          <a:graphicData uri="http://schemas.openxmlformats.org/presentationml/2006/ole">
            <mc:AlternateContent xmlns:mc="http://schemas.openxmlformats.org/markup-compatibility/2006">
              <mc:Choice xmlns:v="urn:schemas-microsoft-com:vml" Requires="v">
                <p:oleObj spid="_x0000_s9288" name="Equation" r:id="rId4" imgW="241200" imgH="380880" progId="Equation.DSMT4">
                  <p:embed/>
                </p:oleObj>
              </mc:Choice>
              <mc:Fallback>
                <p:oleObj name="Equation" r:id="rId4" imgW="241200" imgH="3808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160588"/>
                        <a:ext cx="22701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1" name="正方形/長方形 3"/>
          <p:cNvSpPr>
            <a:spLocks noChangeArrowheads="1"/>
          </p:cNvSpPr>
          <p:nvPr/>
        </p:nvSpPr>
        <p:spPr bwMode="auto">
          <a:xfrm>
            <a:off x="1787525" y="2586038"/>
            <a:ext cx="6129338"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000">
                <a:latin typeface="ＭＳ Ｐゴシック" pitchFamily="50" charset="-128"/>
                <a:cs typeface="Tahoma" pitchFamily="34" charset="0"/>
              </a:rPr>
              <a:t>このとき、以下は      が収束するための十分条件となる</a:t>
            </a:r>
          </a:p>
        </p:txBody>
      </p:sp>
      <p:graphicFrame>
        <p:nvGraphicFramePr>
          <p:cNvPr id="7171" name="Object 6"/>
          <p:cNvGraphicFramePr>
            <a:graphicFrameLocks noChangeAspect="1"/>
          </p:cNvGraphicFramePr>
          <p:nvPr/>
        </p:nvGraphicFramePr>
        <p:xfrm>
          <a:off x="3786188" y="2630488"/>
          <a:ext cx="227012" cy="358775"/>
        </p:xfrm>
        <a:graphic>
          <a:graphicData uri="http://schemas.openxmlformats.org/presentationml/2006/ole">
            <mc:AlternateContent xmlns:mc="http://schemas.openxmlformats.org/markup-compatibility/2006">
              <mc:Choice xmlns:v="urn:schemas-microsoft-com:vml" Requires="v">
                <p:oleObj spid="_x0000_s9289" name="Equation" r:id="rId6" imgW="241200" imgH="380880" progId="Equation.DSMT4">
                  <p:embed/>
                </p:oleObj>
              </mc:Choice>
              <mc:Fallback>
                <p:oleObj name="Equation" r:id="rId6" imgW="241200" imgH="3808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6188" y="2630488"/>
                        <a:ext cx="227012"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7"/>
          <p:cNvGraphicFramePr>
            <a:graphicFrameLocks noChangeAspect="1"/>
          </p:cNvGraphicFramePr>
          <p:nvPr/>
        </p:nvGraphicFramePr>
        <p:xfrm>
          <a:off x="2878138" y="3340100"/>
          <a:ext cx="2533650" cy="358775"/>
        </p:xfrm>
        <a:graphic>
          <a:graphicData uri="http://schemas.openxmlformats.org/presentationml/2006/ole">
            <mc:AlternateContent xmlns:mc="http://schemas.openxmlformats.org/markup-compatibility/2006">
              <mc:Choice xmlns:v="urn:schemas-microsoft-com:vml" Requires="v">
                <p:oleObj spid="_x0000_s9290" name="Equation" r:id="rId8" imgW="2692080" imgH="380880" progId="Equation.DSMT4">
                  <p:embed/>
                </p:oleObj>
              </mc:Choice>
              <mc:Fallback>
                <p:oleObj name="Equation" r:id="rId8" imgW="2692080" imgH="3808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8138" y="3340100"/>
                        <a:ext cx="253365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3" name="Object 8"/>
          <p:cNvGraphicFramePr>
            <a:graphicFrameLocks noChangeAspect="1"/>
          </p:cNvGraphicFramePr>
          <p:nvPr/>
        </p:nvGraphicFramePr>
        <p:xfrm>
          <a:off x="2878138" y="3911600"/>
          <a:ext cx="2533650" cy="358775"/>
        </p:xfrm>
        <a:graphic>
          <a:graphicData uri="http://schemas.openxmlformats.org/presentationml/2006/ole">
            <mc:AlternateContent xmlns:mc="http://schemas.openxmlformats.org/markup-compatibility/2006">
              <mc:Choice xmlns:v="urn:schemas-microsoft-com:vml" Requires="v">
                <p:oleObj spid="_x0000_s9291" name="Equation" r:id="rId10" imgW="2692080" imgH="380880" progId="Equation.DSMT4">
                  <p:embed/>
                </p:oleObj>
              </mc:Choice>
              <mc:Fallback>
                <p:oleObj name="Equation" r:id="rId10" imgW="2692080" imgH="3808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78138" y="3911600"/>
                        <a:ext cx="253365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2" name="正方形/長方形 3"/>
          <p:cNvSpPr>
            <a:spLocks noChangeArrowheads="1"/>
          </p:cNvSpPr>
          <p:nvPr/>
        </p:nvSpPr>
        <p:spPr bwMode="auto">
          <a:xfrm>
            <a:off x="5378450" y="3286125"/>
            <a:ext cx="1462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000">
                <a:latin typeface="ＭＳ Ｐゴシック" pitchFamily="50" charset="-128"/>
                <a:cs typeface="Tahoma" pitchFamily="34" charset="0"/>
              </a:rPr>
              <a:t>であるとき、</a:t>
            </a:r>
          </a:p>
        </p:txBody>
      </p:sp>
      <p:sp>
        <p:nvSpPr>
          <p:cNvPr id="7183" name="正方形/長方形 3"/>
          <p:cNvSpPr>
            <a:spLocks noChangeArrowheads="1"/>
          </p:cNvSpPr>
          <p:nvPr/>
        </p:nvSpPr>
        <p:spPr bwMode="auto">
          <a:xfrm>
            <a:off x="5368925" y="3884613"/>
            <a:ext cx="1560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2000">
                <a:latin typeface="ＭＳ Ｐゴシック" pitchFamily="50" charset="-128"/>
                <a:cs typeface="Tahoma" pitchFamily="34" charset="0"/>
              </a:rPr>
              <a:t>が成り立つ。</a:t>
            </a:r>
          </a:p>
        </p:txBody>
      </p:sp>
      <p:graphicFrame>
        <p:nvGraphicFramePr>
          <p:cNvPr id="7174" name="Object 9"/>
          <p:cNvGraphicFramePr>
            <a:graphicFrameLocks noChangeAspect="1"/>
          </p:cNvGraphicFramePr>
          <p:nvPr/>
        </p:nvGraphicFramePr>
        <p:xfrm>
          <a:off x="1692275" y="5572125"/>
          <a:ext cx="2852738" cy="315913"/>
        </p:xfrm>
        <a:graphic>
          <a:graphicData uri="http://schemas.openxmlformats.org/presentationml/2006/ole">
            <mc:AlternateContent xmlns:mc="http://schemas.openxmlformats.org/markup-compatibility/2006">
              <mc:Choice xmlns:v="urn:schemas-microsoft-com:vml" Requires="v">
                <p:oleObj spid="_x0000_s9292" name="Equation" r:id="rId12" imgW="3441600" imgH="380880" progId="Equation.DSMT4">
                  <p:embed/>
                </p:oleObj>
              </mc:Choice>
              <mc:Fallback>
                <p:oleObj name="Equation" r:id="rId12" imgW="3441600" imgH="38088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92275" y="5572125"/>
                        <a:ext cx="2852738"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5" name="Object 10"/>
          <p:cNvGraphicFramePr>
            <a:graphicFrameLocks noChangeAspect="1"/>
          </p:cNvGraphicFramePr>
          <p:nvPr/>
        </p:nvGraphicFramePr>
        <p:xfrm>
          <a:off x="5335588" y="5572125"/>
          <a:ext cx="2852737" cy="315913"/>
        </p:xfrm>
        <a:graphic>
          <a:graphicData uri="http://schemas.openxmlformats.org/presentationml/2006/ole">
            <mc:AlternateContent xmlns:mc="http://schemas.openxmlformats.org/markup-compatibility/2006">
              <mc:Choice xmlns:v="urn:schemas-microsoft-com:vml" Requires="v">
                <p:oleObj spid="_x0000_s9293" name="Equation" r:id="rId14" imgW="3441600" imgH="380880" progId="Equation.DSMT4">
                  <p:embed/>
                </p:oleObj>
              </mc:Choice>
              <mc:Fallback>
                <p:oleObj name="Equation" r:id="rId14" imgW="3441600" imgH="38088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35588" y="5572125"/>
                        <a:ext cx="2852737"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右矢印 14"/>
          <p:cNvSpPr/>
          <p:nvPr/>
        </p:nvSpPr>
        <p:spPr>
          <a:xfrm>
            <a:off x="4835525" y="5643563"/>
            <a:ext cx="285750"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p>
        </p:txBody>
      </p:sp>
      <p:sp>
        <p:nvSpPr>
          <p:cNvPr id="7185" name="正方形/長方形 3"/>
          <p:cNvSpPr>
            <a:spLocks noChangeArrowheads="1"/>
          </p:cNvSpPr>
          <p:nvPr/>
        </p:nvSpPr>
        <p:spPr bwMode="auto">
          <a:xfrm>
            <a:off x="1477963" y="5143500"/>
            <a:ext cx="70945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600">
                <a:latin typeface="ＭＳ Ｐゴシック" pitchFamily="50" charset="-128"/>
                <a:cs typeface="Tahoma" pitchFamily="34" charset="0"/>
              </a:rPr>
              <a:t>上記の十分条件は、以下の</a:t>
            </a:r>
            <a:r>
              <a:rPr lang="en-US" altLang="ja-JP" sz="1600">
                <a:latin typeface="ＭＳ Ｐゴシック" pitchFamily="50" charset="-128"/>
                <a:cs typeface="Tahoma" pitchFamily="34" charset="0"/>
              </a:rPr>
              <a:t>KL</a:t>
            </a:r>
            <a:r>
              <a:rPr lang="ja-JP" altLang="en-US" sz="1600">
                <a:latin typeface="ＭＳ Ｐゴシック" pitchFamily="50" charset="-128"/>
                <a:cs typeface="Tahoma" pitchFamily="34" charset="0"/>
              </a:rPr>
              <a:t>擬距離の差分の対称性が成り立てば満たされる。</a:t>
            </a:r>
          </a:p>
        </p:txBody>
      </p:sp>
      <p:sp>
        <p:nvSpPr>
          <p:cNvPr id="7186" name="正方形/長方形 3"/>
          <p:cNvSpPr>
            <a:spLocks noChangeArrowheads="1"/>
          </p:cNvSpPr>
          <p:nvPr/>
        </p:nvSpPr>
        <p:spPr bwMode="auto">
          <a:xfrm>
            <a:off x="1658938" y="6013450"/>
            <a:ext cx="642515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ja-JP" altLang="en-US" sz="1600" dirty="0">
                <a:latin typeface="ＭＳ Ｐゴシック" pitchFamily="50" charset="-128"/>
                <a:cs typeface="Tahoma" pitchFamily="34" charset="0"/>
              </a:rPr>
              <a:t>例： 分布                が異なる平均</a:t>
            </a:r>
            <a:r>
              <a:rPr lang="ja-JP" altLang="en-US" sz="1600" dirty="0" smtClean="0">
                <a:latin typeface="ＭＳ Ｐゴシック" pitchFamily="50" charset="-128"/>
                <a:cs typeface="Tahoma" pitchFamily="34" charset="0"/>
              </a:rPr>
              <a:t>、等しい共</a:t>
            </a:r>
            <a:r>
              <a:rPr lang="ja-JP" altLang="en-US" sz="1600" dirty="0">
                <a:latin typeface="ＭＳ Ｐゴシック" pitchFamily="50" charset="-128"/>
                <a:cs typeface="Tahoma" pitchFamily="34" charset="0"/>
              </a:rPr>
              <a:t>分散行列を持つガウス分布</a:t>
            </a:r>
            <a:r>
              <a:rPr lang="en-US" altLang="ja-JP" sz="1600" dirty="0">
                <a:latin typeface="ＭＳ Ｐゴシック" pitchFamily="50" charset="-128"/>
                <a:cs typeface="Tahoma" pitchFamily="34" charset="0"/>
              </a:rPr>
              <a:t/>
            </a:r>
            <a:br>
              <a:rPr lang="en-US" altLang="ja-JP" sz="1600" dirty="0">
                <a:latin typeface="ＭＳ Ｐゴシック" pitchFamily="50" charset="-128"/>
                <a:cs typeface="Tahoma" pitchFamily="34" charset="0"/>
              </a:rPr>
            </a:br>
            <a:r>
              <a:rPr lang="ja-JP" altLang="en-US" sz="1600" dirty="0">
                <a:latin typeface="ＭＳ Ｐゴシック" pitchFamily="50" charset="-128"/>
                <a:cs typeface="Tahoma" pitchFamily="34" charset="0"/>
              </a:rPr>
              <a:t>のときこの対称性に関する条件は常に満たされる。</a:t>
            </a:r>
          </a:p>
        </p:txBody>
      </p:sp>
      <p:graphicFrame>
        <p:nvGraphicFramePr>
          <p:cNvPr id="7176" name="Object 11"/>
          <p:cNvGraphicFramePr>
            <a:graphicFrameLocks noChangeAspect="1"/>
          </p:cNvGraphicFramePr>
          <p:nvPr/>
        </p:nvGraphicFramePr>
        <p:xfrm>
          <a:off x="2547938" y="6034088"/>
          <a:ext cx="933450" cy="300037"/>
        </p:xfrm>
        <a:graphic>
          <a:graphicData uri="http://schemas.openxmlformats.org/presentationml/2006/ole">
            <mc:AlternateContent xmlns:mc="http://schemas.openxmlformats.org/markup-compatibility/2006">
              <mc:Choice xmlns:v="urn:schemas-microsoft-com:vml" Requires="v">
                <p:oleObj spid="_x0000_s9294" name="Equation" r:id="rId16" imgW="1180800" imgH="380880" progId="Equation.DSMT4">
                  <p:embed/>
                </p:oleObj>
              </mc:Choice>
              <mc:Fallback>
                <p:oleObj name="Equation" r:id="rId16" imgW="1180800" imgH="380880"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47938" y="6034088"/>
                        <a:ext cx="933450" cy="30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07186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972</Words>
  <Application>Microsoft Office PowerPoint</Application>
  <PresentationFormat>画面に合わせる (4:3)</PresentationFormat>
  <Paragraphs>169</Paragraphs>
  <Slides>17</Slides>
  <Notes>17</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17</vt:i4>
      </vt:variant>
    </vt:vector>
  </HeadingPairs>
  <TitlesOfParts>
    <vt:vector size="19" baseType="lpstr">
      <vt:lpstr>Office ​​テーマ</vt:lpstr>
      <vt:lpstr>Equation</vt:lpstr>
      <vt:lpstr>P5-31 Contrastive Divergence Learningに対する新しい解釈とその理論解析</vt:lpstr>
      <vt:lpstr>動機</vt:lpstr>
      <vt:lpstr>Restricted Boltzmann Machine (RBM)</vt:lpstr>
      <vt:lpstr>Contrastive Divergence Learning (CDL)</vt:lpstr>
      <vt:lpstr>Gibbs Sampling とCDLの関係</vt:lpstr>
      <vt:lpstr>Detailed Balance Learning (DBL)</vt:lpstr>
      <vt:lpstr>Detailed Balance Learning (DBL) - アルゴリズム -</vt:lpstr>
      <vt:lpstr>Detailed Balance Learning (DBL) - アルゴリズム for RBM -</vt:lpstr>
      <vt:lpstr>DBLの収束性</vt:lpstr>
      <vt:lpstr>DBLとCDLの関係</vt:lpstr>
      <vt:lpstr>詳細釣り合い条件の成立条件</vt:lpstr>
      <vt:lpstr>計算機実験</vt:lpstr>
      <vt:lpstr>計算機実験</vt:lpstr>
      <vt:lpstr>計算機実験</vt:lpstr>
      <vt:lpstr>計算機実験</vt:lpstr>
      <vt:lpstr>まとめ</vt:lpstr>
      <vt:lpstr>PowerPoint プレゼンテーション</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P4-37 隠れ木を用いたループをもつグラフィカルモデルの近似周辺分布の導出</dc:title>
  <dc:creator> </dc:creator>
  <cp:lastModifiedBy> </cp:lastModifiedBy>
  <cp:revision>23</cp:revision>
  <cp:lastPrinted>2010-11-03T10:38:50Z</cp:lastPrinted>
  <dcterms:created xsi:type="dcterms:W3CDTF">2010-10-28T06:14:37Z</dcterms:created>
  <dcterms:modified xsi:type="dcterms:W3CDTF">2010-11-03T10:41:34Z</dcterms:modified>
</cp:coreProperties>
</file>