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Montserrat-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f97bc41c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f97bc41c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003d84d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003d84d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fac44e88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fac44e88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fac44e880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fac44e880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fac44e880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fac44e880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fac44e880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fac44e880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fc7450c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fc7450c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fc7450c2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fc7450c2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153450" y="1129350"/>
            <a:ext cx="5949600" cy="20343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n" sz="3255">
                <a:solidFill>
                  <a:srgbClr val="FFFFFF"/>
                </a:solidFill>
                <a:latin typeface="Times New Roman"/>
                <a:ea typeface="Times New Roman"/>
                <a:cs typeface="Times New Roman"/>
                <a:sym typeface="Times New Roman"/>
              </a:rPr>
              <a:t>COVID-19 DESCRIPTIVE ANALYSIS: INFORMATION AND IMPACT ON EMPLOYMENT</a:t>
            </a:r>
            <a:endParaRPr sz="3255">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35" name="Google Shape;135;p13"/>
          <p:cNvSpPr txBox="1"/>
          <p:nvPr>
            <p:ph idx="1" type="subTitle"/>
          </p:nvPr>
        </p:nvSpPr>
        <p:spPr>
          <a:xfrm>
            <a:off x="6286500" y="3490225"/>
            <a:ext cx="4531200" cy="14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Raleway"/>
                <a:ea typeface="Raleway"/>
                <a:cs typeface="Raleway"/>
                <a:sym typeface="Raleway"/>
              </a:rPr>
              <a:t>THE CONQUERORS</a:t>
            </a:r>
            <a:endParaRPr b="1" sz="1400">
              <a:latin typeface="Raleway"/>
              <a:ea typeface="Raleway"/>
              <a:cs typeface="Raleway"/>
              <a:sym typeface="Raleway"/>
            </a:endParaRPr>
          </a:p>
          <a:p>
            <a:pPr indent="0" lvl="0" marL="0" rtl="0" algn="l">
              <a:spcBef>
                <a:spcPts val="0"/>
              </a:spcBef>
              <a:spcAft>
                <a:spcPts val="0"/>
              </a:spcAft>
              <a:buNone/>
            </a:pPr>
            <a:r>
              <a:rPr lang="en" sz="1400">
                <a:latin typeface="Raleway"/>
                <a:ea typeface="Raleway"/>
                <a:cs typeface="Raleway"/>
                <a:sym typeface="Raleway"/>
              </a:rPr>
              <a:t>Casabal, Maezie L.</a:t>
            </a:r>
            <a:endParaRPr sz="1400">
              <a:latin typeface="Raleway"/>
              <a:ea typeface="Raleway"/>
              <a:cs typeface="Raleway"/>
              <a:sym typeface="Raleway"/>
            </a:endParaRPr>
          </a:p>
          <a:p>
            <a:pPr indent="0" lvl="0" marL="0" rtl="0" algn="l">
              <a:spcBef>
                <a:spcPts val="0"/>
              </a:spcBef>
              <a:spcAft>
                <a:spcPts val="0"/>
              </a:spcAft>
              <a:buNone/>
            </a:pPr>
            <a:r>
              <a:rPr lang="en" sz="1400">
                <a:latin typeface="Raleway"/>
                <a:ea typeface="Raleway"/>
                <a:cs typeface="Raleway"/>
                <a:sym typeface="Raleway"/>
              </a:rPr>
              <a:t>Castillo, </a:t>
            </a:r>
            <a:r>
              <a:rPr lang="en" sz="1400">
                <a:latin typeface="Raleway"/>
                <a:ea typeface="Raleway"/>
                <a:cs typeface="Raleway"/>
                <a:sym typeface="Raleway"/>
              </a:rPr>
              <a:t>Nielsen</a:t>
            </a:r>
            <a:endParaRPr sz="1400">
              <a:latin typeface="Raleway"/>
              <a:ea typeface="Raleway"/>
              <a:cs typeface="Raleway"/>
              <a:sym typeface="Raleway"/>
            </a:endParaRPr>
          </a:p>
          <a:p>
            <a:pPr indent="0" lvl="0" marL="0" rtl="0" algn="l">
              <a:spcBef>
                <a:spcPts val="0"/>
              </a:spcBef>
              <a:spcAft>
                <a:spcPts val="0"/>
              </a:spcAft>
              <a:buNone/>
            </a:pPr>
            <a:r>
              <a:rPr lang="en" sz="1400">
                <a:latin typeface="Raleway"/>
                <a:ea typeface="Raleway"/>
                <a:cs typeface="Raleway"/>
                <a:sym typeface="Raleway"/>
              </a:rPr>
              <a:t>Dimaandal, Lalaine</a:t>
            </a:r>
            <a:endParaRPr sz="1400">
              <a:latin typeface="Raleway"/>
              <a:ea typeface="Raleway"/>
              <a:cs typeface="Raleway"/>
              <a:sym typeface="Raleway"/>
            </a:endParaRPr>
          </a:p>
          <a:p>
            <a:pPr indent="0" lvl="0" marL="0" rtl="0" algn="l">
              <a:spcBef>
                <a:spcPts val="0"/>
              </a:spcBef>
              <a:spcAft>
                <a:spcPts val="0"/>
              </a:spcAft>
              <a:buNone/>
            </a:pPr>
            <a:r>
              <a:rPr lang="en" sz="1400">
                <a:latin typeface="Raleway"/>
                <a:ea typeface="Raleway"/>
                <a:cs typeface="Raleway"/>
                <a:sym typeface="Raleway"/>
              </a:rPr>
              <a:t>Manalo, Johnrey</a:t>
            </a:r>
            <a:endParaRPr sz="1400">
              <a:latin typeface="Raleway"/>
              <a:ea typeface="Raleway"/>
              <a:cs typeface="Raleway"/>
              <a:sym typeface="Raleway"/>
            </a:endParaRPr>
          </a:p>
          <a:p>
            <a:pPr indent="0" lvl="0" marL="0" rtl="0" algn="l">
              <a:spcBef>
                <a:spcPts val="0"/>
              </a:spcBef>
              <a:spcAft>
                <a:spcPts val="0"/>
              </a:spcAft>
              <a:buNone/>
            </a:pPr>
            <a:r>
              <a:rPr lang="en" sz="1400">
                <a:latin typeface="Raleway"/>
                <a:ea typeface="Raleway"/>
                <a:cs typeface="Raleway"/>
                <a:sym typeface="Raleway"/>
              </a:rPr>
              <a:t>Natanauan, Lee-Ann Joy A</a:t>
            </a:r>
            <a:endParaRPr sz="1400">
              <a:latin typeface="Raleway"/>
              <a:ea typeface="Raleway"/>
              <a:cs typeface="Raleway"/>
              <a:sym typeface="Raleway"/>
            </a:endParaRPr>
          </a:p>
        </p:txBody>
      </p:sp>
      <p:pic>
        <p:nvPicPr>
          <p:cNvPr id="136" name="Google Shape;136;p13"/>
          <p:cNvPicPr preferRelativeResize="0"/>
          <p:nvPr/>
        </p:nvPicPr>
        <p:blipFill>
          <a:blip r:embed="rId3">
            <a:alphaModFix/>
          </a:blip>
          <a:stretch>
            <a:fillRect/>
          </a:stretch>
        </p:blipFill>
        <p:spPr>
          <a:xfrm>
            <a:off x="-61925" y="1468375"/>
            <a:ext cx="3970575" cy="397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2" name="Google Shape;142;p14"/>
          <p:cNvSpPr txBox="1"/>
          <p:nvPr>
            <p:ph idx="1" type="body"/>
          </p:nvPr>
        </p:nvSpPr>
        <p:spPr>
          <a:xfrm>
            <a:off x="1297500" y="1163400"/>
            <a:ext cx="7038900" cy="3315300"/>
          </a:xfrm>
          <a:prstGeom prst="rect">
            <a:avLst/>
          </a:prstGeom>
        </p:spPr>
        <p:txBody>
          <a:bodyPr anchorCtr="0" anchor="t" bIns="91425" lIns="91425" spcFirstLastPara="1" rIns="91425" wrap="square" tIns="91425">
            <a:normAutofit lnSpcReduction="10000"/>
          </a:bodyPr>
          <a:lstStyle/>
          <a:p>
            <a:pPr indent="-374650" lvl="0" marL="457200" rtl="0" algn="l">
              <a:spcBef>
                <a:spcPts val="0"/>
              </a:spcBef>
              <a:spcAft>
                <a:spcPts val="0"/>
              </a:spcAft>
              <a:buClr>
                <a:srgbClr val="FFFFFF"/>
              </a:buClr>
              <a:buSzPts val="2300"/>
              <a:buFont typeface="Times New Roman"/>
              <a:buChar char="●"/>
            </a:pPr>
            <a:r>
              <a:rPr lang="en" sz="2300">
                <a:solidFill>
                  <a:srgbClr val="FFFFFF"/>
                </a:solidFill>
                <a:latin typeface="Times New Roman"/>
                <a:ea typeface="Times New Roman"/>
                <a:cs typeface="Times New Roman"/>
                <a:sym typeface="Times New Roman"/>
              </a:rPr>
              <a:t>The COVID-19 epidemic has caused one of the biggest job crises since the Great Recession. The crisis has the potential to raise unemployment and widen inequities, both of which will have long-term implications.</a:t>
            </a:r>
            <a:endParaRPr sz="2300">
              <a:solidFill>
                <a:srgbClr val="FFFFFF"/>
              </a:solidFill>
              <a:latin typeface="Times New Roman"/>
              <a:ea typeface="Times New Roman"/>
              <a:cs typeface="Times New Roman"/>
              <a:sym typeface="Times New Roman"/>
            </a:endParaRPr>
          </a:p>
          <a:p>
            <a:pPr indent="-374650" lvl="0" marL="457200" rtl="0" algn="l">
              <a:spcBef>
                <a:spcPts val="0"/>
              </a:spcBef>
              <a:spcAft>
                <a:spcPts val="0"/>
              </a:spcAft>
              <a:buClr>
                <a:srgbClr val="FFFFFF"/>
              </a:buClr>
              <a:buSzPts val="2300"/>
              <a:buFont typeface="Times New Roman"/>
              <a:buChar char="●"/>
            </a:pPr>
            <a:r>
              <a:rPr lang="en" sz="2300">
                <a:solidFill>
                  <a:srgbClr val="FFFFFF"/>
                </a:solidFill>
                <a:latin typeface="Times New Roman"/>
                <a:ea typeface="Times New Roman"/>
                <a:cs typeface="Times New Roman"/>
                <a:sym typeface="Times New Roman"/>
              </a:rPr>
              <a:t>Many Americans were affected more than others as the COVID-19 issue spread throughout the economy.</a:t>
            </a:r>
            <a:endParaRPr sz="2300">
              <a:solidFill>
                <a:srgbClr val="FFFFFF"/>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24292F"/>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25000"/>
              </a:lnSpc>
              <a:spcBef>
                <a:spcPts val="1800"/>
              </a:spcBef>
              <a:spcAft>
                <a:spcPts val="0"/>
              </a:spcAft>
              <a:buNone/>
            </a:pPr>
            <a:r>
              <a:rPr lang="en" sz="2872">
                <a:solidFill>
                  <a:srgbClr val="FFFFFF"/>
                </a:solidFill>
              </a:rPr>
              <a:t>SUSTAINABLE DEVELOPMENT GOALS</a:t>
            </a:r>
            <a:endParaRPr sz="2872">
              <a:solidFill>
                <a:srgbClr val="FFFFFF"/>
              </a:solidFill>
            </a:endParaRPr>
          </a:p>
          <a:p>
            <a:pPr indent="0" lvl="0" marL="0" rtl="0" algn="l">
              <a:spcBef>
                <a:spcPts val="1200"/>
              </a:spcBef>
              <a:spcAft>
                <a:spcPts val="0"/>
              </a:spcAft>
              <a:buNone/>
            </a:pPr>
            <a:r>
              <a:t/>
            </a:r>
            <a:endParaRPr/>
          </a:p>
        </p:txBody>
      </p:sp>
      <p:pic>
        <p:nvPicPr>
          <p:cNvPr id="148" name="Google Shape;148;p15"/>
          <p:cNvPicPr preferRelativeResize="0"/>
          <p:nvPr/>
        </p:nvPicPr>
        <p:blipFill>
          <a:blip r:embed="rId3">
            <a:alphaModFix/>
          </a:blip>
          <a:stretch>
            <a:fillRect/>
          </a:stretch>
        </p:blipFill>
        <p:spPr>
          <a:xfrm>
            <a:off x="1297500" y="1307850"/>
            <a:ext cx="3194276" cy="3194276"/>
          </a:xfrm>
          <a:prstGeom prst="rect">
            <a:avLst/>
          </a:prstGeom>
          <a:noFill/>
          <a:ln cap="flat" cmpd="sng" w="9525">
            <a:solidFill>
              <a:schemeClr val="dk2"/>
            </a:solidFill>
            <a:prstDash val="solid"/>
            <a:round/>
            <a:headEnd len="sm" w="sm" type="none"/>
            <a:tailEnd len="sm" w="sm" type="none"/>
          </a:ln>
        </p:spPr>
      </p:pic>
      <p:pic>
        <p:nvPicPr>
          <p:cNvPr id="149" name="Google Shape;149;p15"/>
          <p:cNvPicPr preferRelativeResize="0"/>
          <p:nvPr/>
        </p:nvPicPr>
        <p:blipFill>
          <a:blip r:embed="rId4">
            <a:alphaModFix/>
          </a:blip>
          <a:stretch>
            <a:fillRect/>
          </a:stretch>
        </p:blipFill>
        <p:spPr>
          <a:xfrm>
            <a:off x="4754825" y="1307850"/>
            <a:ext cx="3194276" cy="3194276"/>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STATEMENT OF THE PROBLEM</a:t>
            </a:r>
            <a:endParaRPr/>
          </a:p>
        </p:txBody>
      </p:sp>
      <p:sp>
        <p:nvSpPr>
          <p:cNvPr id="155" name="Google Shape;155;p16"/>
          <p:cNvSpPr txBox="1"/>
          <p:nvPr>
            <p:ph idx="1" type="body"/>
          </p:nvPr>
        </p:nvSpPr>
        <p:spPr>
          <a:xfrm>
            <a:off x="1297500" y="10038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50">
              <a:solidFill>
                <a:srgbClr val="FFFFFF"/>
              </a:solidFill>
              <a:latin typeface="Times New Roman"/>
              <a:ea typeface="Times New Roman"/>
              <a:cs typeface="Times New Roman"/>
              <a:sym typeface="Times New Roman"/>
            </a:endParaRPr>
          </a:p>
          <a:p>
            <a:pPr indent="-358775" lvl="0" marL="457200" rtl="0" algn="l">
              <a:spcBef>
                <a:spcPts val="1200"/>
              </a:spcBef>
              <a:spcAft>
                <a:spcPts val="0"/>
              </a:spcAft>
              <a:buClr>
                <a:srgbClr val="FFFFFF"/>
              </a:buClr>
              <a:buSzPts val="2050"/>
              <a:buFont typeface="Times New Roman"/>
              <a:buChar char="●"/>
            </a:pPr>
            <a:r>
              <a:rPr lang="en" sz="2050">
                <a:solidFill>
                  <a:srgbClr val="FFFFFF"/>
                </a:solidFill>
                <a:latin typeface="Times New Roman"/>
                <a:ea typeface="Times New Roman"/>
                <a:cs typeface="Times New Roman"/>
                <a:sym typeface="Times New Roman"/>
              </a:rPr>
              <a:t>This pandemic problem have a big impact specially to workers who have family that need money to live and eat every day. In addition it also cause health problems like depression and stress due to overthinking how would they face the challenges everyday.</a:t>
            </a:r>
            <a:endParaRPr sz="22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419975" y="577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SIGNIFICANCE OF THE PROJECT</a:t>
            </a:r>
            <a:endParaRPr/>
          </a:p>
        </p:txBody>
      </p:sp>
      <p:sp>
        <p:nvSpPr>
          <p:cNvPr id="161" name="Google Shape;161;p17"/>
          <p:cNvSpPr txBox="1"/>
          <p:nvPr>
            <p:ph idx="1" type="body"/>
          </p:nvPr>
        </p:nvSpPr>
        <p:spPr>
          <a:xfrm>
            <a:off x="1777175" y="14201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FFFFFF"/>
              </a:buClr>
              <a:buSzPts val="1300"/>
              <a:buFont typeface="Times New Roman"/>
              <a:buChar char="●"/>
            </a:pPr>
            <a:r>
              <a:rPr lang="en" sz="2500">
                <a:solidFill>
                  <a:srgbClr val="FFFFFF"/>
                </a:solidFill>
                <a:latin typeface="Times New Roman"/>
                <a:ea typeface="Times New Roman"/>
                <a:cs typeface="Times New Roman"/>
                <a:sym typeface="Times New Roman"/>
              </a:rPr>
              <a:t>The given data would guide citizens of the US, particularly job workers, to have a deeper understanding about this study and for them to know what the things to do are in times of unemployment.</a:t>
            </a:r>
            <a:endParaRPr sz="26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622"/>
              <a:t>UNITED STATES EMPLOYED DURING 2016-2020</a:t>
            </a:r>
            <a:endParaRPr sz="2622"/>
          </a:p>
        </p:txBody>
      </p:sp>
      <p:pic>
        <p:nvPicPr>
          <p:cNvPr id="167" name="Google Shape;167;p18"/>
          <p:cNvPicPr preferRelativeResize="0"/>
          <p:nvPr/>
        </p:nvPicPr>
        <p:blipFill>
          <a:blip r:embed="rId3">
            <a:alphaModFix/>
          </a:blip>
          <a:stretch>
            <a:fillRect/>
          </a:stretch>
        </p:blipFill>
        <p:spPr>
          <a:xfrm>
            <a:off x="1534550" y="1307850"/>
            <a:ext cx="6699767"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60"/>
              <a:t>UNITED STATES UNEMPLOYED DURING PANDEMIC</a:t>
            </a:r>
            <a:endParaRPr sz="2460"/>
          </a:p>
        </p:txBody>
      </p:sp>
      <p:pic>
        <p:nvPicPr>
          <p:cNvPr id="173" name="Google Shape;173;p19"/>
          <p:cNvPicPr preferRelativeResize="0"/>
          <p:nvPr/>
        </p:nvPicPr>
        <p:blipFill>
          <a:blip r:embed="rId3">
            <a:alphaModFix/>
          </a:blip>
          <a:stretch>
            <a:fillRect/>
          </a:stretch>
        </p:blipFill>
        <p:spPr>
          <a:xfrm>
            <a:off x="1933788" y="1430325"/>
            <a:ext cx="6092918" cy="353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50">
                <a:solidFill>
                  <a:srgbClr val="E4E6EB"/>
                </a:solidFill>
              </a:rPr>
              <a:t>COMPARISONS OF UNEMPLOYED PEOPLE</a:t>
            </a:r>
            <a:endParaRPr sz="3700"/>
          </a:p>
        </p:txBody>
      </p:sp>
      <p:pic>
        <p:nvPicPr>
          <p:cNvPr id="179" name="Google Shape;179;p20"/>
          <p:cNvPicPr preferRelativeResize="0"/>
          <p:nvPr/>
        </p:nvPicPr>
        <p:blipFill>
          <a:blip r:embed="rId3">
            <a:alphaModFix/>
          </a:blip>
          <a:stretch>
            <a:fillRect/>
          </a:stretch>
        </p:blipFill>
        <p:spPr>
          <a:xfrm>
            <a:off x="4924350" y="1779700"/>
            <a:ext cx="4107400" cy="2380225"/>
          </a:xfrm>
          <a:prstGeom prst="rect">
            <a:avLst/>
          </a:prstGeom>
          <a:noFill/>
          <a:ln>
            <a:noFill/>
          </a:ln>
        </p:spPr>
      </p:pic>
      <p:pic>
        <p:nvPicPr>
          <p:cNvPr id="180" name="Google Shape;180;p20"/>
          <p:cNvPicPr preferRelativeResize="0"/>
          <p:nvPr/>
        </p:nvPicPr>
        <p:blipFill>
          <a:blip r:embed="rId4">
            <a:alphaModFix/>
          </a:blip>
          <a:stretch>
            <a:fillRect/>
          </a:stretch>
        </p:blipFill>
        <p:spPr>
          <a:xfrm>
            <a:off x="357200" y="1779700"/>
            <a:ext cx="4304351" cy="238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1"/>
          <p:cNvPicPr preferRelativeResize="0"/>
          <p:nvPr/>
        </p:nvPicPr>
        <p:blipFill>
          <a:blip r:embed="rId3">
            <a:alphaModFix/>
          </a:blip>
          <a:stretch>
            <a:fillRect/>
          </a:stretch>
        </p:blipFill>
        <p:spPr>
          <a:xfrm>
            <a:off x="224525" y="268925"/>
            <a:ext cx="8776600" cy="460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