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6114-1E14-4B44-BEA6-41F5F8E5D53E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3F28A-FC7C-4F36-AE0D-A8379FA42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1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6114-1E14-4B44-BEA6-41F5F8E5D53E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3F28A-FC7C-4F36-AE0D-A8379FA42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0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6114-1E14-4B44-BEA6-41F5F8E5D53E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3F28A-FC7C-4F36-AE0D-A8379FA42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40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6114-1E14-4B44-BEA6-41F5F8E5D53E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3F28A-FC7C-4F36-AE0D-A8379FA428D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9878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6114-1E14-4B44-BEA6-41F5F8E5D53E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3F28A-FC7C-4F36-AE0D-A8379FA42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9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6114-1E14-4B44-BEA6-41F5F8E5D53E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3F28A-FC7C-4F36-AE0D-A8379FA42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09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6114-1E14-4B44-BEA6-41F5F8E5D53E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3F28A-FC7C-4F36-AE0D-A8379FA42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74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6114-1E14-4B44-BEA6-41F5F8E5D53E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3F28A-FC7C-4F36-AE0D-A8379FA42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46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6114-1E14-4B44-BEA6-41F5F8E5D53E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3F28A-FC7C-4F36-AE0D-A8379FA42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75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6114-1E14-4B44-BEA6-41F5F8E5D53E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3F28A-FC7C-4F36-AE0D-A8379FA42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7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6114-1E14-4B44-BEA6-41F5F8E5D53E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3F28A-FC7C-4F36-AE0D-A8379FA42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9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6114-1E14-4B44-BEA6-41F5F8E5D53E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3F28A-FC7C-4F36-AE0D-A8379FA42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5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6114-1E14-4B44-BEA6-41F5F8E5D53E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3F28A-FC7C-4F36-AE0D-A8379FA42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73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6114-1E14-4B44-BEA6-41F5F8E5D53E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3F28A-FC7C-4F36-AE0D-A8379FA42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20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6114-1E14-4B44-BEA6-41F5F8E5D53E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3F28A-FC7C-4F36-AE0D-A8379FA42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3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6114-1E14-4B44-BEA6-41F5F8E5D53E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3F28A-FC7C-4F36-AE0D-A8379FA42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61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6114-1E14-4B44-BEA6-41F5F8E5D53E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3F28A-FC7C-4F36-AE0D-A8379FA42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1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8CB6114-1E14-4B44-BEA6-41F5F8E5D53E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3F28A-FC7C-4F36-AE0D-A8379FA42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483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AE4AC-2876-42CC-829F-4E1E257852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GLG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EC7131-CC02-4EBD-8512-0EED184AAF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dirty="0"/>
          </a:p>
          <a:p>
            <a:r>
              <a:rPr lang="en-US" sz="8600" dirty="0"/>
              <a:t>Mark Ferguson</a:t>
            </a:r>
          </a:p>
          <a:p>
            <a:r>
              <a:rPr lang="en-US" sz="8600" dirty="0"/>
              <a:t>Spencer </a:t>
            </a:r>
            <a:r>
              <a:rPr lang="en-US" sz="8600" dirty="0" err="1"/>
              <a:t>nelle</a:t>
            </a:r>
            <a:endParaRPr lang="en-US" sz="8600" dirty="0"/>
          </a:p>
          <a:p>
            <a:r>
              <a:rPr lang="en-US" sz="8600" dirty="0" err="1"/>
              <a:t>Aiman</a:t>
            </a:r>
            <a:r>
              <a:rPr lang="en-US" sz="8600" dirty="0"/>
              <a:t> </a:t>
            </a:r>
            <a:r>
              <a:rPr lang="en-US" sz="8600" dirty="0" err="1"/>
              <a:t>Sherani</a:t>
            </a:r>
            <a:r>
              <a:rPr lang="en-US" sz="8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9206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31450-66F7-4788-AFA2-F1854D370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D85B1-265B-412E-B572-4A8CB5AE9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GLG receives customer queries daily on a variety of subject areas</a:t>
            </a:r>
          </a:p>
          <a:p>
            <a:r>
              <a:rPr lang="en-US" dirty="0"/>
              <a:t>Create a tool that will accurately route incoming customer queries to the appropriate Subject Matter Expert using NLP techniques</a:t>
            </a:r>
          </a:p>
          <a:p>
            <a:r>
              <a:rPr lang="en-US" dirty="0"/>
              <a:t>Track trends/patterns in requests submitted over time.</a:t>
            </a:r>
          </a:p>
          <a:p>
            <a:endParaRPr lang="en-US" dirty="0"/>
          </a:p>
          <a:p>
            <a:r>
              <a:rPr lang="en-US" dirty="0"/>
              <a:t>From Problem Statement:</a:t>
            </a:r>
          </a:p>
          <a:p>
            <a:pPr marL="0" indent="0">
              <a:buNone/>
            </a:pPr>
            <a:endParaRPr lang="en-US" dirty="0"/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roxima Nova"/>
              </a:rPr>
              <a:t>Can we group similar client requests together? (</a:t>
            </a:r>
            <a:r>
              <a:rPr lang="en-US" sz="1800" b="0" i="0" u="none" strike="noStrike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roxima Nova"/>
              </a:rPr>
              <a:t>Eg.</a:t>
            </a:r>
            <a:r>
              <a:rPr lang="en-US" sz="1800" b="0" i="0" u="none" strike="noStrike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roxima Nova"/>
              </a:rPr>
              <a:t> Google News)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solidFill>
                <a:schemeClr val="accent3">
                  <a:lumMod val="60000"/>
                  <a:lumOff val="40000"/>
                </a:schemeClr>
              </a:solidFill>
              <a:latin typeface="Proxima Nova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en-US" sz="1800" b="0" i="0" u="none" strike="noStrike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roxima Nova"/>
              </a:rPr>
              <a:t>Can we perform NER for unstructured data geared towards the Tech Industry or Healthcare industry with reasonable accuracy?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endParaRPr lang="en-US" sz="1800" dirty="0">
              <a:solidFill>
                <a:schemeClr val="accent3">
                  <a:lumMod val="60000"/>
                  <a:lumOff val="40000"/>
                </a:schemeClr>
              </a:solidFill>
              <a:latin typeface="Proxima Nova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en-US" sz="1800" b="0" i="0" u="none" strike="noStrike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roxima Nova"/>
              </a:rPr>
              <a:t>Can we find hierarchical patterns in the topics for requests to identify temporal directions of the requests?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058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48F59-D915-4C92-8306-EF5CE72F4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5034E-B534-49FE-9674-CDF5C2160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use of topic modeling, NER to group like queries within provided dataset.</a:t>
            </a:r>
          </a:p>
          <a:p>
            <a:r>
              <a:rPr lang="en-US" dirty="0"/>
              <a:t>Train a supervised model on provided data, in order to match a given incoming request to the appropriate SME.</a:t>
            </a:r>
          </a:p>
          <a:p>
            <a:r>
              <a:rPr lang="en-US" dirty="0"/>
              <a:t>Use NER to identify NEs relevant to specific subject-matter areas and aid in routing of queries.  </a:t>
            </a:r>
          </a:p>
          <a:p>
            <a:r>
              <a:rPr lang="en-US" dirty="0"/>
              <a:t>Deploy model, create UI</a:t>
            </a:r>
          </a:p>
        </p:txBody>
      </p:sp>
    </p:spTree>
    <p:extLst>
      <p:ext uri="{BB962C8B-B14F-4D97-AF65-F5344CB8AC3E}">
        <p14:creationId xmlns:p14="http://schemas.microsoft.com/office/powerpoint/2010/main" val="3339320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1726D-F7A0-46D1-9B87-8C815EEC8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6BC80-B7E2-453D-96A9-A281006C5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Topic Modeling: LDA, NNMF, Word2Vec/</a:t>
            </a:r>
            <a:r>
              <a:rPr lang="en-US" dirty="0" err="1"/>
              <a:t>Kmeans</a:t>
            </a:r>
            <a:r>
              <a:rPr lang="en-US" dirty="0"/>
              <a:t> (for example) – </a:t>
            </a:r>
            <a:r>
              <a:rPr lang="en-US" dirty="0" err="1"/>
              <a:t>gensim</a:t>
            </a:r>
            <a:r>
              <a:rPr lang="en-US" dirty="0"/>
              <a:t>, </a:t>
            </a:r>
            <a:r>
              <a:rPr lang="en-US" dirty="0" err="1"/>
              <a:t>sklearn</a:t>
            </a:r>
            <a:r>
              <a:rPr lang="en-US" dirty="0"/>
              <a:t>.</a:t>
            </a:r>
          </a:p>
          <a:p>
            <a:r>
              <a:rPr lang="en-US" dirty="0"/>
              <a:t>Hierarchical clustering</a:t>
            </a:r>
          </a:p>
          <a:p>
            <a:r>
              <a:rPr lang="en-US" dirty="0"/>
              <a:t>NER: </a:t>
            </a:r>
            <a:r>
              <a:rPr lang="en-US" dirty="0" err="1"/>
              <a:t>pos_tag</a:t>
            </a:r>
            <a:r>
              <a:rPr lang="en-US" dirty="0"/>
              <a:t> (NLTK), </a:t>
            </a:r>
            <a:r>
              <a:rPr lang="en-US" dirty="0" err="1"/>
              <a:t>SpaCy</a:t>
            </a:r>
            <a:endParaRPr lang="en-US" dirty="0"/>
          </a:p>
          <a:p>
            <a:r>
              <a:rPr lang="en-US" dirty="0"/>
              <a:t>Text Summarization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D012632-E60A-4D96-AB15-73C1289BE9BE}"/>
              </a:ext>
            </a:extLst>
          </p:cNvPr>
          <p:cNvSpPr txBox="1">
            <a:spLocks/>
          </p:cNvSpPr>
          <p:nvPr/>
        </p:nvSpPr>
        <p:spPr>
          <a:xfrm>
            <a:off x="838200" y="39796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Deployment Tools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938C25-D8FA-4483-8E41-D2D001EDC468}"/>
              </a:ext>
            </a:extLst>
          </p:cNvPr>
          <p:cNvSpPr txBox="1">
            <a:spLocks/>
          </p:cNvSpPr>
          <p:nvPr/>
        </p:nvSpPr>
        <p:spPr>
          <a:xfrm>
            <a:off x="838200" y="4889500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TBD.</a:t>
            </a:r>
          </a:p>
        </p:txBody>
      </p:sp>
    </p:spTree>
    <p:extLst>
      <p:ext uri="{BB962C8B-B14F-4D97-AF65-F5344CB8AC3E}">
        <p14:creationId xmlns:p14="http://schemas.microsoft.com/office/powerpoint/2010/main" val="666752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B7A82-6536-4E5C-ADC8-8C0857F23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D8290-39BD-4AC1-8582-3C4D88372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Datasets</a:t>
            </a:r>
          </a:p>
          <a:p>
            <a:r>
              <a:rPr lang="en-US" dirty="0"/>
              <a:t>Private Dataset – GLG-specific data for test purposes.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Constraints: transferability of training to test data. Training and test data are cross-domain</a:t>
            </a:r>
          </a:p>
          <a:p>
            <a:r>
              <a:rPr lang="en-US" dirty="0"/>
              <a:t>Efficiency/latency</a:t>
            </a:r>
          </a:p>
        </p:txBody>
      </p:sp>
    </p:spTree>
    <p:extLst>
      <p:ext uri="{BB962C8B-B14F-4D97-AF65-F5344CB8AC3E}">
        <p14:creationId xmlns:p14="http://schemas.microsoft.com/office/powerpoint/2010/main" val="3244878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F0D73-57C0-4CDE-B7EB-AB083D493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C5E0B-6CDB-4D72-989D-ECD3E68F2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problem statement:</a:t>
            </a:r>
          </a:p>
          <a:p>
            <a:endParaRPr lang="en-US" dirty="0"/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roxima Nova"/>
              </a:rPr>
              <a:t>A deployable ML model that performs NER with reasonable accuracy.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dirty="0">
              <a:solidFill>
                <a:schemeClr val="accent3">
                  <a:lumMod val="60000"/>
                  <a:lumOff val="40000"/>
                </a:schemeClr>
              </a:solidFill>
              <a:effectLst/>
              <a:latin typeface="Proxima Nova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en-US" sz="1800" b="0" i="0" u="none" strike="noStrike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roxima Nova"/>
              </a:rPr>
              <a:t>A clustering mechanism to find patterns from submitted topics or requests.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endParaRPr lang="en-US" sz="1800" dirty="0">
              <a:solidFill>
                <a:schemeClr val="accent3">
                  <a:lumMod val="60000"/>
                  <a:lumOff val="40000"/>
                </a:schemeClr>
              </a:solidFill>
              <a:latin typeface="Proxima Nova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Proxima Nova"/>
              </a:rPr>
              <a:t>A</a:t>
            </a:r>
            <a:r>
              <a:rPr lang="en-US" sz="1800" b="0" i="0" u="none" strike="noStrike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roxima Nova"/>
              </a:rPr>
              <a:t> hierarchical clustering method that can produce a hierarchical dendrogram of topics submitted over a period of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4518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368</TotalTime>
  <Words>279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Proxima Nova</vt:lpstr>
      <vt:lpstr>Wingdings 3</vt:lpstr>
      <vt:lpstr>Ion</vt:lpstr>
      <vt:lpstr>GLG Capstone Project</vt:lpstr>
      <vt:lpstr>Task</vt:lpstr>
      <vt:lpstr>Approach</vt:lpstr>
      <vt:lpstr>Modeling Stack</vt:lpstr>
      <vt:lpstr>Data</vt:lpstr>
      <vt:lpstr>Deliverables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GLG Capstone Project</dc:title>
  <dc:creator>Natasha Ferguson</dc:creator>
  <cp:lastModifiedBy>Natasha Ferguson</cp:lastModifiedBy>
  <cp:revision>13</cp:revision>
  <dcterms:created xsi:type="dcterms:W3CDTF">2021-07-08T20:04:48Z</dcterms:created>
  <dcterms:modified xsi:type="dcterms:W3CDTF">2021-07-09T02:17:48Z</dcterms:modified>
</cp:coreProperties>
</file>