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r>
              <a:rPr lang="en"/>
              <a:t>, everyone! I'm Mirna Farahat, and today I'll be presenting on "Cryptography and Network Security." Cryptography is the practice of securing communication by transforming plaintext into ciphertext. It plays a crucial role in network security, ensuring confidentiality, integrity, and authenticity of digital communication. Let's explore the key concepts!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5a7da0a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5a7da0a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are the references for further reading and in-depth understanding.</a:t>
            </a:r>
            <a:endParaRPr/>
          </a:p>
          <a:p>
            <a:pPr indent="0" lvl="0" marL="0" rtl="0" algn="l">
              <a:lnSpc>
                <a:spcPct val="115000"/>
              </a:lnSpc>
              <a:spcBef>
                <a:spcPts val="1200"/>
              </a:spcBef>
              <a:spcAft>
                <a:spcPts val="1200"/>
              </a:spcAft>
              <a:buNone/>
            </a:pPr>
            <a:r>
              <a:rPr lang="en"/>
              <a:t>Thank you all for your attention! I hope this presentation provides valuable insights into cryptography and network security. I'm now open to any questions or discussions you may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5a7da0a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5a7da0a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Cryptography is the foundation of modern-day secure communication. It involves converting readable information, called plaintext, into an unreadable form, called ciphertext. This transformation makes it extremely difficult for unauthorized individuals to access or understand the original information.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5a7da0a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5a7da0a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Symmetric encryption, also known as secret-key encryption, uses a single key for both encryption and decryption. The same key is shared between the sender and the recipient. When the sender wants to send an encrypted message, they apply the key to convert the plaintext into ciphertext. The recipient, using the same key, can then decrypt the ciphertext back into the original plaintext.</a:t>
            </a:r>
            <a:endParaRPr/>
          </a:p>
          <a:p>
            <a:pPr indent="0" lvl="0" marL="0" rtl="0" algn="l">
              <a:lnSpc>
                <a:spcPct val="115000"/>
              </a:lnSpc>
              <a:spcBef>
                <a:spcPts val="1200"/>
              </a:spcBef>
              <a:spcAft>
                <a:spcPts val="1200"/>
              </a:spcAft>
              <a:buNone/>
            </a:pPr>
            <a:r>
              <a:rPr lang="en"/>
              <a:t>For example, the Advanced Encryption Standard (AES) is a widely used symmetric encryption algorithm. It employs a key length of 128, 192, or 256 bits, making it highly secure. AES has been adopted as the standard encryption algorithm by the U.S. government and is used in various applications to protect sensitive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5a7da0a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5a7da0a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Asymmetric encryption, also known as public-key encryption, uses a pair of mathematically related keys: a public key and a private key. The public key is freely available to anyone, while the private key is kept secret by its owner. When someone wants to send an encrypted message, they use the recipient's public key to encrypt it. Only the recipient, who possesses the corresponding private key, can decrypt the message.</a:t>
            </a:r>
            <a:endParaRPr/>
          </a:p>
          <a:p>
            <a:pPr indent="0" lvl="0" marL="0" rtl="0" algn="l">
              <a:lnSpc>
                <a:spcPct val="115000"/>
              </a:lnSpc>
              <a:spcBef>
                <a:spcPts val="1200"/>
              </a:spcBef>
              <a:spcAft>
                <a:spcPts val="1200"/>
              </a:spcAft>
              <a:buNone/>
            </a:pPr>
            <a:r>
              <a:rPr lang="en"/>
              <a:t>RSA is one of the most widely used asymmetric encryption algorithms. It relies on the difficulty of factoring large composite numbers into their prime factors. This mathematical problem forms the basis of RSA's security. Another popular algorithm is Diffie-Hellman, which allows two parties to securely establish a shared secret key over an insecure channel.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5a7da0a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5a7da0a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Hash functions are essential cryptographic tools used to verify data integrity. They take an input of any length and produce a fixed-size output, known as a hash value or hash digest. Even a small change in the input data will result in a significantly different hash value.</a:t>
            </a:r>
            <a:endParaRPr/>
          </a:p>
          <a:p>
            <a:pPr indent="0" lvl="0" marL="0" rtl="0" algn="l">
              <a:lnSpc>
                <a:spcPct val="115000"/>
              </a:lnSpc>
              <a:spcBef>
                <a:spcPts val="1200"/>
              </a:spcBef>
              <a:spcAft>
                <a:spcPts val="1200"/>
              </a:spcAft>
              <a:buNone/>
            </a:pPr>
            <a:r>
              <a:rPr lang="en"/>
              <a:t>Hash functions are commonly used to store passwords securely. Instead of storing the actual passwords, the hash values of passwords are stored. When a user enters their password during authentication, it is hashed, and the resulting hash value is compared with the stored hash value. This way, even if the password database is compromised, the actual passwords remain hidden.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5a7da0a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5a7da0a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Digital signatures provide a way to verify the authenticity and integrity of digital documents. They are created using the signer's private key and can be verified using the corresponding public key. Digital signatures ensure that the document has not been tampered with and that it was indeed signed by the claimed signer.</a:t>
            </a:r>
            <a:endParaRPr/>
          </a:p>
          <a:p>
            <a:pPr indent="0" lvl="0" marL="0" rtl="0" algn="l">
              <a:lnSpc>
                <a:spcPct val="115000"/>
              </a:lnSpc>
              <a:spcBef>
                <a:spcPts val="1200"/>
              </a:spcBef>
              <a:spcAft>
                <a:spcPts val="1200"/>
              </a:spcAft>
              <a:buNone/>
            </a:pPr>
            <a:r>
              <a:rPr lang="en"/>
              <a:t>For example, in electronic transactions, digital signatures are used to ensure the integrity of financial transactions, contracts, and other important documents. They provide a reliable means of verifying the authenticity of the parties involved and protect against tampering or forgery.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5a7da0a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5a7da0a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Public Key Infrastructure (PKI) is a framework that enables the secure management, distribution, and revocation of digital certificates. A digital certificate is an electronic document issued by a trusted third-party organization called a Certificate Authority (CA). It</a:t>
            </a:r>
            <a:endParaRPr/>
          </a:p>
          <a:p>
            <a:pPr indent="0" lvl="0" marL="0" rtl="0" algn="l">
              <a:lnSpc>
                <a:spcPct val="115000"/>
              </a:lnSpc>
              <a:spcBef>
                <a:spcPts val="1200"/>
              </a:spcBef>
              <a:spcAft>
                <a:spcPts val="0"/>
              </a:spcAft>
              <a:buClr>
                <a:schemeClr val="dk1"/>
              </a:buClr>
              <a:buSzPts val="1100"/>
              <a:buFont typeface="Arial"/>
              <a:buNone/>
            </a:pPr>
            <a:r>
              <a:rPr lang="en"/>
              <a:t>binds an entity's public key to its identity, providing assurance of the entity's authenticity.</a:t>
            </a:r>
            <a:endParaRPr/>
          </a:p>
          <a:p>
            <a:pPr indent="0" lvl="0" marL="0" rtl="0" algn="l">
              <a:lnSpc>
                <a:spcPct val="115000"/>
              </a:lnSpc>
              <a:spcBef>
                <a:spcPts val="1200"/>
              </a:spcBef>
              <a:spcAft>
                <a:spcPts val="1200"/>
              </a:spcAft>
              <a:buNone/>
            </a:pPr>
            <a:r>
              <a:rPr lang="en"/>
              <a:t>PKI ensures the secure exchange of information in various applications, such as secure email, e-commerce transactions, and virtual private networks (VPNs). By relying on trusted digital certificates, PKI establishes a hierarchy of trust, enabling parties to verify each other's identities and ensure secure communication.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5a7da0a8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5a7da0a8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cryptography has come a long way in ensuring secure communication, there are still challenges and emerging trends that deserve attention. Key management is a significant challenge, especially in large-scale systems where the secure distribution and storage of keys become complex.</a:t>
            </a:r>
            <a:endParaRPr/>
          </a:p>
          <a:p>
            <a:pPr indent="0" lvl="0" marL="0" rtl="0" algn="l">
              <a:lnSpc>
                <a:spcPct val="115000"/>
              </a:lnSpc>
              <a:spcBef>
                <a:spcPts val="1200"/>
              </a:spcBef>
              <a:spcAft>
                <a:spcPts val="1200"/>
              </a:spcAft>
              <a:buNone/>
            </a:pPr>
            <a:r>
              <a:rPr lang="en"/>
              <a:t>Additionally, as technology advances, new threats and vulnerabilities emerge. For example, the advent of quantum computing poses a potential threat to traditional cryptographic algorithms. Researchers are exploring new cryptographic techniques, such as quantum cryptography and post-quantum cryptography, to address these challenges.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5a7da0a8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5a7da0a8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conclusion, cryptography plays a vital role in maintaining the security and integrity of digital communication. Through symmetric encryption, asymmetric encryption, hash functions, digital signatures, and PKI, we can ensure the confidentiality, integrity, and authenticity of our digital transactions and communications.</a:t>
            </a:r>
            <a:endParaRPr/>
          </a:p>
          <a:p>
            <a:pPr indent="0" lvl="0" marL="0" rtl="0" algn="l">
              <a:lnSpc>
                <a:spcPct val="115000"/>
              </a:lnSpc>
              <a:spcBef>
                <a:spcPts val="1200"/>
              </a:spcBef>
              <a:spcAft>
                <a:spcPts val="1200"/>
              </a:spcAft>
              <a:buNone/>
            </a:pPr>
            <a:r>
              <a:rPr lang="en"/>
              <a:t>As we continue to face new challenges and advancements, the field of cryptography will evolve to provide stronger security measures. It is an exciting and dynamic field that will shape the future of secure communication in our increasingly connected world.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0000"/>
          </a:blip>
          <a:stretch>
            <a:fillRect/>
          </a:stretch>
        </p:blipFill>
        <p:spPr>
          <a:xfrm>
            <a:off x="0" y="0"/>
            <a:ext cx="9144000" cy="5143500"/>
          </a:xfrm>
          <a:prstGeom prst="rect">
            <a:avLst/>
          </a:prstGeom>
          <a:noFill/>
          <a:ln>
            <a:noFill/>
          </a:ln>
          <a:effectLst>
            <a:outerShdw blurRad="57150" rotWithShape="0" algn="bl" dir="5400000" dist="19050">
              <a:srgbClr val="000000">
                <a:alpha val="30000"/>
              </a:srgbClr>
            </a:outerShdw>
          </a:effectLst>
        </p:spPr>
      </p:pic>
      <p:sp>
        <p:nvSpPr>
          <p:cNvPr id="55" name="Google Shape;55;p13"/>
          <p:cNvSpPr txBox="1"/>
          <p:nvPr>
            <p:ph type="ctrTitle"/>
          </p:nvPr>
        </p:nvSpPr>
        <p:spPr>
          <a:xfrm>
            <a:off x="311708" y="3509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Economica"/>
                <a:ea typeface="Economica"/>
                <a:cs typeface="Economica"/>
                <a:sym typeface="Economica"/>
              </a:rPr>
              <a:t>Cryptography and Network Security: Safeguarding Digital Communication</a:t>
            </a:r>
            <a:endParaRPr b="1">
              <a:latin typeface="Economica"/>
              <a:ea typeface="Economica"/>
              <a:cs typeface="Economica"/>
              <a:sym typeface="Economica"/>
            </a:endParaRPr>
          </a:p>
        </p:txBody>
      </p:sp>
      <p:sp>
        <p:nvSpPr>
          <p:cNvPr id="56" name="Google Shape;56;p13"/>
          <p:cNvSpPr txBox="1"/>
          <p:nvPr>
            <p:ph idx="1" type="subTitle"/>
          </p:nvPr>
        </p:nvSpPr>
        <p:spPr>
          <a:xfrm>
            <a:off x="75525" y="4277450"/>
            <a:ext cx="3034200" cy="6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dk1"/>
                </a:solidFill>
                <a:latin typeface="Economica"/>
                <a:ea typeface="Economica"/>
                <a:cs typeface="Economica"/>
                <a:sym typeface="Economica"/>
              </a:rPr>
              <a:t>Mirna Farahat</a:t>
            </a:r>
            <a:endParaRPr sz="44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mt="13000"/>
          </a:blip>
          <a:stretch>
            <a:fillRect/>
          </a:stretch>
        </p:blipFill>
        <p:spPr>
          <a:xfrm>
            <a:off x="-25" y="0"/>
            <a:ext cx="9144000" cy="5143500"/>
          </a:xfrm>
          <a:prstGeom prst="rect">
            <a:avLst/>
          </a:prstGeom>
          <a:noFill/>
          <a:ln>
            <a:noFill/>
          </a:ln>
        </p:spPr>
      </p:pic>
      <p:sp>
        <p:nvSpPr>
          <p:cNvPr id="124" name="Google Shape;124;p22"/>
          <p:cNvSpPr txBox="1"/>
          <p:nvPr>
            <p:ph type="title"/>
          </p:nvPr>
        </p:nvSpPr>
        <p:spPr>
          <a:xfrm>
            <a:off x="311700" y="445025"/>
            <a:ext cx="2719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u="sng">
                <a:latin typeface="Economica"/>
                <a:ea typeface="Economica"/>
                <a:cs typeface="Economica"/>
                <a:sym typeface="Economica"/>
              </a:rPr>
              <a:t>References</a:t>
            </a:r>
            <a:endParaRPr b="1" sz="3420" u="sng">
              <a:latin typeface="Economica"/>
              <a:ea typeface="Economica"/>
              <a:cs typeface="Economica"/>
              <a:sym typeface="Economica"/>
            </a:endParaRPr>
          </a:p>
        </p:txBody>
      </p:sp>
      <p:sp>
        <p:nvSpPr>
          <p:cNvPr id="125" name="Google Shape;125;p22"/>
          <p:cNvSpPr txBox="1"/>
          <p:nvPr>
            <p:ph idx="1" type="body"/>
          </p:nvPr>
        </p:nvSpPr>
        <p:spPr>
          <a:xfrm>
            <a:off x="128000" y="12705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Font typeface="Economica"/>
              <a:buChar char="-"/>
            </a:pPr>
            <a:r>
              <a:rPr b="1" lang="en" sz="2600">
                <a:solidFill>
                  <a:schemeClr val="dk1"/>
                </a:solidFill>
                <a:latin typeface="Economica"/>
                <a:ea typeface="Economica"/>
                <a:cs typeface="Economica"/>
                <a:sym typeface="Economica"/>
              </a:rPr>
              <a:t>Rosen, K. H. (2019). Discrete Mathematics and Its Applications (8th ed.). McGraw-Hill Education</a:t>
            </a:r>
            <a:endParaRPr b="1" sz="2600">
              <a:solidFill>
                <a:schemeClr val="dk1"/>
              </a:solidFill>
              <a:latin typeface="Economica"/>
              <a:ea typeface="Economica"/>
              <a:cs typeface="Economica"/>
              <a:sym typeface="Economica"/>
            </a:endParaRPr>
          </a:p>
          <a:p>
            <a:pPr indent="-393700" lvl="0" marL="457200" rtl="0" algn="l">
              <a:spcBef>
                <a:spcPts val="0"/>
              </a:spcBef>
              <a:spcAft>
                <a:spcPts val="0"/>
              </a:spcAft>
              <a:buClr>
                <a:schemeClr val="dk1"/>
              </a:buClr>
              <a:buSzPts val="2600"/>
              <a:buFont typeface="Economica"/>
              <a:buChar char="-"/>
            </a:pPr>
            <a:r>
              <a:rPr b="1" lang="en" sz="2600">
                <a:solidFill>
                  <a:schemeClr val="dk1"/>
                </a:solidFill>
                <a:latin typeface="Economica"/>
                <a:ea typeface="Economica"/>
                <a:cs typeface="Economica"/>
                <a:sym typeface="Economica"/>
              </a:rPr>
              <a:t>Stallings, W. (2017). Cryptography and Network Security: Principles and Practice (7th ed.). Pearson.</a:t>
            </a:r>
            <a:endParaRPr b="1" sz="2600">
              <a:solidFill>
                <a:schemeClr val="dk1"/>
              </a:solidFill>
              <a:latin typeface="Economica"/>
              <a:ea typeface="Economica"/>
              <a:cs typeface="Economica"/>
              <a:sym typeface="Economica"/>
            </a:endParaRPr>
          </a:p>
          <a:p>
            <a:pPr indent="-393700" lvl="0" marL="457200" rtl="0" algn="l">
              <a:spcBef>
                <a:spcPts val="0"/>
              </a:spcBef>
              <a:spcAft>
                <a:spcPts val="0"/>
              </a:spcAft>
              <a:buClr>
                <a:schemeClr val="dk1"/>
              </a:buClr>
              <a:buSzPts val="2600"/>
              <a:buFont typeface="Economica"/>
              <a:buChar char="-"/>
            </a:pPr>
            <a:r>
              <a:rPr b="1" lang="en" sz="2600">
                <a:solidFill>
                  <a:schemeClr val="dk1"/>
                </a:solidFill>
                <a:latin typeface="Economica"/>
                <a:ea typeface="Economica"/>
                <a:cs typeface="Economica"/>
                <a:sym typeface="Economica"/>
              </a:rPr>
              <a:t>Paar, C., Pelzl, J., &amp; Preneel, B. (2010). Understanding Cryptography: A Textbook for Students and Practitioners. Springer</a:t>
            </a:r>
            <a:endParaRPr b="1" sz="2600">
              <a:solidFill>
                <a:schemeClr val="dk1"/>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15000"/>
          </a:blip>
          <a:stretch>
            <a:fillRect/>
          </a:stretch>
        </p:blipFill>
        <p:spPr>
          <a:xfrm>
            <a:off x="0" y="4465"/>
            <a:ext cx="9144003" cy="5134572"/>
          </a:xfrm>
          <a:prstGeom prst="rect">
            <a:avLst/>
          </a:prstGeom>
          <a:noFill/>
          <a:ln>
            <a:noFill/>
          </a:ln>
        </p:spPr>
      </p:pic>
      <p:sp>
        <p:nvSpPr>
          <p:cNvPr id="62" name="Google Shape;62;p14"/>
          <p:cNvSpPr txBox="1"/>
          <p:nvPr>
            <p:ph type="title"/>
          </p:nvPr>
        </p:nvSpPr>
        <p:spPr>
          <a:xfrm>
            <a:off x="311700" y="167275"/>
            <a:ext cx="8520600" cy="9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000" u="sng">
                <a:latin typeface="Economica"/>
                <a:ea typeface="Economica"/>
                <a:cs typeface="Economica"/>
                <a:sym typeface="Economica"/>
              </a:rPr>
              <a:t>Introduction</a:t>
            </a:r>
            <a:endParaRPr b="1" sz="6000" u="sng">
              <a:latin typeface="Economica"/>
              <a:ea typeface="Economica"/>
              <a:cs typeface="Economica"/>
              <a:sym typeface="Economica"/>
            </a:endParaRPr>
          </a:p>
        </p:txBody>
      </p:sp>
      <p:sp>
        <p:nvSpPr>
          <p:cNvPr id="63" name="Google Shape;63;p14"/>
          <p:cNvSpPr txBox="1"/>
          <p:nvPr>
            <p:ph idx="1" type="body"/>
          </p:nvPr>
        </p:nvSpPr>
        <p:spPr>
          <a:xfrm>
            <a:off x="62375" y="1152475"/>
            <a:ext cx="8520600" cy="38946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chemeClr val="dk1"/>
              </a:buClr>
              <a:buSzPts val="2200"/>
              <a:buFont typeface="Economica"/>
              <a:buChar char="●"/>
            </a:pPr>
            <a:r>
              <a:rPr b="1" lang="en" sz="2900">
                <a:solidFill>
                  <a:schemeClr val="dk1"/>
                </a:solidFill>
                <a:latin typeface="Economica"/>
                <a:ea typeface="Economica"/>
                <a:cs typeface="Economica"/>
                <a:sym typeface="Economica"/>
              </a:rPr>
              <a:t>Definition of cryptography: Cryptography refers to the practice of securing communication by transforming plaintext into ciphertext, preventing unauthorized access.</a:t>
            </a:r>
            <a:endParaRPr b="1" sz="2900">
              <a:solidFill>
                <a:schemeClr val="dk1"/>
              </a:solidFill>
              <a:latin typeface="Economica"/>
              <a:ea typeface="Economica"/>
              <a:cs typeface="Economica"/>
              <a:sym typeface="Economica"/>
            </a:endParaRPr>
          </a:p>
          <a:p>
            <a:pPr indent="-368300" lvl="0" marL="457200" rtl="0" algn="l">
              <a:spcBef>
                <a:spcPts val="0"/>
              </a:spcBef>
              <a:spcAft>
                <a:spcPts val="0"/>
              </a:spcAft>
              <a:buClr>
                <a:schemeClr val="dk1"/>
              </a:buClr>
              <a:buSzPts val="2200"/>
              <a:buFont typeface="Economica"/>
              <a:buChar char="●"/>
            </a:pPr>
            <a:r>
              <a:rPr b="1" lang="en" sz="2900">
                <a:solidFill>
                  <a:schemeClr val="dk1"/>
                </a:solidFill>
                <a:latin typeface="Economica"/>
                <a:ea typeface="Economica"/>
                <a:cs typeface="Economica"/>
                <a:sym typeface="Economica"/>
              </a:rPr>
              <a:t>Significance of cryptography in network security: Cryptography plays a vital role in ensuring the confidentiality, integrity, and authenticity of digital communication, safeguarding sensitive information and preventing unauthorized alterations.</a:t>
            </a:r>
            <a:endParaRPr b="1" sz="2900">
              <a:solidFill>
                <a:schemeClr val="dk1"/>
              </a:solidFill>
              <a:latin typeface="Economica"/>
              <a:ea typeface="Economica"/>
              <a:cs typeface="Economica"/>
              <a:sym typeface="Economica"/>
            </a:endParaRPr>
          </a:p>
          <a:p>
            <a:pPr indent="0" lvl="0" marL="0" rtl="0" algn="l">
              <a:spcBef>
                <a:spcPts val="1200"/>
              </a:spcBef>
              <a:spcAft>
                <a:spcPts val="1200"/>
              </a:spcAft>
              <a:buNone/>
            </a:pPr>
            <a:r>
              <a:t/>
            </a:r>
            <a:endParaRPr b="1" sz="2900">
              <a:solidFill>
                <a:schemeClr val="dk1"/>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mt="13000"/>
          </a:blip>
          <a:stretch>
            <a:fillRect/>
          </a:stretch>
        </p:blipFill>
        <p:spPr>
          <a:xfrm>
            <a:off x="0" y="-913"/>
            <a:ext cx="9143999" cy="5145339"/>
          </a:xfrm>
          <a:prstGeom prst="rect">
            <a:avLst/>
          </a:prstGeom>
          <a:noFill/>
          <a:ln>
            <a:noFill/>
          </a:ln>
        </p:spPr>
      </p:pic>
      <p:sp>
        <p:nvSpPr>
          <p:cNvPr id="69" name="Google Shape;69;p15"/>
          <p:cNvSpPr txBox="1"/>
          <p:nvPr>
            <p:ph type="title"/>
          </p:nvPr>
        </p:nvSpPr>
        <p:spPr>
          <a:xfrm>
            <a:off x="311700" y="64525"/>
            <a:ext cx="3834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820" u="sng">
                <a:latin typeface="Economica"/>
                <a:ea typeface="Economica"/>
                <a:cs typeface="Economica"/>
                <a:sym typeface="Economica"/>
              </a:rPr>
              <a:t>Symmetric Encryption</a:t>
            </a:r>
            <a:endParaRPr b="1" sz="3820" u="sng">
              <a:latin typeface="Economica"/>
              <a:ea typeface="Economica"/>
              <a:cs typeface="Economica"/>
              <a:sym typeface="Economica"/>
            </a:endParaRPr>
          </a:p>
        </p:txBody>
      </p:sp>
      <p:sp>
        <p:nvSpPr>
          <p:cNvPr id="70" name="Google Shape;70;p15"/>
          <p:cNvSpPr txBox="1"/>
          <p:nvPr>
            <p:ph idx="1" type="body"/>
          </p:nvPr>
        </p:nvSpPr>
        <p:spPr>
          <a:xfrm>
            <a:off x="0" y="955625"/>
            <a:ext cx="3687000" cy="40959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chemeClr val="dk1"/>
              </a:buClr>
              <a:buSzPts val="2000"/>
              <a:buFont typeface="Economica"/>
              <a:buChar char="●"/>
            </a:pPr>
            <a:r>
              <a:rPr lang="en" sz="2700">
                <a:solidFill>
                  <a:schemeClr val="dk1"/>
                </a:solidFill>
                <a:latin typeface="Economica"/>
                <a:ea typeface="Economica"/>
                <a:cs typeface="Economica"/>
                <a:sym typeface="Economica"/>
              </a:rPr>
              <a:t>Symmetric encryption uses a single key for both encryption and decryption. Popular algorithms include AES and DES. Key management is crucial for maintaining communication confidentiality.</a:t>
            </a:r>
            <a:endParaRPr sz="2700">
              <a:solidFill>
                <a:schemeClr val="dk1"/>
              </a:solidFill>
              <a:latin typeface="Economica"/>
              <a:ea typeface="Economica"/>
              <a:cs typeface="Economica"/>
              <a:sym typeface="Economica"/>
            </a:endParaRPr>
          </a:p>
        </p:txBody>
      </p:sp>
      <p:pic>
        <p:nvPicPr>
          <p:cNvPr id="71" name="Google Shape;71;p15"/>
          <p:cNvPicPr preferRelativeResize="0"/>
          <p:nvPr/>
        </p:nvPicPr>
        <p:blipFill>
          <a:blip r:embed="rId4">
            <a:alphaModFix/>
          </a:blip>
          <a:stretch>
            <a:fillRect/>
          </a:stretch>
        </p:blipFill>
        <p:spPr>
          <a:xfrm>
            <a:off x="4021375" y="1269172"/>
            <a:ext cx="5043875" cy="2825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mt="17000"/>
          </a:blip>
          <a:stretch>
            <a:fillRect/>
          </a:stretch>
        </p:blipFill>
        <p:spPr>
          <a:xfrm>
            <a:off x="0" y="0"/>
            <a:ext cx="9144000" cy="5143500"/>
          </a:xfrm>
          <a:prstGeom prst="rect">
            <a:avLst/>
          </a:prstGeom>
          <a:noFill/>
          <a:ln>
            <a:noFill/>
          </a:ln>
        </p:spPr>
      </p:pic>
      <p:sp>
        <p:nvSpPr>
          <p:cNvPr id="77" name="Google Shape;77;p16"/>
          <p:cNvSpPr txBox="1"/>
          <p:nvPr>
            <p:ph type="title"/>
          </p:nvPr>
        </p:nvSpPr>
        <p:spPr>
          <a:xfrm>
            <a:off x="311700" y="117000"/>
            <a:ext cx="4044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u="sng">
                <a:latin typeface="Economica"/>
                <a:ea typeface="Economica"/>
                <a:cs typeface="Economica"/>
                <a:sym typeface="Economica"/>
              </a:rPr>
              <a:t>Asymmetric Encryption</a:t>
            </a:r>
            <a:endParaRPr b="1" sz="3420" u="sng">
              <a:latin typeface="Economica"/>
              <a:ea typeface="Economica"/>
              <a:cs typeface="Economica"/>
              <a:sym typeface="Economica"/>
            </a:endParaRPr>
          </a:p>
        </p:txBody>
      </p:sp>
      <p:sp>
        <p:nvSpPr>
          <p:cNvPr id="78" name="Google Shape;78;p16"/>
          <p:cNvSpPr txBox="1"/>
          <p:nvPr>
            <p:ph idx="1" type="body"/>
          </p:nvPr>
        </p:nvSpPr>
        <p:spPr>
          <a:xfrm>
            <a:off x="311700" y="824400"/>
            <a:ext cx="3441000" cy="410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800">
                <a:solidFill>
                  <a:schemeClr val="dk1"/>
                </a:solidFill>
                <a:latin typeface="Economica"/>
                <a:ea typeface="Economica"/>
                <a:cs typeface="Economica"/>
                <a:sym typeface="Economica"/>
              </a:rPr>
              <a:t>Asymmetric encryption employs a pair of keys - public and private. Examples include RSA and Diffie-Hellman. The security lies in the complexity of deriving the private key from the public key.</a:t>
            </a:r>
            <a:endParaRPr sz="2800">
              <a:solidFill>
                <a:schemeClr val="dk1"/>
              </a:solidFill>
              <a:latin typeface="Economica"/>
              <a:ea typeface="Economica"/>
              <a:cs typeface="Economica"/>
              <a:sym typeface="Economica"/>
            </a:endParaRPr>
          </a:p>
        </p:txBody>
      </p:sp>
      <p:pic>
        <p:nvPicPr>
          <p:cNvPr id="79" name="Google Shape;79;p16"/>
          <p:cNvPicPr preferRelativeResize="0"/>
          <p:nvPr/>
        </p:nvPicPr>
        <p:blipFill>
          <a:blip r:embed="rId4">
            <a:alphaModFix/>
          </a:blip>
          <a:stretch>
            <a:fillRect/>
          </a:stretch>
        </p:blipFill>
        <p:spPr>
          <a:xfrm>
            <a:off x="3752700" y="1165550"/>
            <a:ext cx="5250074" cy="299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mt="9000"/>
          </a:blip>
          <a:stretch>
            <a:fillRect/>
          </a:stretch>
        </p:blipFill>
        <p:spPr>
          <a:xfrm>
            <a:off x="0" y="0"/>
            <a:ext cx="9144000" cy="5143500"/>
          </a:xfrm>
          <a:prstGeom prst="rect">
            <a:avLst/>
          </a:prstGeom>
          <a:noFill/>
          <a:ln>
            <a:noFill/>
          </a:ln>
        </p:spPr>
      </p:pic>
      <p:sp>
        <p:nvSpPr>
          <p:cNvPr id="85" name="Google Shape;85;p17"/>
          <p:cNvSpPr txBox="1"/>
          <p:nvPr>
            <p:ph type="title"/>
          </p:nvPr>
        </p:nvSpPr>
        <p:spPr>
          <a:xfrm>
            <a:off x="167375" y="143225"/>
            <a:ext cx="3401700" cy="8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820" u="sng">
                <a:latin typeface="Economica"/>
                <a:ea typeface="Economica"/>
                <a:cs typeface="Economica"/>
                <a:sym typeface="Economica"/>
              </a:rPr>
              <a:t>Hash Functions</a:t>
            </a:r>
            <a:endParaRPr b="1" sz="3820" u="sng">
              <a:latin typeface="Economica"/>
              <a:ea typeface="Economica"/>
              <a:cs typeface="Economica"/>
              <a:sym typeface="Economica"/>
            </a:endParaRPr>
          </a:p>
        </p:txBody>
      </p:sp>
      <p:sp>
        <p:nvSpPr>
          <p:cNvPr id="86" name="Google Shape;86;p17"/>
          <p:cNvSpPr txBox="1"/>
          <p:nvPr>
            <p:ph idx="1" type="body"/>
          </p:nvPr>
        </p:nvSpPr>
        <p:spPr>
          <a:xfrm>
            <a:off x="-157450" y="852900"/>
            <a:ext cx="4936800" cy="39231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Font typeface="Economica"/>
              <a:buChar char="●"/>
            </a:pPr>
            <a:r>
              <a:rPr lang="en" sz="2500">
                <a:solidFill>
                  <a:schemeClr val="dk1"/>
                </a:solidFill>
                <a:latin typeface="Economica"/>
                <a:ea typeface="Economica"/>
                <a:cs typeface="Economica"/>
                <a:sym typeface="Economica"/>
              </a:rPr>
              <a:t>Definition and properties of hash functions: Convert input to fixed-size hash value with properties like determinism, </a:t>
            </a:r>
            <a:r>
              <a:rPr lang="en" sz="2500">
                <a:solidFill>
                  <a:schemeClr val="dk1"/>
                </a:solidFill>
                <a:latin typeface="Economica"/>
                <a:ea typeface="Economica"/>
                <a:cs typeface="Economica"/>
                <a:sym typeface="Economica"/>
              </a:rPr>
              <a:t>preimage</a:t>
            </a:r>
            <a:r>
              <a:rPr lang="en" sz="2500">
                <a:solidFill>
                  <a:schemeClr val="dk1"/>
                </a:solidFill>
                <a:latin typeface="Economica"/>
                <a:ea typeface="Economica"/>
                <a:cs typeface="Economica"/>
                <a:sym typeface="Economica"/>
              </a:rPr>
              <a:t> resistance, and collision resistance.</a:t>
            </a:r>
            <a:endParaRPr sz="2500">
              <a:solidFill>
                <a:schemeClr val="dk1"/>
              </a:solidFill>
              <a:latin typeface="Economica"/>
              <a:ea typeface="Economica"/>
              <a:cs typeface="Economica"/>
              <a:sym typeface="Economica"/>
            </a:endParaRPr>
          </a:p>
          <a:p>
            <a:pPr indent="-342900" lvl="0" marL="457200" rtl="0" algn="l">
              <a:spcBef>
                <a:spcPts val="0"/>
              </a:spcBef>
              <a:spcAft>
                <a:spcPts val="0"/>
              </a:spcAft>
              <a:buClr>
                <a:schemeClr val="dk1"/>
              </a:buClr>
              <a:buSzPts val="1800"/>
              <a:buFont typeface="Economica"/>
              <a:buChar char="●"/>
            </a:pPr>
            <a:r>
              <a:rPr lang="en" sz="2500">
                <a:solidFill>
                  <a:schemeClr val="dk1"/>
                </a:solidFill>
                <a:latin typeface="Economica"/>
                <a:ea typeface="Economica"/>
                <a:cs typeface="Economica"/>
                <a:sym typeface="Economica"/>
              </a:rPr>
              <a:t>Applications in network security: Data integrity, document authentication, password storage.</a:t>
            </a:r>
            <a:endParaRPr sz="2500">
              <a:solidFill>
                <a:schemeClr val="dk1"/>
              </a:solidFill>
              <a:latin typeface="Economica"/>
              <a:ea typeface="Economica"/>
              <a:cs typeface="Economica"/>
              <a:sym typeface="Economica"/>
            </a:endParaRPr>
          </a:p>
          <a:p>
            <a:pPr indent="-342900" lvl="0" marL="457200" rtl="0" algn="l">
              <a:spcBef>
                <a:spcPts val="0"/>
              </a:spcBef>
              <a:spcAft>
                <a:spcPts val="0"/>
              </a:spcAft>
              <a:buClr>
                <a:schemeClr val="dk1"/>
              </a:buClr>
              <a:buSzPts val="1800"/>
              <a:buFont typeface="Economica"/>
              <a:buChar char="●"/>
            </a:pPr>
            <a:r>
              <a:rPr lang="en" sz="2500">
                <a:solidFill>
                  <a:schemeClr val="dk1"/>
                </a:solidFill>
                <a:latin typeface="Economica"/>
                <a:ea typeface="Economica"/>
                <a:cs typeface="Economica"/>
                <a:sym typeface="Economica"/>
              </a:rPr>
              <a:t>Examples of hash functions: SHA-256, MD5.</a:t>
            </a:r>
            <a:endParaRPr sz="2500">
              <a:solidFill>
                <a:schemeClr val="dk1"/>
              </a:solidFill>
              <a:latin typeface="Economica"/>
              <a:ea typeface="Economica"/>
              <a:cs typeface="Economica"/>
              <a:sym typeface="Economica"/>
            </a:endParaRPr>
          </a:p>
          <a:p>
            <a:pPr indent="0" lvl="0" marL="0" rtl="0" algn="l">
              <a:spcBef>
                <a:spcPts val="1200"/>
              </a:spcBef>
              <a:spcAft>
                <a:spcPts val="1200"/>
              </a:spcAft>
              <a:buNone/>
            </a:pPr>
            <a:r>
              <a:t/>
            </a:r>
            <a:endParaRPr sz="2500">
              <a:solidFill>
                <a:schemeClr val="dk1"/>
              </a:solidFill>
              <a:latin typeface="Economica"/>
              <a:ea typeface="Economica"/>
              <a:cs typeface="Economica"/>
              <a:sym typeface="Economica"/>
            </a:endParaRPr>
          </a:p>
        </p:txBody>
      </p:sp>
      <p:pic>
        <p:nvPicPr>
          <p:cNvPr id="87" name="Google Shape;87;p17"/>
          <p:cNvPicPr preferRelativeResize="0"/>
          <p:nvPr/>
        </p:nvPicPr>
        <p:blipFill>
          <a:blip r:embed="rId4">
            <a:alphaModFix/>
          </a:blip>
          <a:stretch>
            <a:fillRect/>
          </a:stretch>
        </p:blipFill>
        <p:spPr>
          <a:xfrm>
            <a:off x="4401425" y="1845288"/>
            <a:ext cx="4560351" cy="217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mt="21000"/>
          </a:blip>
          <a:stretch>
            <a:fillRect/>
          </a:stretch>
        </p:blipFill>
        <p:spPr>
          <a:xfrm>
            <a:off x="0" y="0"/>
            <a:ext cx="9144000" cy="5143500"/>
          </a:xfrm>
          <a:prstGeom prst="rect">
            <a:avLst/>
          </a:prstGeom>
          <a:noFill/>
          <a:ln>
            <a:noFill/>
          </a:ln>
        </p:spPr>
      </p:pic>
      <p:sp>
        <p:nvSpPr>
          <p:cNvPr id="93" name="Google Shape;93;p18"/>
          <p:cNvSpPr txBox="1"/>
          <p:nvPr>
            <p:ph type="title"/>
          </p:nvPr>
        </p:nvSpPr>
        <p:spPr>
          <a:xfrm>
            <a:off x="298575" y="169475"/>
            <a:ext cx="261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latin typeface="Economica"/>
                <a:ea typeface="Economica"/>
                <a:cs typeface="Economica"/>
                <a:sym typeface="Economica"/>
              </a:rPr>
              <a:t>Digital Signatures</a:t>
            </a:r>
            <a:endParaRPr b="1" sz="2820" u="sng">
              <a:latin typeface="Economica"/>
              <a:ea typeface="Economica"/>
              <a:cs typeface="Economica"/>
              <a:sym typeface="Economica"/>
            </a:endParaRPr>
          </a:p>
        </p:txBody>
      </p:sp>
      <p:sp>
        <p:nvSpPr>
          <p:cNvPr id="94" name="Google Shape;94;p18"/>
          <p:cNvSpPr txBox="1"/>
          <p:nvPr>
            <p:ph idx="1" type="body"/>
          </p:nvPr>
        </p:nvSpPr>
        <p:spPr>
          <a:xfrm>
            <a:off x="0" y="742175"/>
            <a:ext cx="3742800" cy="4270200"/>
          </a:xfrm>
          <a:prstGeom prst="rect">
            <a:avLst/>
          </a:prstGeom>
        </p:spPr>
        <p:txBody>
          <a:bodyPr anchorCtr="0" anchor="t" bIns="91425" lIns="91425" spcFirstLastPara="1" rIns="91425" wrap="square" tIns="91425">
            <a:noAutofit/>
          </a:bodyPr>
          <a:lstStyle/>
          <a:p>
            <a:pPr indent="-365125" lvl="0" marL="457200" rtl="0" algn="l">
              <a:spcBef>
                <a:spcPts val="1200"/>
              </a:spcBef>
              <a:spcAft>
                <a:spcPts val="0"/>
              </a:spcAft>
              <a:buClr>
                <a:schemeClr val="dk1"/>
              </a:buClr>
              <a:buSzPts val="2150"/>
              <a:buFont typeface="Economica"/>
              <a:buChar char="●"/>
            </a:pPr>
            <a:r>
              <a:rPr b="1" lang="en" sz="2150">
                <a:solidFill>
                  <a:schemeClr val="dk1"/>
                </a:solidFill>
                <a:latin typeface="Economica"/>
                <a:ea typeface="Economica"/>
                <a:cs typeface="Economica"/>
                <a:sym typeface="Economica"/>
              </a:rPr>
              <a:t>Purpose and significance of digital signatures: Assure message integrity, non-repudiation, and authenticity.</a:t>
            </a:r>
            <a:endParaRPr b="1" sz="2150">
              <a:solidFill>
                <a:schemeClr val="dk1"/>
              </a:solidFill>
              <a:latin typeface="Economica"/>
              <a:ea typeface="Economica"/>
              <a:cs typeface="Economica"/>
              <a:sym typeface="Economica"/>
            </a:endParaRPr>
          </a:p>
          <a:p>
            <a:pPr indent="-365125" lvl="0" marL="457200" rtl="0" algn="l">
              <a:spcBef>
                <a:spcPts val="0"/>
              </a:spcBef>
              <a:spcAft>
                <a:spcPts val="0"/>
              </a:spcAft>
              <a:buClr>
                <a:schemeClr val="dk1"/>
              </a:buClr>
              <a:buSzPts val="2150"/>
              <a:buFont typeface="Economica"/>
              <a:buChar char="●"/>
            </a:pPr>
            <a:r>
              <a:rPr b="1" lang="en" sz="2150">
                <a:solidFill>
                  <a:schemeClr val="dk1"/>
                </a:solidFill>
                <a:latin typeface="Economica"/>
                <a:ea typeface="Economica"/>
                <a:cs typeface="Economica"/>
                <a:sym typeface="Economica"/>
              </a:rPr>
              <a:t>Process of creating and verifying digital signatures: Sender signs with private key, receiver verifies with public key.</a:t>
            </a:r>
            <a:endParaRPr b="1" sz="2150">
              <a:solidFill>
                <a:schemeClr val="dk1"/>
              </a:solidFill>
              <a:latin typeface="Economica"/>
              <a:ea typeface="Economica"/>
              <a:cs typeface="Economica"/>
              <a:sym typeface="Economica"/>
            </a:endParaRPr>
          </a:p>
          <a:p>
            <a:pPr indent="-365125" lvl="0" marL="457200" rtl="0" algn="l">
              <a:spcBef>
                <a:spcPts val="0"/>
              </a:spcBef>
              <a:spcAft>
                <a:spcPts val="0"/>
              </a:spcAft>
              <a:buClr>
                <a:schemeClr val="dk1"/>
              </a:buClr>
              <a:buSzPts val="2150"/>
              <a:buFont typeface="Economica"/>
              <a:buChar char="●"/>
            </a:pPr>
            <a:r>
              <a:rPr b="1" lang="en" sz="2150">
                <a:solidFill>
                  <a:schemeClr val="dk1"/>
                </a:solidFill>
                <a:latin typeface="Economica"/>
                <a:ea typeface="Economica"/>
                <a:cs typeface="Economica"/>
                <a:sym typeface="Economica"/>
              </a:rPr>
              <a:t>Applications: Electronic transactions, document signing, authentication protocols.</a:t>
            </a:r>
            <a:endParaRPr b="1" sz="2150">
              <a:solidFill>
                <a:schemeClr val="dk1"/>
              </a:solidFill>
              <a:latin typeface="Economica"/>
              <a:ea typeface="Economica"/>
              <a:cs typeface="Economica"/>
              <a:sym typeface="Economica"/>
            </a:endParaRPr>
          </a:p>
          <a:p>
            <a:pPr indent="0" lvl="0" marL="0" rtl="0" algn="l">
              <a:spcBef>
                <a:spcPts val="1200"/>
              </a:spcBef>
              <a:spcAft>
                <a:spcPts val="1200"/>
              </a:spcAft>
              <a:buNone/>
            </a:pPr>
            <a:r>
              <a:t/>
            </a:r>
            <a:endParaRPr b="1" sz="2150">
              <a:solidFill>
                <a:schemeClr val="dk1"/>
              </a:solidFill>
              <a:latin typeface="Economica"/>
              <a:ea typeface="Economica"/>
              <a:cs typeface="Economica"/>
              <a:sym typeface="Economica"/>
            </a:endParaRPr>
          </a:p>
        </p:txBody>
      </p:sp>
      <p:pic>
        <p:nvPicPr>
          <p:cNvPr id="95" name="Google Shape;95;p18"/>
          <p:cNvPicPr preferRelativeResize="0"/>
          <p:nvPr/>
        </p:nvPicPr>
        <p:blipFill>
          <a:blip r:embed="rId4">
            <a:alphaModFix/>
          </a:blip>
          <a:stretch>
            <a:fillRect/>
          </a:stretch>
        </p:blipFill>
        <p:spPr>
          <a:xfrm>
            <a:off x="3831450" y="615413"/>
            <a:ext cx="5193076" cy="4139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mt="12000"/>
          </a:blip>
          <a:stretch>
            <a:fillRect/>
          </a:stretch>
        </p:blipFill>
        <p:spPr>
          <a:xfrm>
            <a:off x="0" y="0"/>
            <a:ext cx="9144000" cy="5143500"/>
          </a:xfrm>
          <a:prstGeom prst="rect">
            <a:avLst/>
          </a:prstGeom>
          <a:noFill/>
          <a:ln>
            <a:noFill/>
          </a:ln>
        </p:spPr>
      </p:pic>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conomica"/>
                <a:ea typeface="Economica"/>
                <a:cs typeface="Economica"/>
                <a:sym typeface="Economica"/>
              </a:rPr>
              <a:t>Public Key Infrastructure (PKI)</a:t>
            </a:r>
            <a:endParaRPr b="1" u="sng">
              <a:latin typeface="Economica"/>
              <a:ea typeface="Economica"/>
              <a:cs typeface="Economica"/>
              <a:sym typeface="Economica"/>
            </a:endParaRPr>
          </a:p>
        </p:txBody>
      </p:sp>
      <p:sp>
        <p:nvSpPr>
          <p:cNvPr id="102" name="Google Shape;102;p19"/>
          <p:cNvSpPr txBox="1"/>
          <p:nvPr>
            <p:ph idx="1" type="body"/>
          </p:nvPr>
        </p:nvSpPr>
        <p:spPr>
          <a:xfrm>
            <a:off x="0" y="1152475"/>
            <a:ext cx="4107000" cy="39909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Clr>
                <a:schemeClr val="dk1"/>
              </a:buClr>
              <a:buSzPts val="1900"/>
              <a:buFont typeface="Economica"/>
              <a:buChar char="●"/>
            </a:pPr>
            <a:r>
              <a:rPr lang="en" sz="2600">
                <a:solidFill>
                  <a:schemeClr val="dk1"/>
                </a:solidFill>
                <a:latin typeface="Economica"/>
                <a:ea typeface="Economica"/>
                <a:cs typeface="Economica"/>
                <a:sym typeface="Economica"/>
              </a:rPr>
              <a:t>Overview of PKI: Manages digital certificates for verifying identities.</a:t>
            </a:r>
            <a:endParaRPr sz="2600">
              <a:solidFill>
                <a:schemeClr val="dk1"/>
              </a:solidFill>
              <a:latin typeface="Economica"/>
              <a:ea typeface="Economica"/>
              <a:cs typeface="Economica"/>
              <a:sym typeface="Economica"/>
            </a:endParaRPr>
          </a:p>
          <a:p>
            <a:pPr indent="-349250" lvl="0" marL="457200" rtl="0" algn="l">
              <a:spcBef>
                <a:spcPts val="0"/>
              </a:spcBef>
              <a:spcAft>
                <a:spcPts val="0"/>
              </a:spcAft>
              <a:buClr>
                <a:schemeClr val="dk1"/>
              </a:buClr>
              <a:buSzPts val="1900"/>
              <a:buFont typeface="Economica"/>
              <a:buChar char="●"/>
            </a:pPr>
            <a:r>
              <a:rPr lang="en" sz="2600">
                <a:solidFill>
                  <a:schemeClr val="dk1"/>
                </a:solidFill>
                <a:latin typeface="Economica"/>
                <a:ea typeface="Economica"/>
                <a:cs typeface="Economica"/>
                <a:sym typeface="Economica"/>
              </a:rPr>
              <a:t>Certificate authorities and digital certificates: Issued by CAs to bind public keys to entities.</a:t>
            </a:r>
            <a:endParaRPr sz="2600">
              <a:solidFill>
                <a:schemeClr val="dk1"/>
              </a:solidFill>
              <a:latin typeface="Economica"/>
              <a:ea typeface="Economica"/>
              <a:cs typeface="Economica"/>
              <a:sym typeface="Economica"/>
            </a:endParaRPr>
          </a:p>
          <a:p>
            <a:pPr indent="-349250" lvl="0" marL="457200" rtl="0" algn="l">
              <a:spcBef>
                <a:spcPts val="0"/>
              </a:spcBef>
              <a:spcAft>
                <a:spcPts val="0"/>
              </a:spcAft>
              <a:buClr>
                <a:schemeClr val="dk1"/>
              </a:buClr>
              <a:buSzPts val="1900"/>
              <a:buFont typeface="Economica"/>
              <a:buChar char="●"/>
            </a:pPr>
            <a:r>
              <a:rPr lang="en" sz="2600">
                <a:solidFill>
                  <a:schemeClr val="dk1"/>
                </a:solidFill>
                <a:latin typeface="Economica"/>
                <a:ea typeface="Economica"/>
                <a:cs typeface="Economica"/>
                <a:sym typeface="Economica"/>
              </a:rPr>
              <a:t>Ensures authenticity and integrity of digital communication</a:t>
            </a:r>
            <a:endParaRPr sz="2600">
              <a:solidFill>
                <a:schemeClr val="dk1"/>
              </a:solidFill>
              <a:latin typeface="Economica"/>
              <a:ea typeface="Economica"/>
              <a:cs typeface="Economica"/>
              <a:sym typeface="Economica"/>
            </a:endParaRPr>
          </a:p>
          <a:p>
            <a:pPr indent="0" lvl="0" marL="0" rtl="0" algn="l">
              <a:spcBef>
                <a:spcPts val="1200"/>
              </a:spcBef>
              <a:spcAft>
                <a:spcPts val="1200"/>
              </a:spcAft>
              <a:buNone/>
            </a:pPr>
            <a:r>
              <a:t/>
            </a:r>
            <a:endParaRPr sz="2600">
              <a:solidFill>
                <a:schemeClr val="dk1"/>
              </a:solidFill>
              <a:latin typeface="Economica"/>
              <a:ea typeface="Economica"/>
              <a:cs typeface="Economica"/>
              <a:sym typeface="Economica"/>
            </a:endParaRPr>
          </a:p>
        </p:txBody>
      </p:sp>
      <p:pic>
        <p:nvPicPr>
          <p:cNvPr id="103" name="Google Shape;103;p19"/>
          <p:cNvPicPr preferRelativeResize="0"/>
          <p:nvPr/>
        </p:nvPicPr>
        <p:blipFill>
          <a:blip r:embed="rId4">
            <a:alphaModFix/>
          </a:blip>
          <a:stretch>
            <a:fillRect/>
          </a:stretch>
        </p:blipFill>
        <p:spPr>
          <a:xfrm>
            <a:off x="4107000" y="1152476"/>
            <a:ext cx="4897126" cy="3497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mt="14000"/>
          </a:blip>
          <a:stretch>
            <a:fillRect/>
          </a:stretch>
        </p:blipFill>
        <p:spPr>
          <a:xfrm>
            <a:off x="0" y="0"/>
            <a:ext cx="9144000" cy="5143500"/>
          </a:xfrm>
          <a:prstGeom prst="rect">
            <a:avLst/>
          </a:prstGeom>
          <a:noFill/>
          <a:ln>
            <a:noFill/>
          </a:ln>
        </p:spPr>
      </p:pic>
      <p:sp>
        <p:nvSpPr>
          <p:cNvPr id="109" name="Google Shape;109;p20"/>
          <p:cNvSpPr txBox="1"/>
          <p:nvPr>
            <p:ph type="title"/>
          </p:nvPr>
        </p:nvSpPr>
        <p:spPr>
          <a:xfrm>
            <a:off x="141125" y="90725"/>
            <a:ext cx="533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u="sng">
                <a:latin typeface="Economica"/>
                <a:ea typeface="Economica"/>
                <a:cs typeface="Economica"/>
                <a:sym typeface="Economica"/>
              </a:rPr>
              <a:t>Challenges and Future Trends</a:t>
            </a:r>
            <a:endParaRPr b="1" sz="3020" u="sng">
              <a:latin typeface="Economica"/>
              <a:ea typeface="Economica"/>
              <a:cs typeface="Economica"/>
              <a:sym typeface="Economica"/>
            </a:endParaRPr>
          </a:p>
        </p:txBody>
      </p:sp>
      <p:sp>
        <p:nvSpPr>
          <p:cNvPr id="110" name="Google Shape;110;p20"/>
          <p:cNvSpPr txBox="1"/>
          <p:nvPr>
            <p:ph idx="1" type="body"/>
          </p:nvPr>
        </p:nvSpPr>
        <p:spPr>
          <a:xfrm>
            <a:off x="249300" y="732575"/>
            <a:ext cx="3910200" cy="4135500"/>
          </a:xfrm>
          <a:prstGeom prst="rect">
            <a:avLst/>
          </a:prstGeom>
        </p:spPr>
        <p:txBody>
          <a:bodyPr anchorCtr="0" anchor="t" bIns="91425" lIns="91425" spcFirstLastPara="1" rIns="91425" wrap="square" tIns="91425">
            <a:normAutofit/>
          </a:bodyPr>
          <a:lstStyle/>
          <a:p>
            <a:pPr indent="-387350" lvl="0" marL="457200" rtl="0" algn="l">
              <a:spcBef>
                <a:spcPts val="1200"/>
              </a:spcBef>
              <a:spcAft>
                <a:spcPts val="0"/>
              </a:spcAft>
              <a:buClr>
                <a:schemeClr val="dk1"/>
              </a:buClr>
              <a:buSzPts val="2500"/>
              <a:buFont typeface="Economica"/>
              <a:buChar char="●"/>
            </a:pPr>
            <a:r>
              <a:rPr b="1" lang="en" sz="2500">
                <a:solidFill>
                  <a:schemeClr val="dk1"/>
                </a:solidFill>
                <a:latin typeface="Economica"/>
                <a:ea typeface="Economica"/>
                <a:cs typeface="Economica"/>
                <a:sym typeface="Economica"/>
              </a:rPr>
              <a:t>Common challenges: Key management, secure communication in the presence of adversaries, adapting to emerging threats.</a:t>
            </a:r>
            <a:endParaRPr b="1" sz="2500">
              <a:solidFill>
                <a:schemeClr val="dk1"/>
              </a:solidFill>
              <a:latin typeface="Economica"/>
              <a:ea typeface="Economica"/>
              <a:cs typeface="Economica"/>
              <a:sym typeface="Economica"/>
            </a:endParaRPr>
          </a:p>
          <a:p>
            <a:pPr indent="-387350" lvl="0" marL="457200" rtl="0" algn="l">
              <a:spcBef>
                <a:spcPts val="0"/>
              </a:spcBef>
              <a:spcAft>
                <a:spcPts val="0"/>
              </a:spcAft>
              <a:buClr>
                <a:schemeClr val="dk1"/>
              </a:buClr>
              <a:buSzPts val="2500"/>
              <a:buFont typeface="Economica"/>
              <a:buChar char="●"/>
            </a:pPr>
            <a:r>
              <a:rPr b="1" lang="en" sz="2500">
                <a:solidFill>
                  <a:schemeClr val="dk1"/>
                </a:solidFill>
                <a:latin typeface="Economica"/>
                <a:ea typeface="Economica"/>
                <a:cs typeface="Economica"/>
                <a:sym typeface="Economica"/>
              </a:rPr>
              <a:t>Emerging trends: Quantum cryptography, homomorphic encryption, post-quantum cryptography.</a:t>
            </a:r>
            <a:endParaRPr b="1" sz="2500">
              <a:solidFill>
                <a:schemeClr val="dk1"/>
              </a:solidFill>
              <a:latin typeface="Economica"/>
              <a:ea typeface="Economica"/>
              <a:cs typeface="Economica"/>
              <a:sym typeface="Economica"/>
            </a:endParaRPr>
          </a:p>
        </p:txBody>
      </p:sp>
      <p:pic>
        <p:nvPicPr>
          <p:cNvPr id="111" name="Google Shape;111;p20"/>
          <p:cNvPicPr preferRelativeResize="0"/>
          <p:nvPr/>
        </p:nvPicPr>
        <p:blipFill>
          <a:blip r:embed="rId4">
            <a:alphaModFix/>
          </a:blip>
          <a:stretch>
            <a:fillRect/>
          </a:stretch>
        </p:blipFill>
        <p:spPr>
          <a:xfrm>
            <a:off x="4159499" y="1275400"/>
            <a:ext cx="4762900" cy="248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mt="16000"/>
          </a:blip>
          <a:stretch>
            <a:fillRect/>
          </a:stretch>
        </p:blipFill>
        <p:spPr>
          <a:xfrm>
            <a:off x="0" y="0"/>
            <a:ext cx="9144000" cy="5143500"/>
          </a:xfrm>
          <a:prstGeom prst="rect">
            <a:avLst/>
          </a:prstGeom>
          <a:noFill/>
          <a:ln>
            <a:noFill/>
          </a:ln>
        </p:spPr>
      </p:pic>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conomica"/>
                <a:ea typeface="Economica"/>
                <a:cs typeface="Economica"/>
                <a:sym typeface="Economica"/>
              </a:rPr>
              <a:t>Conclusion</a:t>
            </a:r>
            <a:endParaRPr b="1" u="sng">
              <a:latin typeface="Economica"/>
              <a:ea typeface="Economica"/>
              <a:cs typeface="Economica"/>
              <a:sym typeface="Economica"/>
            </a:endParaRPr>
          </a:p>
        </p:txBody>
      </p:sp>
      <p:sp>
        <p:nvSpPr>
          <p:cNvPr id="118" name="Google Shape;118;p21"/>
          <p:cNvSpPr txBox="1"/>
          <p:nvPr>
            <p:ph idx="1" type="body"/>
          </p:nvPr>
        </p:nvSpPr>
        <p:spPr>
          <a:xfrm>
            <a:off x="219850" y="1017725"/>
            <a:ext cx="8308800" cy="38598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Font typeface="Economica"/>
              <a:buChar char="●"/>
            </a:pPr>
            <a:r>
              <a:rPr b="1" lang="en" sz="2500">
                <a:solidFill>
                  <a:schemeClr val="dk1"/>
                </a:solidFill>
                <a:latin typeface="Economica"/>
                <a:ea typeface="Economica"/>
                <a:cs typeface="Economica"/>
                <a:sym typeface="Economica"/>
              </a:rPr>
              <a:t>Recap of key points: Cryptography ensures confidentiality, integrity, and authenticity in digital communication.</a:t>
            </a:r>
            <a:endParaRPr b="1" sz="2500">
              <a:solidFill>
                <a:schemeClr val="dk1"/>
              </a:solidFill>
              <a:latin typeface="Economica"/>
              <a:ea typeface="Economica"/>
              <a:cs typeface="Economica"/>
              <a:sym typeface="Economica"/>
            </a:endParaRPr>
          </a:p>
          <a:p>
            <a:pPr indent="-342900" lvl="0" marL="457200" rtl="0" algn="l">
              <a:spcBef>
                <a:spcPts val="0"/>
              </a:spcBef>
              <a:spcAft>
                <a:spcPts val="0"/>
              </a:spcAft>
              <a:buClr>
                <a:schemeClr val="dk1"/>
              </a:buClr>
              <a:buSzPts val="1800"/>
              <a:buFont typeface="Economica"/>
              <a:buChar char="●"/>
            </a:pPr>
            <a:r>
              <a:rPr b="1" lang="en" sz="2500">
                <a:solidFill>
                  <a:schemeClr val="dk1"/>
                </a:solidFill>
                <a:latin typeface="Economica"/>
                <a:ea typeface="Economica"/>
                <a:cs typeface="Economica"/>
                <a:sym typeface="Economica"/>
              </a:rPr>
              <a:t>Importance of cryptography and network security: Protects sensitive information in an interconnected world.</a:t>
            </a:r>
            <a:endParaRPr b="1" sz="2500">
              <a:solidFill>
                <a:schemeClr val="dk1"/>
              </a:solidFill>
              <a:latin typeface="Economica"/>
              <a:ea typeface="Economica"/>
              <a:cs typeface="Economica"/>
              <a:sym typeface="Economica"/>
            </a:endParaRPr>
          </a:p>
          <a:p>
            <a:pPr indent="0" lvl="0" marL="0" rtl="0" algn="l">
              <a:spcBef>
                <a:spcPts val="1200"/>
              </a:spcBef>
              <a:spcAft>
                <a:spcPts val="1200"/>
              </a:spcAft>
              <a:buNone/>
            </a:pPr>
            <a:r>
              <a:t/>
            </a:r>
            <a:endParaRPr b="1" sz="2500">
              <a:solidFill>
                <a:schemeClr val="dk1"/>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