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7" r:id="rId2"/>
    <p:sldId id="268" r:id="rId3"/>
    <p:sldId id="279" r:id="rId4"/>
    <p:sldId id="258" r:id="rId5"/>
    <p:sldId id="273" r:id="rId6"/>
    <p:sldId id="281" r:id="rId7"/>
    <p:sldId id="274" r:id="rId8"/>
    <p:sldId id="280" r:id="rId9"/>
    <p:sldId id="270" r:id="rId10"/>
    <p:sldId id="271" r:id="rId11"/>
    <p:sldId id="272" r:id="rId12"/>
    <p:sldId id="275" r:id="rId13"/>
    <p:sldId id="276" r:id="rId14"/>
    <p:sldId id="277" r:id="rId15"/>
    <p:sldId id="27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7014" autoAdjust="0"/>
  </p:normalViewPr>
  <p:slideViewPr>
    <p:cSldViewPr snapToGrid="0">
      <p:cViewPr varScale="1">
        <p:scale>
          <a:sx n="97" d="100"/>
          <a:sy n="97" d="100"/>
        </p:scale>
        <p:origin x="97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89B683-20EE-41A9-9DC8-CD711ED8CE58}" type="datetimeFigureOut">
              <a:rPr lang="en-GB" smtClean="0"/>
              <a:t>29/06/2023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756459-F9E1-4F86-ACA9-1C07AD2C4806}" type="slidenum">
              <a:rPr lang="en-GB" smtClean="0"/>
              <a:t>‹#›</a:t>
            </a:fld>
            <a:endParaRPr lang="en-GB"/>
          </a:p>
        </p:txBody>
      </p:sp>
    </p:spTree>
    <p:extLst>
      <p:ext uri="{BB962C8B-B14F-4D97-AF65-F5344CB8AC3E}">
        <p14:creationId xmlns:p14="http://schemas.microsoft.com/office/powerpoint/2010/main" val="2090914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74F0BCF9-F47F-454C-892D-DE19C3C439F5}" type="datetimeFigureOut">
              <a:rPr lang="en-GB" smtClean="0"/>
              <a:t>29/06/2023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7CB7AF-F61E-4501-86E2-4A6C56E3B700}" type="slidenum">
              <a:rPr lang="en-GB" smtClean="0"/>
              <a:t>‹#›</a:t>
            </a:fld>
            <a:endParaRPr lang="en-GB"/>
          </a:p>
        </p:txBody>
      </p:sp>
    </p:spTree>
    <p:extLst>
      <p:ext uri="{BB962C8B-B14F-4D97-AF65-F5344CB8AC3E}">
        <p14:creationId xmlns:p14="http://schemas.microsoft.com/office/powerpoint/2010/main" val="2830971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4F0BCF9-F47F-454C-892D-DE19C3C439F5}" type="datetimeFigureOut">
              <a:rPr lang="en-GB" smtClean="0"/>
              <a:t>29/06/2023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7CB7AF-F61E-4501-86E2-4A6C56E3B700}" type="slidenum">
              <a:rPr lang="en-GB" smtClean="0"/>
              <a:t>‹#›</a:t>
            </a:fld>
            <a:endParaRPr lang="en-GB"/>
          </a:p>
        </p:txBody>
      </p:sp>
    </p:spTree>
    <p:extLst>
      <p:ext uri="{BB962C8B-B14F-4D97-AF65-F5344CB8AC3E}">
        <p14:creationId xmlns:p14="http://schemas.microsoft.com/office/powerpoint/2010/main" val="1003473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4F0BCF9-F47F-454C-892D-DE19C3C439F5}" type="datetimeFigureOut">
              <a:rPr lang="en-GB" smtClean="0"/>
              <a:t>29/06/2023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7CB7AF-F61E-4501-86E2-4A6C56E3B700}" type="slidenum">
              <a:rPr lang="en-GB" smtClean="0"/>
              <a:t>‹#›</a:t>
            </a:fld>
            <a:endParaRPr lang="en-GB"/>
          </a:p>
        </p:txBody>
      </p:sp>
    </p:spTree>
    <p:extLst>
      <p:ext uri="{BB962C8B-B14F-4D97-AF65-F5344CB8AC3E}">
        <p14:creationId xmlns:p14="http://schemas.microsoft.com/office/powerpoint/2010/main" val="998923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a:t>Click to edit Master title style</a:t>
            </a:r>
            <a:endParaRPr lang="en-GB"/>
          </a:p>
        </p:txBody>
      </p:sp>
      <p:sp>
        <p:nvSpPr>
          <p:cNvPr id="3" name="Content Placeholder 2"/>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74F0BCF9-F47F-454C-892D-DE19C3C439F5}" type="datetimeFigureOut">
              <a:rPr lang="en-GB" smtClean="0"/>
              <a:pPr/>
              <a:t>29/06/2023</a:t>
            </a:fld>
            <a:endParaRPr lang="en-GB"/>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87CB7AF-F61E-4501-86E2-4A6C56E3B700}" type="slidenum">
              <a:rPr lang="en-GB" smtClean="0"/>
              <a:pPr/>
              <a:t>‹#›</a:t>
            </a:fld>
            <a:endParaRPr lang="en-GB"/>
          </a:p>
        </p:txBody>
      </p:sp>
    </p:spTree>
    <p:extLst>
      <p:ext uri="{BB962C8B-B14F-4D97-AF65-F5344CB8AC3E}">
        <p14:creationId xmlns:p14="http://schemas.microsoft.com/office/powerpoint/2010/main" val="3178228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4F0BCF9-F47F-454C-892D-DE19C3C439F5}" type="datetimeFigureOut">
              <a:rPr lang="en-GB" smtClean="0"/>
              <a:t>29/06/2023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7CB7AF-F61E-4501-86E2-4A6C56E3B700}" type="slidenum">
              <a:rPr lang="en-GB" smtClean="0"/>
              <a:t>‹#›</a:t>
            </a:fld>
            <a:endParaRPr lang="en-GB"/>
          </a:p>
        </p:txBody>
      </p:sp>
    </p:spTree>
    <p:extLst>
      <p:ext uri="{BB962C8B-B14F-4D97-AF65-F5344CB8AC3E}">
        <p14:creationId xmlns:p14="http://schemas.microsoft.com/office/powerpoint/2010/main" val="1560972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74F0BCF9-F47F-454C-892D-DE19C3C439F5}" type="datetimeFigureOut">
              <a:rPr lang="en-GB" smtClean="0"/>
              <a:t>29/06/2023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87CB7AF-F61E-4501-86E2-4A6C56E3B700}" type="slidenum">
              <a:rPr lang="en-GB" smtClean="0"/>
              <a:t>‹#›</a:t>
            </a:fld>
            <a:endParaRPr lang="en-GB"/>
          </a:p>
        </p:txBody>
      </p:sp>
    </p:spTree>
    <p:extLst>
      <p:ext uri="{BB962C8B-B14F-4D97-AF65-F5344CB8AC3E}">
        <p14:creationId xmlns:p14="http://schemas.microsoft.com/office/powerpoint/2010/main" val="1990623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74F0BCF9-F47F-454C-892D-DE19C3C439F5}" type="datetimeFigureOut">
              <a:rPr lang="en-GB" smtClean="0"/>
              <a:t>29/06/2023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87CB7AF-F61E-4501-86E2-4A6C56E3B700}" type="slidenum">
              <a:rPr lang="en-GB" smtClean="0"/>
              <a:t>‹#›</a:t>
            </a:fld>
            <a:endParaRPr lang="en-GB"/>
          </a:p>
        </p:txBody>
      </p:sp>
    </p:spTree>
    <p:extLst>
      <p:ext uri="{BB962C8B-B14F-4D97-AF65-F5344CB8AC3E}">
        <p14:creationId xmlns:p14="http://schemas.microsoft.com/office/powerpoint/2010/main" val="1083915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74F0BCF9-F47F-454C-892D-DE19C3C439F5}" type="datetimeFigureOut">
              <a:rPr lang="en-GB" smtClean="0"/>
              <a:t>29/06/2023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87CB7AF-F61E-4501-86E2-4A6C56E3B700}" type="slidenum">
              <a:rPr lang="en-GB" smtClean="0"/>
              <a:t>‹#›</a:t>
            </a:fld>
            <a:endParaRPr lang="en-GB"/>
          </a:p>
        </p:txBody>
      </p:sp>
    </p:spTree>
    <p:extLst>
      <p:ext uri="{BB962C8B-B14F-4D97-AF65-F5344CB8AC3E}">
        <p14:creationId xmlns:p14="http://schemas.microsoft.com/office/powerpoint/2010/main" val="4111120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F0BCF9-F47F-454C-892D-DE19C3C439F5}" type="datetimeFigureOut">
              <a:rPr lang="en-GB" smtClean="0"/>
              <a:t>29/06/2023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87CB7AF-F61E-4501-86E2-4A6C56E3B700}" type="slidenum">
              <a:rPr lang="en-GB" smtClean="0"/>
              <a:t>‹#›</a:t>
            </a:fld>
            <a:endParaRPr lang="en-GB"/>
          </a:p>
        </p:txBody>
      </p:sp>
    </p:spTree>
    <p:extLst>
      <p:ext uri="{BB962C8B-B14F-4D97-AF65-F5344CB8AC3E}">
        <p14:creationId xmlns:p14="http://schemas.microsoft.com/office/powerpoint/2010/main" val="2239766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4F0BCF9-F47F-454C-892D-DE19C3C439F5}" type="datetimeFigureOut">
              <a:rPr lang="en-GB" smtClean="0"/>
              <a:t>29/06/2023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87CB7AF-F61E-4501-86E2-4A6C56E3B700}" type="slidenum">
              <a:rPr lang="en-GB" smtClean="0"/>
              <a:t>‹#›</a:t>
            </a:fld>
            <a:endParaRPr lang="en-GB"/>
          </a:p>
        </p:txBody>
      </p:sp>
    </p:spTree>
    <p:extLst>
      <p:ext uri="{BB962C8B-B14F-4D97-AF65-F5344CB8AC3E}">
        <p14:creationId xmlns:p14="http://schemas.microsoft.com/office/powerpoint/2010/main" val="1613893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4F0BCF9-F47F-454C-892D-DE19C3C439F5}" type="datetimeFigureOut">
              <a:rPr lang="en-GB" smtClean="0"/>
              <a:t>29/06/2023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87CB7AF-F61E-4501-86E2-4A6C56E3B700}" type="slidenum">
              <a:rPr lang="en-GB" smtClean="0"/>
              <a:t>‹#›</a:t>
            </a:fld>
            <a:endParaRPr lang="en-GB"/>
          </a:p>
        </p:txBody>
      </p:sp>
    </p:spTree>
    <p:extLst>
      <p:ext uri="{BB962C8B-B14F-4D97-AF65-F5344CB8AC3E}">
        <p14:creationId xmlns:p14="http://schemas.microsoft.com/office/powerpoint/2010/main" val="784612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F0BCF9-F47F-454C-892D-DE19C3C439F5}" type="datetimeFigureOut">
              <a:rPr lang="en-GB" smtClean="0"/>
              <a:t>29/06/2023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7CB7AF-F61E-4501-86E2-4A6C56E3B700}" type="slidenum">
              <a:rPr lang="en-GB" smtClean="0"/>
              <a:t>‹#›</a:t>
            </a:fld>
            <a:endParaRPr lang="en-GB"/>
          </a:p>
        </p:txBody>
      </p:sp>
    </p:spTree>
    <p:extLst>
      <p:ext uri="{BB962C8B-B14F-4D97-AF65-F5344CB8AC3E}">
        <p14:creationId xmlns:p14="http://schemas.microsoft.com/office/powerpoint/2010/main" val="20623899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13" Type="http://schemas.openxmlformats.org/officeDocument/2006/relationships/hyperlink" Target="mailto:leighton.pritchard@strath.ac.uk" TargetMode="External"/><Relationship Id="rId3" Type="http://schemas.openxmlformats.org/officeDocument/2006/relationships/image" Target="../media/image1.jpg"/><Relationship Id="rId7" Type="http://schemas.openxmlformats.org/officeDocument/2006/relationships/image" Target="../media/image5.png"/><Relationship Id="rId12" Type="http://schemas.openxmlformats.org/officeDocument/2006/relationships/image" Target="../media/image10.jpg"/><Relationship Id="rId2" Type="http://schemas.openxmlformats.org/officeDocument/2006/relationships/hyperlink" Target="mailto:morgan.feeney@strath.ac.uk" TargetMode="Externa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jpeg"/><Relationship Id="rId5" Type="http://schemas.openxmlformats.org/officeDocument/2006/relationships/image" Target="../media/image3.jpg"/><Relationship Id="rId10" Type="http://schemas.openxmlformats.org/officeDocument/2006/relationships/image" Target="../media/image8.jpg"/><Relationship Id="rId4" Type="http://schemas.openxmlformats.org/officeDocument/2006/relationships/image" Target="../media/image2.jpg"/><Relationship Id="rId9" Type="http://schemas.openxmlformats.org/officeDocument/2006/relationships/image" Target="../media/image7.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1.tif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6F415-9BF1-439F-AF9F-4B2B0BF2FC0A}"/>
              </a:ext>
            </a:extLst>
          </p:cNvPr>
          <p:cNvSpPr>
            <a:spLocks noGrp="1"/>
          </p:cNvSpPr>
          <p:nvPr>
            <p:ph type="ctrTitle"/>
          </p:nvPr>
        </p:nvSpPr>
        <p:spPr>
          <a:xfrm>
            <a:off x="681398" y="893928"/>
            <a:ext cx="11297478" cy="2387600"/>
          </a:xfrm>
        </p:spPr>
        <p:txBody>
          <a:bodyPr>
            <a:normAutofit fontScale="90000"/>
          </a:bodyPr>
          <a:lstStyle/>
          <a:p>
            <a:r>
              <a:rPr lang="en-GB" dirty="0">
                <a:latin typeface="Arial" panose="020B0604020202020204" pitchFamily="34" charset="0"/>
                <a:cs typeface="Arial" panose="020B0604020202020204" pitchFamily="34" charset="0"/>
              </a:rPr>
              <a:t>BM211 Introduction to Microbiology</a:t>
            </a:r>
            <a:br>
              <a:rPr lang="en-GB" dirty="0">
                <a:latin typeface="Arial" panose="020B0604020202020204" pitchFamily="34" charset="0"/>
                <a:cs typeface="Arial" panose="020B0604020202020204" pitchFamily="34" charset="0"/>
              </a:rPr>
            </a:br>
            <a:r>
              <a:rPr lang="en-GB" dirty="0">
                <a:latin typeface="Arial" panose="020B0604020202020204" pitchFamily="34" charset="0"/>
                <a:cs typeface="Arial" panose="020B0604020202020204" pitchFamily="34" charset="0"/>
              </a:rPr>
              <a:t>Workshop 1 –</a:t>
            </a:r>
            <a:br>
              <a:rPr lang="en-GB" dirty="0">
                <a:latin typeface="Arial" panose="020B0604020202020204" pitchFamily="34" charset="0"/>
                <a:cs typeface="Arial" panose="020B0604020202020204" pitchFamily="34" charset="0"/>
              </a:rPr>
            </a:br>
            <a:r>
              <a:rPr lang="en-GB" dirty="0">
                <a:latin typeface="Arial" panose="020B0604020202020204" pitchFamily="34" charset="0"/>
                <a:cs typeface="Arial" panose="020B0604020202020204" pitchFamily="34" charset="0"/>
              </a:rPr>
              <a:t>Microbial Ecology</a:t>
            </a:r>
            <a:br>
              <a:rPr lang="en-GB" dirty="0">
                <a:latin typeface="Arial" panose="020B0604020202020204" pitchFamily="34" charset="0"/>
                <a:cs typeface="Arial" panose="020B0604020202020204" pitchFamily="34" charset="0"/>
              </a:rPr>
            </a:br>
            <a:endParaRPr lang="en-GB" dirty="0">
              <a:latin typeface="Arial" panose="020B0604020202020204" pitchFamily="34" charset="0"/>
              <a:cs typeface="Arial" panose="020B0604020202020204" pitchFamily="34" charset="0"/>
            </a:endParaRPr>
          </a:p>
        </p:txBody>
      </p:sp>
      <p:sp>
        <p:nvSpPr>
          <p:cNvPr id="3" name="TextBox 2"/>
          <p:cNvSpPr txBox="1"/>
          <p:nvPr/>
        </p:nvSpPr>
        <p:spPr>
          <a:xfrm>
            <a:off x="6375126" y="2819863"/>
            <a:ext cx="3395575" cy="923330"/>
          </a:xfrm>
          <a:prstGeom prst="rect">
            <a:avLst/>
          </a:prstGeom>
          <a:noFill/>
        </p:spPr>
        <p:txBody>
          <a:bodyPr wrap="square" rtlCol="0">
            <a:spAutoFit/>
          </a:bodyPr>
          <a:lstStyle/>
          <a:p>
            <a:r>
              <a:rPr lang="en-GB" dirty="0" err="1">
                <a:latin typeface="Arial" panose="020B0604020202020204" pitchFamily="34" charset="0"/>
                <a:cs typeface="Arial" panose="020B0604020202020204" pitchFamily="34" charset="0"/>
              </a:rPr>
              <a:t>Dr.</a:t>
            </a:r>
            <a:r>
              <a:rPr lang="en-GB" dirty="0">
                <a:latin typeface="Arial" panose="020B0604020202020204" pitchFamily="34" charset="0"/>
                <a:cs typeface="Arial" panose="020B0604020202020204" pitchFamily="34" charset="0"/>
              </a:rPr>
              <a:t> Morgan Feeney </a:t>
            </a:r>
            <a:r>
              <a:rPr lang="en-GB" dirty="0">
                <a:latin typeface="Arial" panose="020B0604020202020204" pitchFamily="34" charset="0"/>
                <a:cs typeface="Arial" panose="020B0604020202020204" pitchFamily="34" charset="0"/>
                <a:hlinkClick r:id="rId2"/>
              </a:rPr>
              <a:t>morgan.feeney@strath.ac.uk</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mostlymicrobia</a:t>
            </a:r>
            <a:endParaRPr lang="en-GB" dirty="0">
              <a:latin typeface="Arial" panose="020B0604020202020204" pitchFamily="34" charset="0"/>
              <a:cs typeface="Arial" panose="020B0604020202020204" pitchFamily="34" charset="0"/>
            </a:endParaRPr>
          </a:p>
        </p:txBody>
      </p:sp>
      <p:grpSp>
        <p:nvGrpSpPr>
          <p:cNvPr id="7" name="Group 6">
            <a:extLst>
              <a:ext uri="{FF2B5EF4-FFF2-40B4-BE49-F238E27FC236}">
                <a16:creationId xmlns:a16="http://schemas.microsoft.com/office/drawing/2014/main" id="{B031FB98-F314-1A32-DC86-653CBD8A1674}"/>
              </a:ext>
            </a:extLst>
          </p:cNvPr>
          <p:cNvGrpSpPr/>
          <p:nvPr/>
        </p:nvGrpSpPr>
        <p:grpSpPr>
          <a:xfrm>
            <a:off x="1933990" y="4037329"/>
            <a:ext cx="8039099" cy="2670914"/>
            <a:chOff x="95251" y="0"/>
            <a:chExt cx="8039099" cy="2670914"/>
          </a:xfrm>
        </p:grpSpPr>
        <p:grpSp>
          <p:nvGrpSpPr>
            <p:cNvPr id="25" name="Group 24"/>
            <p:cNvGrpSpPr/>
            <p:nvPr/>
          </p:nvGrpSpPr>
          <p:grpSpPr>
            <a:xfrm>
              <a:off x="189555" y="101274"/>
              <a:ext cx="7833421" cy="2441585"/>
              <a:chOff x="254471" y="424421"/>
              <a:chExt cx="7833421" cy="2441585"/>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3740" y="1726924"/>
                <a:ext cx="1767540" cy="1139082"/>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5447" y="1834749"/>
                <a:ext cx="1591082" cy="1031257"/>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95789" y="424421"/>
                <a:ext cx="1211234" cy="1242969"/>
              </a:xfrm>
              <a:prstGeom prst="rect">
                <a:avLst/>
              </a:prstGeom>
            </p:spPr>
          </p:pic>
          <p:pic>
            <p:nvPicPr>
              <p:cNvPr id="14" name="Picture 13"/>
              <p:cNvPicPr>
                <a:picLocks noChangeAspect="1"/>
              </p:cNvPicPr>
              <p:nvPr/>
            </p:nvPicPr>
            <p:blipFill rotWithShape="1">
              <a:blip r:embed="rId6"/>
              <a:srcRect l="42180" t="35593" r="27450" b="35593"/>
              <a:stretch/>
            </p:blipFill>
            <p:spPr>
              <a:xfrm>
                <a:off x="254471" y="435086"/>
                <a:ext cx="1346410" cy="1271608"/>
              </a:xfrm>
              <a:prstGeom prst="rect">
                <a:avLst/>
              </a:prstGeom>
            </p:spPr>
          </p:pic>
          <p:pic>
            <p:nvPicPr>
              <p:cNvPr id="15" name="Picture 2" descr="http://www.standardsingenomics.org/index.php/sigen/article/viewFile/361/881/7968"/>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54471" y="1834749"/>
                <a:ext cx="1122834" cy="99707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8" descr="figure 4-39a"/>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51879" t="48660" r="7760" b="17617"/>
              <a:stretch/>
            </p:blipFill>
            <p:spPr bwMode="auto">
              <a:xfrm>
                <a:off x="5180983" y="1701583"/>
                <a:ext cx="1200884" cy="1130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16"/>
              <p:cNvPicPr>
                <a:picLocks noChangeAspect="1"/>
              </p:cNvPicPr>
              <p:nvPr/>
            </p:nvPicPr>
            <p:blipFill rotWithShape="1">
              <a:blip r:embed="rId9">
                <a:extLst>
                  <a:ext uri="{28A0092B-C50C-407E-A947-70E740481C1C}">
                    <a14:useLocalDpi xmlns:a14="http://schemas.microsoft.com/office/drawing/2010/main" val="0"/>
                  </a:ext>
                </a:extLst>
              </a:blip>
              <a:srcRect r="50000" b="68144"/>
              <a:stretch/>
            </p:blipFill>
            <p:spPr>
              <a:xfrm>
                <a:off x="1704244" y="424421"/>
                <a:ext cx="1407348" cy="1132142"/>
              </a:xfrm>
              <a:prstGeom prst="rect">
                <a:avLst/>
              </a:prstGeom>
            </p:spPr>
          </p:pic>
          <p:pic>
            <p:nvPicPr>
              <p:cNvPr id="19" name="Picture 1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329413" y="424421"/>
                <a:ext cx="1352291" cy="1271153"/>
              </a:xfrm>
              <a:prstGeom prst="rect">
                <a:avLst/>
              </a:prstGeom>
            </p:spPr>
          </p:pic>
          <p:pic>
            <p:nvPicPr>
              <p:cNvPr id="21" name="Picture 2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540881" y="1625765"/>
                <a:ext cx="1510029" cy="1206062"/>
              </a:xfrm>
              <a:prstGeom prst="rect">
                <a:avLst/>
              </a:prstGeom>
            </p:spPr>
          </p:pic>
          <p:pic>
            <p:nvPicPr>
              <p:cNvPr id="22" name="Picture 21"/>
              <p:cNvPicPr>
                <a:picLocks noChangeAspect="1"/>
              </p:cNvPicPr>
              <p:nvPr/>
            </p:nvPicPr>
            <p:blipFill rotWithShape="1">
              <a:blip r:embed="rId12">
                <a:extLst>
                  <a:ext uri="{28A0092B-C50C-407E-A947-70E740481C1C}">
                    <a14:useLocalDpi xmlns:a14="http://schemas.microsoft.com/office/drawing/2010/main" val="0"/>
                  </a:ext>
                </a:extLst>
              </a:blip>
              <a:srcRect t="30261" b="1"/>
              <a:stretch/>
            </p:blipFill>
            <p:spPr>
              <a:xfrm>
                <a:off x="6121109" y="468392"/>
                <a:ext cx="1966783" cy="1028700"/>
              </a:xfrm>
              <a:prstGeom prst="rect">
                <a:avLst/>
              </a:prstGeom>
            </p:spPr>
          </p:pic>
        </p:grpSp>
        <p:sp>
          <p:nvSpPr>
            <p:cNvPr id="6" name="Rectangle 5"/>
            <p:cNvSpPr/>
            <p:nvPr/>
          </p:nvSpPr>
          <p:spPr>
            <a:xfrm>
              <a:off x="95251" y="0"/>
              <a:ext cx="8039099" cy="2670914"/>
            </a:xfrm>
            <a:prstGeom prst="rect">
              <a:avLst/>
            </a:prstGeom>
            <a:noFill/>
            <a:ln w="571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
        <p:nvSpPr>
          <p:cNvPr id="8" name="TextBox 7">
            <a:extLst>
              <a:ext uri="{FF2B5EF4-FFF2-40B4-BE49-F238E27FC236}">
                <a16:creationId xmlns:a16="http://schemas.microsoft.com/office/drawing/2014/main" id="{7686CC8B-1A10-403A-389F-1ED7D6A86EF1}"/>
              </a:ext>
            </a:extLst>
          </p:cNvPr>
          <p:cNvSpPr txBox="1"/>
          <p:nvPr/>
        </p:nvSpPr>
        <p:spPr>
          <a:xfrm>
            <a:off x="2261124" y="2838699"/>
            <a:ext cx="3692415" cy="923330"/>
          </a:xfrm>
          <a:prstGeom prst="rect">
            <a:avLst/>
          </a:prstGeom>
          <a:noFill/>
        </p:spPr>
        <p:txBody>
          <a:bodyPr wrap="square" rtlCol="0">
            <a:spAutoFit/>
          </a:bodyPr>
          <a:lstStyle/>
          <a:p>
            <a:r>
              <a:rPr lang="en-GB" dirty="0" err="1">
                <a:latin typeface="Arial" panose="020B0604020202020204" pitchFamily="34" charset="0"/>
                <a:cs typeface="Arial" panose="020B0604020202020204" pitchFamily="34" charset="0"/>
              </a:rPr>
              <a:t>Dr.</a:t>
            </a:r>
            <a:r>
              <a:rPr lang="en-GB" dirty="0">
                <a:latin typeface="Arial" panose="020B0604020202020204" pitchFamily="34" charset="0"/>
                <a:cs typeface="Arial" panose="020B0604020202020204" pitchFamily="34" charset="0"/>
              </a:rPr>
              <a:t> Leighton Pritchard</a:t>
            </a:r>
          </a:p>
          <a:p>
            <a:r>
              <a:rPr lang="en-GB" dirty="0">
                <a:latin typeface="Arial" panose="020B0604020202020204" pitchFamily="34" charset="0"/>
                <a:cs typeface="Arial" panose="020B0604020202020204" pitchFamily="34" charset="0"/>
                <a:hlinkClick r:id="rId13"/>
              </a:rPr>
              <a:t>leighton.pritchard@strath.ac.uk</a:t>
            </a:r>
            <a:endParaRPr lang="en-GB"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@widdowquinn</a:t>
            </a:r>
          </a:p>
        </p:txBody>
      </p:sp>
    </p:spTree>
    <p:extLst>
      <p:ext uri="{BB962C8B-B14F-4D97-AF65-F5344CB8AC3E}">
        <p14:creationId xmlns:p14="http://schemas.microsoft.com/office/powerpoint/2010/main" val="2452715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0EDC9-44EF-BE03-BA59-2DF481CEA602}"/>
              </a:ext>
            </a:extLst>
          </p:cNvPr>
          <p:cNvSpPr>
            <a:spLocks noGrp="1"/>
          </p:cNvSpPr>
          <p:nvPr>
            <p:ph type="title"/>
          </p:nvPr>
        </p:nvSpPr>
        <p:spPr/>
        <p:txBody>
          <a:bodyPr/>
          <a:lstStyle/>
          <a:p>
            <a:r>
              <a:rPr lang="en-GB" dirty="0" err="1"/>
              <a:t>Winogradsky</a:t>
            </a:r>
            <a:r>
              <a:rPr lang="en-GB" dirty="0"/>
              <a:t> column experimental design details</a:t>
            </a:r>
          </a:p>
        </p:txBody>
      </p:sp>
      <p:sp>
        <p:nvSpPr>
          <p:cNvPr id="3" name="Content Placeholder 2">
            <a:extLst>
              <a:ext uri="{FF2B5EF4-FFF2-40B4-BE49-F238E27FC236}">
                <a16:creationId xmlns:a16="http://schemas.microsoft.com/office/drawing/2014/main" id="{72C2ADA5-5EC4-3F09-4EF6-9DD72F41C2EF}"/>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782600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0EDC9-44EF-BE03-BA59-2DF481CEA602}"/>
              </a:ext>
            </a:extLst>
          </p:cNvPr>
          <p:cNvSpPr>
            <a:spLocks noGrp="1"/>
          </p:cNvSpPr>
          <p:nvPr>
            <p:ph type="title"/>
          </p:nvPr>
        </p:nvSpPr>
        <p:spPr/>
        <p:txBody>
          <a:bodyPr/>
          <a:lstStyle/>
          <a:p>
            <a:r>
              <a:rPr lang="en-GB" dirty="0" err="1"/>
              <a:t>Winogradsky</a:t>
            </a:r>
            <a:r>
              <a:rPr lang="en-GB" dirty="0"/>
              <a:t> column data </a:t>
            </a:r>
            <a:r>
              <a:rPr lang="en-GB" dirty="0">
                <a:sym typeface="Wingdings" panose="05000000000000000000" pitchFamily="2" charset="2"/>
              </a:rPr>
              <a:t> R Studio demo</a:t>
            </a:r>
            <a:endParaRPr lang="en-GB" dirty="0"/>
          </a:p>
        </p:txBody>
      </p:sp>
      <p:sp>
        <p:nvSpPr>
          <p:cNvPr id="3" name="Content Placeholder 2">
            <a:extLst>
              <a:ext uri="{FF2B5EF4-FFF2-40B4-BE49-F238E27FC236}">
                <a16:creationId xmlns:a16="http://schemas.microsoft.com/office/drawing/2014/main" id="{72C2ADA5-5EC4-3F09-4EF6-9DD72F41C2EF}"/>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4970462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0EDC9-44EF-BE03-BA59-2DF481CEA602}"/>
              </a:ext>
            </a:extLst>
          </p:cNvPr>
          <p:cNvSpPr>
            <a:spLocks noGrp="1"/>
          </p:cNvSpPr>
          <p:nvPr>
            <p:ph type="title"/>
          </p:nvPr>
        </p:nvSpPr>
        <p:spPr/>
        <p:txBody>
          <a:bodyPr/>
          <a:lstStyle/>
          <a:p>
            <a:r>
              <a:rPr lang="en-GB" dirty="0" err="1"/>
              <a:t>Winogradsky</a:t>
            </a:r>
            <a:r>
              <a:rPr lang="en-GB" dirty="0"/>
              <a:t> column data </a:t>
            </a:r>
            <a:r>
              <a:rPr lang="en-GB" dirty="0">
                <a:sym typeface="Wingdings" panose="05000000000000000000" pitchFamily="2" charset="2"/>
              </a:rPr>
              <a:t> R Studio demo</a:t>
            </a:r>
            <a:endParaRPr lang="en-GB" dirty="0"/>
          </a:p>
        </p:txBody>
      </p:sp>
      <p:sp>
        <p:nvSpPr>
          <p:cNvPr id="3" name="Content Placeholder 2">
            <a:extLst>
              <a:ext uri="{FF2B5EF4-FFF2-40B4-BE49-F238E27FC236}">
                <a16:creationId xmlns:a16="http://schemas.microsoft.com/office/drawing/2014/main" id="{72C2ADA5-5EC4-3F09-4EF6-9DD72F41C2EF}"/>
              </a:ext>
            </a:extLst>
          </p:cNvPr>
          <p:cNvSpPr>
            <a:spLocks noGrp="1"/>
          </p:cNvSpPr>
          <p:nvPr>
            <p:ph idx="1"/>
          </p:nvPr>
        </p:nvSpPr>
        <p:spPr/>
        <p:txBody>
          <a:bodyPr/>
          <a:lstStyle/>
          <a:p>
            <a:r>
              <a:rPr lang="en-GB" dirty="0"/>
              <a:t>Which of the plots is "best"/most effective/most useful? </a:t>
            </a:r>
          </a:p>
          <a:p>
            <a:r>
              <a:rPr lang="en-GB" dirty="0"/>
              <a:t>How would you interpret these data? Which column do you think has the most cyanobacteria? </a:t>
            </a:r>
          </a:p>
          <a:p>
            <a:pPr lvl="1"/>
            <a:r>
              <a:rPr lang="en-GB" dirty="0"/>
              <a:t>Are there any flaws in the experimental design? </a:t>
            </a:r>
          </a:p>
          <a:p>
            <a:r>
              <a:rPr lang="en-GB" dirty="0"/>
              <a:t>Can you think of other ways to visualise and/or present these data? </a:t>
            </a:r>
          </a:p>
          <a:p>
            <a:pPr lvl="1"/>
            <a:r>
              <a:rPr lang="en-GB" dirty="0"/>
              <a:t>Does the audience you are presenting the data to matter?</a:t>
            </a:r>
          </a:p>
          <a:p>
            <a:pPr lvl="1"/>
            <a:r>
              <a:rPr lang="en-GB" dirty="0"/>
              <a:t>How would you present these data for publication in a scientific journal?</a:t>
            </a:r>
          </a:p>
        </p:txBody>
      </p:sp>
    </p:spTree>
    <p:extLst>
      <p:ext uri="{BB962C8B-B14F-4D97-AF65-F5344CB8AC3E}">
        <p14:creationId xmlns:p14="http://schemas.microsoft.com/office/powerpoint/2010/main" val="2957678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2A8D5-8A52-2C79-B36E-36655F6F18EB}"/>
              </a:ext>
            </a:extLst>
          </p:cNvPr>
          <p:cNvSpPr>
            <a:spLocks noGrp="1"/>
          </p:cNvSpPr>
          <p:nvPr>
            <p:ph type="title"/>
          </p:nvPr>
        </p:nvSpPr>
        <p:spPr/>
        <p:txBody>
          <a:bodyPr/>
          <a:lstStyle/>
          <a:p>
            <a:r>
              <a:rPr lang="en-GB" dirty="0"/>
              <a:t>Case study 2: </a:t>
            </a:r>
          </a:p>
        </p:txBody>
      </p:sp>
      <p:sp>
        <p:nvSpPr>
          <p:cNvPr id="3" name="Content Placeholder 2">
            <a:extLst>
              <a:ext uri="{FF2B5EF4-FFF2-40B4-BE49-F238E27FC236}">
                <a16:creationId xmlns:a16="http://schemas.microsoft.com/office/drawing/2014/main" id="{C4C49AA0-92A4-630B-405C-13E96996D338}"/>
              </a:ext>
            </a:extLst>
          </p:cNvPr>
          <p:cNvSpPr>
            <a:spLocks noGrp="1"/>
          </p:cNvSpPr>
          <p:nvPr>
            <p:ph idx="1"/>
          </p:nvPr>
        </p:nvSpPr>
        <p:spPr/>
        <p:txBody>
          <a:bodyPr/>
          <a:lstStyle/>
          <a:p>
            <a:r>
              <a:rPr lang="en-GB" dirty="0"/>
              <a:t>Atlas RM, </a:t>
            </a:r>
            <a:r>
              <a:rPr lang="en-GB" dirty="0" err="1"/>
              <a:t>Stoeckel</a:t>
            </a:r>
            <a:r>
              <a:rPr lang="en-GB" dirty="0"/>
              <a:t> DM, Faith SA, </a:t>
            </a:r>
            <a:r>
              <a:rPr lang="en-GB" dirty="0" err="1"/>
              <a:t>Minard</a:t>
            </a:r>
            <a:r>
              <a:rPr lang="en-GB" dirty="0"/>
              <a:t>-Smith A, Thorn JR, </a:t>
            </a:r>
            <a:r>
              <a:rPr lang="en-GB" dirty="0" err="1"/>
              <a:t>Benotti</a:t>
            </a:r>
            <a:r>
              <a:rPr lang="en-GB" dirty="0"/>
              <a:t> MJ. Oil Biodegradation and Oil-Degrading Microbial Populations in Marsh Sediments Impacted by Oil from the Deepwater Horizon Well Blowout. </a:t>
            </a:r>
            <a:r>
              <a:rPr lang="en-GB" i="1" dirty="0"/>
              <a:t>Environ </a:t>
            </a:r>
            <a:r>
              <a:rPr lang="en-GB" i="1" dirty="0" err="1"/>
              <a:t>Sci</a:t>
            </a:r>
            <a:r>
              <a:rPr lang="en-GB" i="1" dirty="0"/>
              <a:t> Technol</a:t>
            </a:r>
            <a:r>
              <a:rPr lang="en-GB" dirty="0"/>
              <a:t>. 2015;49(14):8356-8366. doi:10.1021/acs.est.5b00413</a:t>
            </a:r>
          </a:p>
        </p:txBody>
      </p:sp>
    </p:spTree>
    <p:extLst>
      <p:ext uri="{BB962C8B-B14F-4D97-AF65-F5344CB8AC3E}">
        <p14:creationId xmlns:p14="http://schemas.microsoft.com/office/powerpoint/2010/main" val="1203183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2A8D5-8A52-2C79-B36E-36655F6F18EB}"/>
              </a:ext>
            </a:extLst>
          </p:cNvPr>
          <p:cNvSpPr>
            <a:spLocks noGrp="1"/>
          </p:cNvSpPr>
          <p:nvPr>
            <p:ph type="title"/>
          </p:nvPr>
        </p:nvSpPr>
        <p:spPr/>
        <p:txBody>
          <a:bodyPr/>
          <a:lstStyle/>
          <a:p>
            <a:r>
              <a:rPr lang="en-GB" dirty="0"/>
              <a:t>Case study 3: </a:t>
            </a:r>
          </a:p>
        </p:txBody>
      </p:sp>
      <p:sp>
        <p:nvSpPr>
          <p:cNvPr id="3" name="Content Placeholder 2">
            <a:extLst>
              <a:ext uri="{FF2B5EF4-FFF2-40B4-BE49-F238E27FC236}">
                <a16:creationId xmlns:a16="http://schemas.microsoft.com/office/drawing/2014/main" id="{C4C49AA0-92A4-630B-405C-13E96996D338}"/>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8808336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BB2A0-C195-6142-A0C8-3543BBE920D3}"/>
              </a:ext>
            </a:extLst>
          </p:cNvPr>
          <p:cNvSpPr>
            <a:spLocks noGrp="1"/>
          </p:cNvSpPr>
          <p:nvPr>
            <p:ph type="title"/>
          </p:nvPr>
        </p:nvSpPr>
        <p:spPr/>
        <p:txBody>
          <a:bodyPr/>
          <a:lstStyle/>
          <a:p>
            <a:r>
              <a:rPr lang="en-GB" dirty="0"/>
              <a:t>Additional exercises and resources</a:t>
            </a:r>
          </a:p>
        </p:txBody>
      </p:sp>
      <p:sp>
        <p:nvSpPr>
          <p:cNvPr id="3" name="Content Placeholder 2">
            <a:extLst>
              <a:ext uri="{FF2B5EF4-FFF2-40B4-BE49-F238E27FC236}">
                <a16:creationId xmlns:a16="http://schemas.microsoft.com/office/drawing/2014/main" id="{9E55F0C9-3AEC-C807-8025-4B575FD4E5E5}"/>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4198278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025271" cy="1325563"/>
          </a:xfrm>
        </p:spPr>
        <p:txBody>
          <a:bodyPr/>
          <a:lstStyle/>
          <a:p>
            <a:r>
              <a:rPr lang="en-GB" b="1" dirty="0"/>
              <a:t>Workshop 1 Learning Outcomes</a:t>
            </a:r>
          </a:p>
        </p:txBody>
      </p:sp>
      <p:sp>
        <p:nvSpPr>
          <p:cNvPr id="7" name="Content Placeholder 2"/>
          <p:cNvSpPr txBox="1">
            <a:spLocks/>
          </p:cNvSpPr>
          <p:nvPr/>
        </p:nvSpPr>
        <p:spPr>
          <a:xfrm>
            <a:off x="273033" y="1581187"/>
            <a:ext cx="10918428" cy="46208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spcBef>
                <a:spcPts val="1000"/>
              </a:spcBef>
              <a:buNone/>
            </a:pPr>
            <a:r>
              <a:rPr lang="en-GB" dirty="0">
                <a:latin typeface="Arial" panose="020B0604020202020204" pitchFamily="34" charset="0"/>
                <a:cs typeface="Arial" panose="020B0604020202020204" pitchFamily="34" charset="0"/>
              </a:rPr>
              <a:t>By the end of this workshop, you should understand:</a:t>
            </a:r>
          </a:p>
          <a:p>
            <a:pPr marL="800100" lvl="2" indent="-342900">
              <a:spcBef>
                <a:spcPts val="1000"/>
              </a:spcBef>
              <a:buFont typeface="Wingdings" panose="05000000000000000000" pitchFamily="2" charset="2"/>
              <a:buChar char="§"/>
            </a:pPr>
            <a:r>
              <a:rPr lang="en-GB" sz="2400" dirty="0">
                <a:latin typeface="Arial" panose="020B0604020202020204" pitchFamily="34" charset="0"/>
                <a:cs typeface="Arial" panose="020B0604020202020204" pitchFamily="34" charset="0"/>
              </a:rPr>
              <a:t>That microbes are diverse and play important roles in the environment</a:t>
            </a:r>
          </a:p>
          <a:p>
            <a:pPr marL="800100" lvl="2" indent="-342900">
              <a:spcBef>
                <a:spcPts val="1000"/>
              </a:spcBef>
              <a:buFont typeface="Wingdings" panose="05000000000000000000" pitchFamily="2" charset="2"/>
              <a:buChar char="§"/>
            </a:pPr>
            <a:r>
              <a:rPr lang="en-GB" sz="2400" dirty="0">
                <a:latin typeface="Arial" panose="020B0604020202020204" pitchFamily="34" charset="0"/>
                <a:cs typeface="Arial" panose="020B0604020202020204" pitchFamily="34" charset="0"/>
              </a:rPr>
              <a:t>The use of </a:t>
            </a:r>
            <a:r>
              <a:rPr lang="en-GB" sz="2400" dirty="0" err="1">
                <a:latin typeface="Arial" panose="020B0604020202020204" pitchFamily="34" charset="0"/>
                <a:cs typeface="Arial" panose="020B0604020202020204" pitchFamily="34" charset="0"/>
              </a:rPr>
              <a:t>Winogradsky</a:t>
            </a:r>
            <a:r>
              <a:rPr lang="en-GB" sz="2400" dirty="0">
                <a:latin typeface="Arial" panose="020B0604020202020204" pitchFamily="34" charset="0"/>
                <a:cs typeface="Arial" panose="020B0604020202020204" pitchFamily="34" charset="0"/>
              </a:rPr>
              <a:t> columns to study microbial ecology</a:t>
            </a:r>
          </a:p>
          <a:p>
            <a:pPr marL="800100" lvl="2" indent="-342900">
              <a:spcBef>
                <a:spcPts val="1000"/>
              </a:spcBef>
              <a:buFont typeface="Wingdings" panose="05000000000000000000" pitchFamily="2" charset="2"/>
              <a:buChar char="§"/>
            </a:pPr>
            <a:r>
              <a:rPr lang="en-GB" sz="2400" dirty="0">
                <a:latin typeface="Arial" panose="020B0604020202020204" pitchFamily="34" charset="0"/>
                <a:cs typeface="Arial" panose="020B0604020202020204" pitchFamily="34" charset="0"/>
              </a:rPr>
              <a:t>(something about alpha and beta diversity, hopefully)</a:t>
            </a:r>
          </a:p>
          <a:p>
            <a:pPr marL="457200" lvl="2" indent="0">
              <a:spcBef>
                <a:spcPts val="1000"/>
              </a:spcBef>
              <a:buNone/>
            </a:pPr>
            <a:endParaRPr lang="en-GB" sz="2400" dirty="0">
              <a:latin typeface="Arial" panose="020B0604020202020204" pitchFamily="34" charset="0"/>
              <a:cs typeface="Arial" panose="020B0604020202020204" pitchFamily="34" charset="0"/>
            </a:endParaRPr>
          </a:p>
          <a:p>
            <a:pPr marL="0" lvl="1" indent="0">
              <a:spcBef>
                <a:spcPts val="1000"/>
              </a:spcBef>
              <a:buNone/>
            </a:pPr>
            <a:r>
              <a:rPr lang="en-GB" dirty="0">
                <a:latin typeface="Arial" panose="020B0604020202020204" pitchFamily="34" charset="0"/>
                <a:cs typeface="Arial" panose="020B0604020202020204" pitchFamily="34" charset="0"/>
              </a:rPr>
              <a:t>And you should be able to: </a:t>
            </a:r>
          </a:p>
          <a:p>
            <a:pPr marL="800100" lvl="2" indent="-342900">
              <a:spcBef>
                <a:spcPts val="1000"/>
              </a:spcBef>
              <a:buFont typeface="Wingdings" panose="05000000000000000000" pitchFamily="2" charset="2"/>
              <a:buChar char="§"/>
            </a:pPr>
            <a:r>
              <a:rPr lang="en-GB" sz="2400" dirty="0">
                <a:latin typeface="Arial" panose="020B0604020202020204" pitchFamily="34" charset="0"/>
                <a:cs typeface="Arial" panose="020B0604020202020204" pitchFamily="34" charset="0"/>
              </a:rPr>
              <a:t>Open and examine .csv files in R Studio</a:t>
            </a:r>
          </a:p>
          <a:p>
            <a:pPr marL="800100" lvl="2" indent="-342900">
              <a:spcBef>
                <a:spcPts val="1000"/>
              </a:spcBef>
              <a:buFont typeface="Wingdings" panose="05000000000000000000" pitchFamily="2" charset="2"/>
              <a:buChar char="§"/>
            </a:pPr>
            <a:r>
              <a:rPr lang="en-GB" sz="2400" dirty="0">
                <a:latin typeface="Arial" panose="020B0604020202020204" pitchFamily="34" charset="0"/>
                <a:cs typeface="Arial" panose="020B0604020202020204" pitchFamily="34" charset="0"/>
              </a:rPr>
              <a:t>Use ggplot2 to make different types of plots</a:t>
            </a:r>
          </a:p>
          <a:p>
            <a:pPr marL="800100" lvl="2" indent="-342900">
              <a:spcBef>
                <a:spcPts val="1000"/>
              </a:spcBef>
              <a:buFont typeface="Wingdings" panose="05000000000000000000" pitchFamily="2" charset="2"/>
              <a:buChar char="§"/>
            </a:pPr>
            <a:endParaRPr lang="en-GB" sz="2400" dirty="0">
              <a:latin typeface="Arial" panose="020B0604020202020204" pitchFamily="34" charset="0"/>
              <a:cs typeface="Arial" panose="020B0604020202020204" pitchFamily="34" charset="0"/>
            </a:endParaRPr>
          </a:p>
          <a:p>
            <a:pPr marL="914400" lvl="2" indent="-457200">
              <a:spcBef>
                <a:spcPts val="1000"/>
              </a:spcBef>
              <a:buAutoNum type="arabicPeriod"/>
            </a:pP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87197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B8AC3-41E3-19F9-75B1-F23990526715}"/>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6043E5AA-ADEF-90D9-5A69-0CCC4A623189}"/>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118999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407" y="218662"/>
            <a:ext cx="6857254" cy="1325563"/>
          </a:xfrm>
        </p:spPr>
        <p:txBody>
          <a:bodyPr>
            <a:normAutofit/>
          </a:bodyPr>
          <a:lstStyle/>
          <a:p>
            <a:r>
              <a:rPr lang="en-US" b="1" dirty="0"/>
              <a:t>Life on this planet is mostly microbial</a:t>
            </a:r>
          </a:p>
        </p:txBody>
      </p:sp>
      <p:pic>
        <p:nvPicPr>
          <p:cNvPr id="5" name="Picture 4"/>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076661" y="87549"/>
            <a:ext cx="4799761" cy="5753494"/>
          </a:xfrm>
          <a:prstGeom prst="rect">
            <a:avLst/>
          </a:prstGeom>
        </p:spPr>
      </p:pic>
      <p:sp>
        <p:nvSpPr>
          <p:cNvPr id="9" name="Rectangle 8"/>
          <p:cNvSpPr/>
          <p:nvPr/>
        </p:nvSpPr>
        <p:spPr>
          <a:xfrm>
            <a:off x="7315200" y="5903893"/>
            <a:ext cx="5207638" cy="954107"/>
          </a:xfrm>
          <a:prstGeom prst="rect">
            <a:avLst/>
          </a:prstGeom>
        </p:spPr>
        <p:txBody>
          <a:bodyPr wrap="square">
            <a:spAutoFit/>
          </a:bodyPr>
          <a:lstStyle/>
          <a:p>
            <a:r>
              <a:rPr lang="en-US" sz="1400" dirty="0">
                <a:latin typeface="Helvetica" charset="0"/>
              </a:rPr>
              <a:t>Hug, L. A., Baker, B. J., </a:t>
            </a:r>
            <a:r>
              <a:rPr lang="en-US" sz="1400" dirty="0" err="1">
                <a:latin typeface="Helvetica" charset="0"/>
              </a:rPr>
              <a:t>Anantharaman</a:t>
            </a:r>
            <a:r>
              <a:rPr lang="en-US" sz="1400" dirty="0">
                <a:latin typeface="Helvetica" charset="0"/>
              </a:rPr>
              <a:t>, K., Brown, C. T., Probst, A. J., </a:t>
            </a:r>
            <a:r>
              <a:rPr lang="en-US" sz="1400" dirty="0" err="1">
                <a:latin typeface="Helvetica" charset="0"/>
              </a:rPr>
              <a:t>Castelle</a:t>
            </a:r>
            <a:r>
              <a:rPr lang="en-US" sz="1400" dirty="0">
                <a:latin typeface="Helvetica" charset="0"/>
              </a:rPr>
              <a:t>, C. J., et al. (2016). A new view of the tree of life. </a:t>
            </a:r>
            <a:r>
              <a:rPr lang="en-US" sz="1400" i="1" dirty="0">
                <a:latin typeface="Helvetica" charset="0"/>
              </a:rPr>
              <a:t>Nature Microbiology</a:t>
            </a:r>
            <a:r>
              <a:rPr lang="en-US" sz="1400" dirty="0">
                <a:latin typeface="Helvetica" charset="0"/>
              </a:rPr>
              <a:t>, 1–6. http://</a:t>
            </a:r>
            <a:r>
              <a:rPr lang="en-US" sz="1400" dirty="0" err="1">
                <a:latin typeface="Helvetica" charset="0"/>
              </a:rPr>
              <a:t>doi.org</a:t>
            </a:r>
            <a:r>
              <a:rPr lang="en-US" sz="1400" dirty="0">
                <a:latin typeface="Helvetica" charset="0"/>
              </a:rPr>
              <a:t>/10.1038/nmicrobiol.2016.48</a:t>
            </a:r>
          </a:p>
        </p:txBody>
      </p:sp>
      <p:sp>
        <p:nvSpPr>
          <p:cNvPr id="3" name="Content Placeholder 2">
            <a:extLst>
              <a:ext uri="{FF2B5EF4-FFF2-40B4-BE49-F238E27FC236}">
                <a16:creationId xmlns:a16="http://schemas.microsoft.com/office/drawing/2014/main" id="{1648468B-212C-3787-DD21-D2640CB363DF}"/>
              </a:ext>
            </a:extLst>
          </p:cNvPr>
          <p:cNvSpPr txBox="1">
            <a:spLocks/>
          </p:cNvSpPr>
          <p:nvPr/>
        </p:nvSpPr>
        <p:spPr>
          <a:xfrm>
            <a:off x="273033" y="1581187"/>
            <a:ext cx="6515393" cy="46208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342900">
              <a:spcBef>
                <a:spcPts val="1000"/>
              </a:spcBef>
              <a:buFont typeface="Wingdings" panose="05000000000000000000" pitchFamily="2" charset="2"/>
              <a:buChar char="§"/>
            </a:pPr>
            <a:r>
              <a:rPr lang="en-GB" sz="2800" dirty="0">
                <a:latin typeface="Arial" panose="020B0604020202020204" pitchFamily="34" charset="0"/>
                <a:cs typeface="Arial" panose="020B0604020202020204" pitchFamily="34" charset="0"/>
              </a:rPr>
              <a:t>Microbes are diverse, able to adapt to, and grow/thrive/reproduce in diverse environments</a:t>
            </a:r>
          </a:p>
          <a:p>
            <a:pPr marL="342900" lvl="1" indent="-342900">
              <a:spcBef>
                <a:spcPts val="1000"/>
              </a:spcBef>
              <a:buFont typeface="Wingdings" panose="05000000000000000000" pitchFamily="2" charset="2"/>
              <a:buChar char="§"/>
            </a:pPr>
            <a:endParaRPr lang="en-GB" sz="2800" dirty="0">
              <a:latin typeface="Arial" panose="020B0604020202020204" pitchFamily="34" charset="0"/>
              <a:cs typeface="Arial" panose="020B0604020202020204" pitchFamily="34" charset="0"/>
            </a:endParaRPr>
          </a:p>
          <a:p>
            <a:pPr marL="914400" lvl="2" indent="-457200">
              <a:spcBef>
                <a:spcPts val="1000"/>
              </a:spcBef>
              <a:buAutoNum type="arabicPeriod"/>
            </a:pP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5295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98704-7BB2-650E-A10C-9703F803BD7E}"/>
              </a:ext>
            </a:extLst>
          </p:cNvPr>
          <p:cNvSpPr>
            <a:spLocks noGrp="1"/>
          </p:cNvSpPr>
          <p:nvPr>
            <p:ph type="title"/>
          </p:nvPr>
        </p:nvSpPr>
        <p:spPr/>
        <p:txBody>
          <a:bodyPr/>
          <a:lstStyle/>
          <a:p>
            <a:r>
              <a:rPr lang="en-GB" b="1" dirty="0"/>
              <a:t>Microbial Ecology</a:t>
            </a:r>
          </a:p>
        </p:txBody>
      </p:sp>
      <p:sp>
        <p:nvSpPr>
          <p:cNvPr id="3" name="Content Placeholder 2">
            <a:extLst>
              <a:ext uri="{FF2B5EF4-FFF2-40B4-BE49-F238E27FC236}">
                <a16:creationId xmlns:a16="http://schemas.microsoft.com/office/drawing/2014/main" id="{74EAE041-FF20-50D7-BCA9-07D098847536}"/>
              </a:ext>
            </a:extLst>
          </p:cNvPr>
          <p:cNvSpPr>
            <a:spLocks noGrp="1"/>
          </p:cNvSpPr>
          <p:nvPr>
            <p:ph idx="1"/>
          </p:nvPr>
        </p:nvSpPr>
        <p:spPr/>
        <p:txBody>
          <a:bodyPr/>
          <a:lstStyle/>
          <a:p>
            <a:r>
              <a:rPr lang="en-GB" dirty="0" smtClean="0"/>
              <a:t>Measuring microbial diversity: </a:t>
            </a:r>
          </a:p>
          <a:p>
            <a:pPr lvl="1"/>
            <a:r>
              <a:rPr lang="en-GB" dirty="0" smtClean="0"/>
              <a:t>How many species are present? </a:t>
            </a:r>
            <a:r>
              <a:rPr lang="en-GB" dirty="0" smtClean="0">
                <a:sym typeface="Wingdings" panose="05000000000000000000" pitchFamily="2" charset="2"/>
              </a:rPr>
              <a:t> </a:t>
            </a:r>
            <a:r>
              <a:rPr lang="en-GB" b="1" dirty="0" smtClean="0">
                <a:sym typeface="Wingdings" panose="05000000000000000000" pitchFamily="2" charset="2"/>
              </a:rPr>
              <a:t>species richness</a:t>
            </a:r>
          </a:p>
          <a:p>
            <a:pPr lvl="1"/>
            <a:r>
              <a:rPr lang="en-GB" dirty="0" smtClean="0">
                <a:sym typeface="Wingdings" panose="05000000000000000000" pitchFamily="2" charset="2"/>
              </a:rPr>
              <a:t>How abundant are they?  </a:t>
            </a:r>
            <a:r>
              <a:rPr lang="en-GB" b="1" dirty="0" smtClean="0">
                <a:sym typeface="Wingdings" panose="05000000000000000000" pitchFamily="2" charset="2"/>
              </a:rPr>
              <a:t>species evenness</a:t>
            </a:r>
            <a:endParaRPr lang="en-GB" dirty="0" smtClean="0">
              <a:sym typeface="Wingdings" panose="05000000000000000000" pitchFamily="2" charset="2"/>
            </a:endParaRPr>
          </a:p>
          <a:p>
            <a:pPr lvl="1"/>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134080" y="3739893"/>
            <a:ext cx="3900603" cy="2995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5504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Today’s workshop structure</a:t>
            </a:r>
            <a:endParaRPr lang="en-GB" dirty="0"/>
          </a:p>
        </p:txBody>
      </p:sp>
      <p:sp>
        <p:nvSpPr>
          <p:cNvPr id="3" name="Content Placeholder 2"/>
          <p:cNvSpPr>
            <a:spLocks noGrp="1"/>
          </p:cNvSpPr>
          <p:nvPr>
            <p:ph idx="1"/>
          </p:nvPr>
        </p:nvSpPr>
        <p:spPr>
          <a:xfrm>
            <a:off x="838200" y="1825625"/>
            <a:ext cx="10515600" cy="1773918"/>
          </a:xfrm>
        </p:spPr>
        <p:txBody>
          <a:bodyPr/>
          <a:lstStyle/>
          <a:p>
            <a:r>
              <a:rPr lang="en-GB" dirty="0" smtClean="0"/>
              <a:t>3 case studies that illustrate key principles in microbial ecology and diversity</a:t>
            </a:r>
          </a:p>
          <a:p>
            <a:pPr lvl="1"/>
            <a:r>
              <a:rPr lang="en-GB" dirty="0" smtClean="0"/>
              <a:t>Practice with data analysis working with R studio and ggplot2 </a:t>
            </a:r>
            <a:endParaRPr lang="en-GB" dirty="0"/>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60465" t="17553" b="11855"/>
          <a:stretch/>
        </p:blipFill>
        <p:spPr>
          <a:xfrm>
            <a:off x="335340" y="3433521"/>
            <a:ext cx="2659507" cy="2661844"/>
          </a:xfrm>
          <a:prstGeom prst="rect">
            <a:avLst/>
          </a:prstGeom>
        </p:spPr>
      </p:pic>
      <p:sp>
        <p:nvSpPr>
          <p:cNvPr id="5" name="Title 1"/>
          <p:cNvSpPr txBox="1">
            <a:spLocks/>
          </p:cNvSpPr>
          <p:nvPr/>
        </p:nvSpPr>
        <p:spPr>
          <a:xfrm>
            <a:off x="155557" y="5704115"/>
            <a:ext cx="3995530" cy="138611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400" b="1" dirty="0" smtClean="0">
                <a:latin typeface="Arial" panose="020B0604020202020204" pitchFamily="34" charset="0"/>
                <a:cs typeface="Arial" panose="020B0604020202020204" pitchFamily="34" charset="0"/>
              </a:rPr>
              <a:t>1</a:t>
            </a:r>
            <a:r>
              <a:rPr lang="en-GB" sz="2400" b="1" dirty="0">
                <a:latin typeface="Arial" panose="020B0604020202020204" pitchFamily="34" charset="0"/>
                <a:cs typeface="Arial" panose="020B0604020202020204" pitchFamily="34" charset="0"/>
              </a:rPr>
              <a:t>: </a:t>
            </a:r>
            <a:r>
              <a:rPr lang="en-GB" sz="2400" b="1" dirty="0" err="1">
                <a:latin typeface="Arial" panose="020B0604020202020204" pitchFamily="34" charset="0"/>
                <a:cs typeface="Arial" panose="020B0604020202020204" pitchFamily="34" charset="0"/>
              </a:rPr>
              <a:t>Winogradsky</a:t>
            </a:r>
            <a:r>
              <a:rPr lang="en-GB" sz="2400" b="1" dirty="0">
                <a:latin typeface="Arial" panose="020B0604020202020204" pitchFamily="34" charset="0"/>
                <a:cs typeface="Arial" panose="020B0604020202020204" pitchFamily="34" charset="0"/>
              </a:rPr>
              <a:t> columns</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27479" y="3433521"/>
            <a:ext cx="3478104" cy="2689157"/>
          </a:xfrm>
          <a:prstGeom prst="rect">
            <a:avLst/>
          </a:prstGeom>
        </p:spPr>
      </p:pic>
      <p:sp>
        <p:nvSpPr>
          <p:cNvPr id="8" name="Title 1"/>
          <p:cNvSpPr txBox="1">
            <a:spLocks/>
          </p:cNvSpPr>
          <p:nvPr/>
        </p:nvSpPr>
        <p:spPr>
          <a:xfrm>
            <a:off x="4342317" y="5737793"/>
            <a:ext cx="3995530" cy="138611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400" b="1" dirty="0" smtClean="0">
                <a:latin typeface="Arial" panose="020B0604020202020204" pitchFamily="34" charset="0"/>
                <a:cs typeface="Arial" panose="020B0604020202020204" pitchFamily="34" charset="0"/>
              </a:rPr>
              <a:t>2: Oil spill clean-up</a:t>
            </a:r>
            <a:endParaRPr lang="en-GB" sz="2400" b="1" dirty="0">
              <a:latin typeface="Arial" panose="020B0604020202020204" pitchFamily="34" charset="0"/>
              <a:cs typeface="Arial" panose="020B0604020202020204" pitchFamily="34" charset="0"/>
            </a:endParaRPr>
          </a:p>
        </p:txBody>
      </p:sp>
      <p:sp>
        <p:nvSpPr>
          <p:cNvPr id="9" name="Title 1"/>
          <p:cNvSpPr txBox="1">
            <a:spLocks/>
          </p:cNvSpPr>
          <p:nvPr/>
        </p:nvSpPr>
        <p:spPr>
          <a:xfrm>
            <a:off x="8543708" y="5737793"/>
            <a:ext cx="3995530" cy="138611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400" b="1" dirty="0" smtClean="0">
                <a:latin typeface="Arial" panose="020B0604020202020204" pitchFamily="34" charset="0"/>
                <a:cs typeface="Arial" panose="020B0604020202020204" pitchFamily="34" charset="0"/>
              </a:rPr>
              <a:t>3: Bee microbiome</a:t>
            </a:r>
            <a:endParaRPr lang="en-GB" sz="2400" b="1" dirty="0">
              <a:latin typeface="Arial" panose="020B0604020202020204" pitchFamily="34" charset="0"/>
              <a:cs typeface="Arial" panose="020B0604020202020204" pitchFamily="34" charset="0"/>
            </a:endParaRPr>
          </a:p>
        </p:txBody>
      </p:sp>
      <p:pic>
        <p:nvPicPr>
          <p:cNvPr id="1026" name="Picture 2" descr="Bumblebee | Facts about Bumblebees - The RSPB"/>
          <p:cNvPicPr>
            <a:picLocks noChangeAspect="1" noChangeArrowheads="1"/>
          </p:cNvPicPr>
          <p:nvPr/>
        </p:nvPicPr>
        <p:blipFill rotWithShape="1">
          <a:blip r:embed="rId4">
            <a:extLst>
              <a:ext uri="{28A0092B-C50C-407E-A947-70E740481C1C}">
                <a14:useLocalDpi xmlns:a14="http://schemas.microsoft.com/office/drawing/2010/main" val="0"/>
              </a:ext>
            </a:extLst>
          </a:blip>
          <a:srcRect l="24670" t="15492" r="24916" b="16783"/>
          <a:stretch/>
        </p:blipFill>
        <p:spPr bwMode="auto">
          <a:xfrm>
            <a:off x="8337847" y="3433522"/>
            <a:ext cx="3648157" cy="2756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7779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98704-7BB2-650E-A10C-9703F803BD7E}"/>
              </a:ext>
            </a:extLst>
          </p:cNvPr>
          <p:cNvSpPr>
            <a:spLocks noGrp="1"/>
          </p:cNvSpPr>
          <p:nvPr>
            <p:ph type="title"/>
          </p:nvPr>
        </p:nvSpPr>
        <p:spPr/>
        <p:txBody>
          <a:bodyPr/>
          <a:lstStyle/>
          <a:p>
            <a:r>
              <a:rPr lang="en-GB" b="1" dirty="0" smtClean="0"/>
              <a:t>Why are we using R Studio?</a:t>
            </a:r>
            <a:endParaRPr lang="en-GB" b="1" dirty="0"/>
          </a:p>
        </p:txBody>
      </p:sp>
      <p:sp>
        <p:nvSpPr>
          <p:cNvPr id="3" name="Content Placeholder 2">
            <a:extLst>
              <a:ext uri="{FF2B5EF4-FFF2-40B4-BE49-F238E27FC236}">
                <a16:creationId xmlns:a16="http://schemas.microsoft.com/office/drawing/2014/main" id="{74EAE041-FF20-50D7-BCA9-07D098847536}"/>
              </a:ext>
            </a:extLst>
          </p:cNvPr>
          <p:cNvSpPr>
            <a:spLocks noGrp="1"/>
          </p:cNvSpPr>
          <p:nvPr>
            <p:ph idx="1"/>
          </p:nvPr>
        </p:nvSpPr>
        <p:spPr/>
        <p:txBody>
          <a:bodyPr/>
          <a:lstStyle/>
          <a:p>
            <a:r>
              <a:rPr lang="en-GB" dirty="0" smtClean="0"/>
              <a:t>Reproducible analyses</a:t>
            </a:r>
          </a:p>
          <a:p>
            <a:r>
              <a:rPr lang="en-GB" dirty="0" smtClean="0"/>
              <a:t>Complex data analysis, modelling, and visualisation capabilities</a:t>
            </a:r>
          </a:p>
          <a:p>
            <a:r>
              <a:rPr lang="en-GB" dirty="0" smtClean="0"/>
              <a:t>Wide range of packages available for </a:t>
            </a:r>
            <a:r>
              <a:rPr lang="en-GB" dirty="0" err="1" smtClean="0"/>
              <a:t>differenta</a:t>
            </a:r>
            <a:r>
              <a:rPr lang="en-GB" dirty="0" smtClean="0"/>
              <a:t> </a:t>
            </a:r>
            <a:r>
              <a:rPr lang="en-GB" dirty="0" err="1" smtClean="0"/>
              <a:t>nalyses</a:t>
            </a:r>
            <a:endParaRPr lang="en-GB" dirty="0" smtClean="0"/>
          </a:p>
          <a:p>
            <a:r>
              <a:rPr lang="en-GB" dirty="0" smtClean="0"/>
              <a:t>Open source, collaborative, freely available</a:t>
            </a:r>
          </a:p>
          <a:p>
            <a:r>
              <a:rPr lang="en-GB" dirty="0" smtClean="0"/>
              <a:t>Excellent t</a:t>
            </a:r>
            <a:r>
              <a:rPr lang="en-GB" dirty="0" smtClean="0"/>
              <a:t>ransferrable skills (honours thesis project, other courses, masters/PhDs, jobs…)</a:t>
            </a:r>
            <a:endParaRPr lang="en-GB" dirty="0"/>
          </a:p>
        </p:txBody>
      </p:sp>
    </p:spTree>
    <p:extLst>
      <p:ext uri="{BB962C8B-B14F-4D97-AF65-F5344CB8AC3E}">
        <p14:creationId xmlns:p14="http://schemas.microsoft.com/office/powerpoint/2010/main" val="1721829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886" y="365125"/>
            <a:ext cx="11800114" cy="1325563"/>
          </a:xfrm>
        </p:spPr>
        <p:txBody>
          <a:bodyPr>
            <a:normAutofit/>
          </a:bodyPr>
          <a:lstStyle/>
          <a:p>
            <a:r>
              <a:rPr lang="en-GB" b="1" dirty="0" smtClean="0"/>
              <a:t>Some notes on data management best practices – start forming good habits today</a:t>
            </a:r>
            <a:endParaRPr lang="en-GB" b="1" dirty="0"/>
          </a:p>
        </p:txBody>
      </p:sp>
      <p:sp>
        <p:nvSpPr>
          <p:cNvPr id="3" name="Content Placeholder 2"/>
          <p:cNvSpPr>
            <a:spLocks noGrp="1"/>
          </p:cNvSpPr>
          <p:nvPr>
            <p:ph idx="1"/>
          </p:nvPr>
        </p:nvSpPr>
        <p:spPr/>
        <p:txBody>
          <a:bodyPr>
            <a:normAutofit fontScale="92500" lnSpcReduction="20000"/>
          </a:bodyPr>
          <a:lstStyle/>
          <a:p>
            <a:r>
              <a:rPr lang="en-GB" dirty="0"/>
              <a:t>There is no one correct way to organise a project or data, </a:t>
            </a:r>
            <a:r>
              <a:rPr lang="en-GB" b="1" dirty="0"/>
              <a:t>but there are good principles for project and data management</a:t>
            </a:r>
            <a:endParaRPr lang="en-GB" dirty="0"/>
          </a:p>
          <a:p>
            <a:r>
              <a:rPr lang="en-GB" dirty="0"/>
              <a:t>Use a single working directory per project or analysis (and name it after the project or analysis</a:t>
            </a:r>
            <a:r>
              <a:rPr lang="en-GB" dirty="0" smtClean="0"/>
              <a:t>)</a:t>
            </a:r>
          </a:p>
          <a:p>
            <a:pPr lvl="1"/>
            <a:r>
              <a:rPr lang="en-GB" dirty="0" smtClean="0"/>
              <a:t>Use clear, self-describing, readable file names </a:t>
            </a:r>
          </a:p>
          <a:p>
            <a:pPr lvl="1"/>
            <a:r>
              <a:rPr lang="en-GB" dirty="0" smtClean="0"/>
              <a:t>Back up your files/data</a:t>
            </a:r>
            <a:endParaRPr lang="en-GB" dirty="0"/>
          </a:p>
          <a:p>
            <a:r>
              <a:rPr lang="en-GB" dirty="0"/>
              <a:t>Treat raw data as </a:t>
            </a:r>
            <a:r>
              <a:rPr lang="en-GB" b="1" dirty="0"/>
              <a:t>read-only</a:t>
            </a:r>
            <a:endParaRPr lang="en-GB" dirty="0"/>
          </a:p>
          <a:p>
            <a:pPr lvl="1"/>
            <a:r>
              <a:rPr lang="en-GB" dirty="0"/>
              <a:t>Place cleaned data in a separate file/folder</a:t>
            </a:r>
          </a:p>
          <a:p>
            <a:pPr lvl="1"/>
            <a:r>
              <a:rPr lang="en-GB" dirty="0"/>
              <a:t>Place output/analysed data in a separate file/folder</a:t>
            </a:r>
          </a:p>
          <a:p>
            <a:r>
              <a:rPr lang="en-GB" dirty="0"/>
              <a:t>Clean your data in an automated, reproducible </a:t>
            </a:r>
            <a:r>
              <a:rPr lang="en-GB" dirty="0" smtClean="0"/>
              <a:t>way.</a:t>
            </a:r>
            <a:endParaRPr lang="en-GB" dirty="0"/>
          </a:p>
          <a:p>
            <a:r>
              <a:rPr lang="en-GB" dirty="0"/>
              <a:t>Store all data and analysis in a human-readable format</a:t>
            </a:r>
          </a:p>
          <a:p>
            <a:r>
              <a:rPr lang="en-GB" dirty="0"/>
              <a:t>Automate your analysis as much as possible</a:t>
            </a:r>
          </a:p>
          <a:p>
            <a:endParaRPr lang="en-GB" dirty="0"/>
          </a:p>
        </p:txBody>
      </p:sp>
    </p:spTree>
    <p:extLst>
      <p:ext uri="{BB962C8B-B14F-4D97-AF65-F5344CB8AC3E}">
        <p14:creationId xmlns:p14="http://schemas.microsoft.com/office/powerpoint/2010/main" val="2546334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4356" y="3736295"/>
            <a:ext cx="5713818" cy="1141387"/>
          </a:xfrm>
        </p:spPr>
        <p:txBody>
          <a:bodyPr>
            <a:normAutofit/>
          </a:bodyPr>
          <a:lstStyle/>
          <a:p>
            <a:r>
              <a:rPr lang="en-GB" sz="3200" b="1" dirty="0"/>
              <a:t>Sergei </a:t>
            </a:r>
            <a:r>
              <a:rPr lang="en-GB" sz="3200" b="1" dirty="0" err="1"/>
              <a:t>Winogradsky</a:t>
            </a:r>
            <a:endParaRPr lang="en-GB" sz="3200" b="1" dirty="0"/>
          </a:p>
        </p:txBody>
      </p:sp>
      <p:pic>
        <p:nvPicPr>
          <p:cNvPr id="8" name="Content Placeholder 3" descr="A two-part illustration shows the wetland model of the Winogradsky column. The first part shows the wetland model of an ecosystem, and the labeled parts are Iron oxidizing bacteria at the top, Cyanobacteria, Aerobic, Anaerobic, and Purple and green non-sulfur bacteria in the center, and Purple sulfur bacteria, green sulfur bacteria, and  Sulfate-reducing bacteria at the bottom.&#10;The second part shows an inverted triangle labeled oxygen at the top, aerobic in the center, and Microaerophilic, and Anaerobic on the right."/>
          <p:cNvPicPr>
            <a:picLocks noGrp="1" noChangeAspect="1"/>
          </p:cNvPicPr>
          <p:nvPr/>
        </p:nvPicPr>
        <p:blipFill>
          <a:blip r:embed="rId2"/>
          <a:stretch>
            <a:fillRect/>
          </a:stretch>
        </p:blipFill>
        <p:spPr>
          <a:xfrm>
            <a:off x="327025" y="479425"/>
            <a:ext cx="5251450" cy="6032500"/>
          </a:xfrm>
          <a:prstGeom prst="rect">
            <a:avLst/>
          </a:prstGeom>
          <a:noFill/>
          <a:ln>
            <a:noFill/>
          </a:ln>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42177" y="4449057"/>
            <a:ext cx="1450467" cy="1834268"/>
          </a:xfrm>
          <a:prstGeom prst="rect">
            <a:avLst/>
          </a:prstGeom>
        </p:spPr>
      </p:pic>
      <p:sp>
        <p:nvSpPr>
          <p:cNvPr id="9" name="Rectangle 8"/>
          <p:cNvSpPr/>
          <p:nvPr/>
        </p:nvSpPr>
        <p:spPr>
          <a:xfrm>
            <a:off x="10429875" y="6283325"/>
            <a:ext cx="1758044" cy="553998"/>
          </a:xfrm>
          <a:prstGeom prst="rect">
            <a:avLst/>
          </a:prstGeom>
        </p:spPr>
        <p:txBody>
          <a:bodyPr wrap="square">
            <a:spAutoFit/>
          </a:bodyPr>
          <a:lstStyle/>
          <a:p>
            <a:r>
              <a:rPr lang="en-GB" sz="1000" dirty="0"/>
              <a:t>Image credit: https://en.wikipedia.org/wiki/Sergei_Winogradsky</a:t>
            </a:r>
          </a:p>
        </p:txBody>
      </p:sp>
      <p:sp>
        <p:nvSpPr>
          <p:cNvPr id="12" name="Rectangle 11"/>
          <p:cNvSpPr/>
          <p:nvPr/>
        </p:nvSpPr>
        <p:spPr>
          <a:xfrm>
            <a:off x="5939519" y="1410483"/>
            <a:ext cx="6401687" cy="2308324"/>
          </a:xfrm>
          <a:prstGeom prst="rect">
            <a:avLst/>
          </a:prstGeom>
        </p:spPr>
        <p:txBody>
          <a:bodyPr wrap="square">
            <a:spAutoFit/>
          </a:bodyPr>
          <a:lstStyle/>
          <a:p>
            <a:pPr marL="285750" indent="-285750">
              <a:buFont typeface="Wingdings" panose="05000000000000000000" pitchFamily="2" charset="2"/>
              <a:buChar char="§"/>
            </a:pPr>
            <a:r>
              <a:rPr lang="en-GB" sz="2400" dirty="0">
                <a:latin typeface="Arial" panose="020B0604020202020204" pitchFamily="34" charset="0"/>
                <a:cs typeface="Arial" panose="020B0604020202020204" pitchFamily="34" charset="0"/>
              </a:rPr>
              <a:t>artificial microbial ecosystems</a:t>
            </a:r>
          </a:p>
          <a:p>
            <a:pPr marL="285750" indent="-285750">
              <a:buFont typeface="Wingdings" panose="05000000000000000000" pitchFamily="2" charset="2"/>
              <a:buChar char="§"/>
            </a:pPr>
            <a:r>
              <a:rPr lang="en-GB" sz="2400" dirty="0">
                <a:latin typeface="Arial" panose="020B0604020202020204" pitchFamily="34" charset="0"/>
                <a:cs typeface="Arial" panose="020B0604020202020204" pitchFamily="34" charset="0"/>
              </a:rPr>
              <a:t>enrichment cultures (for different microbes depending on the substrate(s) added)</a:t>
            </a:r>
          </a:p>
          <a:p>
            <a:pPr marL="285750" indent="-285750">
              <a:buFont typeface="Wingdings" panose="05000000000000000000" pitchFamily="2" charset="2"/>
              <a:buChar char="§"/>
            </a:pPr>
            <a:r>
              <a:rPr lang="en-GB" sz="2400" dirty="0">
                <a:latin typeface="Arial" panose="020B0604020202020204" pitchFamily="34" charset="0"/>
                <a:cs typeface="Arial" panose="020B0604020202020204" pitchFamily="34" charset="0"/>
              </a:rPr>
              <a:t>gradients of oxygen and other nutrients form; microbes grow in different zones according to their physiology</a:t>
            </a:r>
          </a:p>
        </p:txBody>
      </p:sp>
      <p:sp>
        <p:nvSpPr>
          <p:cNvPr id="13" name="Title 1"/>
          <p:cNvSpPr txBox="1">
            <a:spLocks/>
          </p:cNvSpPr>
          <p:nvPr/>
        </p:nvSpPr>
        <p:spPr>
          <a:xfrm>
            <a:off x="5801613" y="-387173"/>
            <a:ext cx="6539593" cy="231276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b="1" dirty="0">
                <a:latin typeface="Arial" panose="020B0604020202020204" pitchFamily="34" charset="0"/>
                <a:cs typeface="Arial" panose="020B0604020202020204" pitchFamily="34" charset="0"/>
              </a:rPr>
              <a:t>Case study 1: </a:t>
            </a:r>
            <a:r>
              <a:rPr lang="en-GB" b="1" dirty="0" err="1">
                <a:latin typeface="Arial" panose="020B0604020202020204" pitchFamily="34" charset="0"/>
                <a:cs typeface="Arial" panose="020B0604020202020204" pitchFamily="34" charset="0"/>
              </a:rPr>
              <a:t>Winogradsky</a:t>
            </a:r>
            <a:r>
              <a:rPr lang="en-GB" b="1" dirty="0">
                <a:latin typeface="Arial" panose="020B0604020202020204" pitchFamily="34" charset="0"/>
                <a:cs typeface="Arial" panose="020B0604020202020204" pitchFamily="34" charset="0"/>
              </a:rPr>
              <a:t> columns</a:t>
            </a:r>
          </a:p>
        </p:txBody>
      </p:sp>
      <p:sp>
        <p:nvSpPr>
          <p:cNvPr id="14" name="Rectangle 13"/>
          <p:cNvSpPr/>
          <p:nvPr/>
        </p:nvSpPr>
        <p:spPr>
          <a:xfrm>
            <a:off x="5648325" y="3810000"/>
            <a:ext cx="6539594" cy="3027323"/>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5939519" y="4805998"/>
            <a:ext cx="4814206" cy="2308324"/>
          </a:xfrm>
          <a:prstGeom prst="rect">
            <a:avLst/>
          </a:prstGeom>
        </p:spPr>
        <p:txBody>
          <a:bodyPr wrap="square">
            <a:spAutoFit/>
          </a:bodyPr>
          <a:lstStyle/>
          <a:p>
            <a:pPr marL="285750" indent="-285750">
              <a:buFont typeface="Wingdings" panose="05000000000000000000" pitchFamily="2" charset="2"/>
              <a:buChar char="§"/>
            </a:pPr>
            <a:r>
              <a:rPr lang="en-GB" sz="2400" dirty="0">
                <a:latin typeface="Arial" panose="020B0604020202020204" pitchFamily="34" charset="0"/>
                <a:cs typeface="Arial" panose="020B0604020202020204" pitchFamily="34" charset="0"/>
              </a:rPr>
              <a:t>Pioneering molecular microbiologist and microbial ecologist</a:t>
            </a:r>
          </a:p>
          <a:p>
            <a:pPr marL="285750" indent="-285750">
              <a:buFont typeface="Wingdings" panose="05000000000000000000" pitchFamily="2" charset="2"/>
              <a:buChar char="§"/>
            </a:pPr>
            <a:r>
              <a:rPr lang="en-GB" sz="2400" dirty="0">
                <a:latin typeface="Arial" panose="020B0604020202020204" pitchFamily="34" charset="0"/>
                <a:cs typeface="Arial" panose="020B0604020202020204" pitchFamily="34" charset="0"/>
              </a:rPr>
              <a:t>Biogeochemical cycles (N,S)</a:t>
            </a:r>
          </a:p>
          <a:p>
            <a:pPr marL="285750" indent="-285750">
              <a:buFont typeface="Wingdings" panose="05000000000000000000" pitchFamily="2" charset="2"/>
              <a:buChar char="§"/>
            </a:pPr>
            <a:r>
              <a:rPr lang="en-GB" sz="2400" u="sng" dirty="0">
                <a:latin typeface="Arial" panose="020B0604020202020204" pitchFamily="34" charset="0"/>
                <a:cs typeface="Arial" panose="020B0604020202020204" pitchFamily="34" charset="0"/>
              </a:rPr>
              <a:t>Chemosynthesis </a:t>
            </a:r>
          </a:p>
          <a:p>
            <a:pPr marL="285750" indent="-285750">
              <a:buFont typeface="Wingdings" panose="05000000000000000000" pitchFamily="2" charset="2"/>
              <a:buChar char="§"/>
            </a:pPr>
            <a:endParaRPr lang="en-GB"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582315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4721</TotalTime>
  <Words>502</Words>
  <Application>Microsoft Office PowerPoint</Application>
  <PresentationFormat>Widescreen</PresentationFormat>
  <Paragraphs>66</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Helvetica</vt:lpstr>
      <vt:lpstr>Wingdings</vt:lpstr>
      <vt:lpstr>Office Theme</vt:lpstr>
      <vt:lpstr>BM211 Introduction to Microbiology Workshop 1 – Microbial Ecology </vt:lpstr>
      <vt:lpstr>Workshop 1 Learning Outcomes</vt:lpstr>
      <vt:lpstr>PowerPoint Presentation</vt:lpstr>
      <vt:lpstr>Life on this planet is mostly microbial</vt:lpstr>
      <vt:lpstr>Microbial Ecology</vt:lpstr>
      <vt:lpstr>Today’s workshop structure</vt:lpstr>
      <vt:lpstr>Why are we using R Studio?</vt:lpstr>
      <vt:lpstr>Some notes on data management best practices – start forming good habits today</vt:lpstr>
      <vt:lpstr>Sergei Winogradsky</vt:lpstr>
      <vt:lpstr>Winogradsky column experimental design details</vt:lpstr>
      <vt:lpstr>Winogradsky column data  R Studio demo</vt:lpstr>
      <vt:lpstr>Winogradsky column data  R Studio demo</vt:lpstr>
      <vt:lpstr>Case study 2: </vt:lpstr>
      <vt:lpstr>Case study 3: </vt:lpstr>
      <vt:lpstr>Additional exercises and resources</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BM327 microbiology s1 Lab 4  Identifying Transposon Insertion Sites with Arbitrary PCR and Sequencing  Overview</dc:title>
  <dc:creator>Morgan Feeney</dc:creator>
  <cp:lastModifiedBy>Morgan Feeney</cp:lastModifiedBy>
  <cp:revision>76</cp:revision>
  <dcterms:created xsi:type="dcterms:W3CDTF">2020-08-18T14:45:40Z</dcterms:created>
  <dcterms:modified xsi:type="dcterms:W3CDTF">2023-06-29T09:57:43Z</dcterms:modified>
</cp:coreProperties>
</file>