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8" r:id="rId3"/>
    <p:sldId id="279" r:id="rId4"/>
    <p:sldId id="258" r:id="rId5"/>
    <p:sldId id="273" r:id="rId6"/>
    <p:sldId id="274" r:id="rId7"/>
    <p:sldId id="270" r:id="rId8"/>
    <p:sldId id="271" r:id="rId9"/>
    <p:sldId id="272" r:id="rId10"/>
    <p:sldId id="275" r:id="rId11"/>
    <p:sldId id="276"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14" autoAdjust="0"/>
  </p:normalViewPr>
  <p:slideViewPr>
    <p:cSldViewPr snapToGrid="0">
      <p:cViewPr varScale="1">
        <p:scale>
          <a:sx n="96" d="100"/>
          <a:sy n="96"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9B683-20EE-41A9-9DC8-CD711ED8CE58}" type="datetimeFigureOut">
              <a:rPr lang="en-GB" smtClean="0"/>
              <a:t>23/06/2023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56459-F9E1-4F86-ACA9-1C07AD2C4806}" type="slidenum">
              <a:rPr lang="en-GB" smtClean="0"/>
              <a:t>‹#›</a:t>
            </a:fld>
            <a:endParaRPr lang="en-GB"/>
          </a:p>
        </p:txBody>
      </p:sp>
    </p:spTree>
    <p:extLst>
      <p:ext uri="{BB962C8B-B14F-4D97-AF65-F5344CB8AC3E}">
        <p14:creationId xmlns:p14="http://schemas.microsoft.com/office/powerpoint/2010/main" val="209091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83097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0347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99892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4F0BCF9-F47F-454C-892D-DE19C3C439F5}" type="datetimeFigureOut">
              <a:rPr lang="en-GB" smtClean="0"/>
              <a:pPr/>
              <a:t>23/06/2023</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7CB7AF-F61E-4501-86E2-4A6C56E3B700}" type="slidenum">
              <a:rPr lang="en-GB" smtClean="0"/>
              <a:pPr/>
              <a:t>‹#›</a:t>
            </a:fld>
            <a:endParaRPr lang="en-GB"/>
          </a:p>
        </p:txBody>
      </p:sp>
    </p:spTree>
    <p:extLst>
      <p:ext uri="{BB962C8B-B14F-4D97-AF65-F5344CB8AC3E}">
        <p14:creationId xmlns:p14="http://schemas.microsoft.com/office/powerpoint/2010/main" val="317822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F0BCF9-F47F-454C-892D-DE19C3C439F5}" type="datetimeFigureOut">
              <a:rPr lang="en-GB" smtClean="0"/>
              <a:t>23/06/2023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5609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4F0BCF9-F47F-454C-892D-DE19C3C439F5}" type="datetimeFigureOut">
              <a:rPr lang="en-GB" smtClean="0"/>
              <a:t>23/06/2023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99062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4F0BCF9-F47F-454C-892D-DE19C3C439F5}" type="datetimeFigureOut">
              <a:rPr lang="en-GB" smtClean="0"/>
              <a:t>23/06/2023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839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4F0BCF9-F47F-454C-892D-DE19C3C439F5}" type="datetimeFigureOut">
              <a:rPr lang="en-GB" smtClean="0"/>
              <a:t>23/06/2023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411112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0BCF9-F47F-454C-892D-DE19C3C439F5}" type="datetimeFigureOut">
              <a:rPr lang="en-GB" smtClean="0"/>
              <a:t>23/06/2023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23976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61389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78461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0BCF9-F47F-454C-892D-DE19C3C439F5}" type="datetimeFigureOut">
              <a:rPr lang="en-GB" smtClean="0"/>
              <a:t>23/06/2023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CB7AF-F61E-4501-86E2-4A6C56E3B700}" type="slidenum">
              <a:rPr lang="en-GB" smtClean="0"/>
              <a:t>‹#›</a:t>
            </a:fld>
            <a:endParaRPr lang="en-GB"/>
          </a:p>
        </p:txBody>
      </p:sp>
    </p:spTree>
    <p:extLst>
      <p:ext uri="{BB962C8B-B14F-4D97-AF65-F5344CB8AC3E}">
        <p14:creationId xmlns:p14="http://schemas.microsoft.com/office/powerpoint/2010/main" val="20623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mailto:leighton.pritchard@strath.ac.uk"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hyperlink" Target="mailto:morgan.feeney@strath.ac.uk"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F415-9BF1-439F-AF9F-4B2B0BF2FC0A}"/>
              </a:ext>
            </a:extLst>
          </p:cNvPr>
          <p:cNvSpPr>
            <a:spLocks noGrp="1"/>
          </p:cNvSpPr>
          <p:nvPr>
            <p:ph type="ctrTitle"/>
          </p:nvPr>
        </p:nvSpPr>
        <p:spPr>
          <a:xfrm>
            <a:off x="681398" y="893928"/>
            <a:ext cx="11297478" cy="2387600"/>
          </a:xfrm>
        </p:spPr>
        <p:txBody>
          <a:bodyPr>
            <a:normAutofit fontScale="90000"/>
          </a:bodyPr>
          <a:lstStyle/>
          <a:p>
            <a:r>
              <a:rPr lang="en-GB" dirty="0"/>
              <a:t>BM211 Introduction to Microbiology</a:t>
            </a:r>
            <a:br>
              <a:rPr lang="en-GB" dirty="0"/>
            </a:br>
            <a:r>
              <a:rPr lang="en-GB" dirty="0"/>
              <a:t>Workshop 1 –</a:t>
            </a:r>
            <a:br>
              <a:rPr lang="en-GB" dirty="0"/>
            </a:br>
            <a:r>
              <a:rPr lang="en-GB" dirty="0"/>
              <a:t>Microbial Ecology</a:t>
            </a:r>
            <a:br>
              <a:rPr lang="en-GB" dirty="0"/>
            </a:br>
            <a:endParaRPr lang="en-GB" dirty="0"/>
          </a:p>
        </p:txBody>
      </p:sp>
      <p:sp>
        <p:nvSpPr>
          <p:cNvPr id="3" name="TextBox 2"/>
          <p:cNvSpPr txBox="1"/>
          <p:nvPr/>
        </p:nvSpPr>
        <p:spPr>
          <a:xfrm>
            <a:off x="7129964" y="2967335"/>
            <a:ext cx="3107451" cy="923330"/>
          </a:xfrm>
          <a:prstGeom prst="rect">
            <a:avLst/>
          </a:prstGeom>
          <a:noFill/>
        </p:spPr>
        <p:txBody>
          <a:bodyPr wrap="square" rtlCol="0">
            <a:spAutoFit/>
          </a:bodyPr>
          <a:lstStyle/>
          <a:p>
            <a:r>
              <a:rPr lang="en-GB" dirty="0" err="1"/>
              <a:t>Dr.</a:t>
            </a:r>
            <a:r>
              <a:rPr lang="en-GB" dirty="0"/>
              <a:t> Morgan Feeney </a:t>
            </a:r>
            <a:r>
              <a:rPr lang="en-GB" dirty="0">
                <a:hlinkClick r:id="rId2"/>
              </a:rPr>
              <a:t>morgan.feeney@strath.ac.uk</a:t>
            </a:r>
            <a:r>
              <a:rPr lang="en-GB" dirty="0"/>
              <a:t> @</a:t>
            </a:r>
            <a:r>
              <a:rPr lang="en-GB" dirty="0" err="1"/>
              <a:t>mostlymicrobia</a:t>
            </a:r>
            <a:endParaRPr lang="en-GB" dirty="0"/>
          </a:p>
        </p:txBody>
      </p:sp>
      <p:grpSp>
        <p:nvGrpSpPr>
          <p:cNvPr id="7" name="Group 6">
            <a:extLst>
              <a:ext uri="{FF2B5EF4-FFF2-40B4-BE49-F238E27FC236}">
                <a16:creationId xmlns:a16="http://schemas.microsoft.com/office/drawing/2014/main" id="{B031FB98-F314-1A32-DC86-653CBD8A1674}"/>
              </a:ext>
            </a:extLst>
          </p:cNvPr>
          <p:cNvGrpSpPr/>
          <p:nvPr/>
        </p:nvGrpSpPr>
        <p:grpSpPr>
          <a:xfrm>
            <a:off x="1933990" y="4037329"/>
            <a:ext cx="8039099" cy="2670914"/>
            <a:chOff x="95251" y="0"/>
            <a:chExt cx="8039099" cy="2670914"/>
          </a:xfrm>
        </p:grpSpPr>
        <p:grpSp>
          <p:nvGrpSpPr>
            <p:cNvPr id="25" name="Group 24"/>
            <p:cNvGrpSpPr/>
            <p:nvPr/>
          </p:nvGrpSpPr>
          <p:grpSpPr>
            <a:xfrm>
              <a:off x="189555" y="101274"/>
              <a:ext cx="7833421" cy="2441585"/>
              <a:chOff x="254471" y="424421"/>
              <a:chExt cx="7833421" cy="2441585"/>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740" y="1726924"/>
                <a:ext cx="1767540" cy="113908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447" y="1834749"/>
                <a:ext cx="1591082" cy="10312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789" y="424421"/>
                <a:ext cx="1211234" cy="1242969"/>
              </a:xfrm>
              <a:prstGeom prst="rect">
                <a:avLst/>
              </a:prstGeom>
            </p:spPr>
          </p:pic>
          <p:pic>
            <p:nvPicPr>
              <p:cNvPr id="14" name="Picture 13"/>
              <p:cNvPicPr>
                <a:picLocks noChangeAspect="1"/>
              </p:cNvPicPr>
              <p:nvPr/>
            </p:nvPicPr>
            <p:blipFill rotWithShape="1">
              <a:blip r:embed="rId6"/>
              <a:srcRect l="42180" t="35593" r="27450" b="35593"/>
              <a:stretch/>
            </p:blipFill>
            <p:spPr>
              <a:xfrm>
                <a:off x="254471" y="435086"/>
                <a:ext cx="1346410" cy="1271608"/>
              </a:xfrm>
              <a:prstGeom prst="rect">
                <a:avLst/>
              </a:prstGeom>
            </p:spPr>
          </p:pic>
          <p:pic>
            <p:nvPicPr>
              <p:cNvPr id="15" name="Picture 2" descr="http://www.standardsingenomics.org/index.php/sigen/article/viewFile/361/881/796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471" y="1834749"/>
                <a:ext cx="1122834" cy="9970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figure 4-39a"/>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1879" t="48660" r="7760" b="17617"/>
              <a:stretch/>
            </p:blipFill>
            <p:spPr bwMode="auto">
              <a:xfrm>
                <a:off x="5180983" y="1701583"/>
                <a:ext cx="1200884" cy="113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rotWithShape="1">
              <a:blip r:embed="rId9">
                <a:extLst>
                  <a:ext uri="{28A0092B-C50C-407E-A947-70E740481C1C}">
                    <a14:useLocalDpi xmlns:a14="http://schemas.microsoft.com/office/drawing/2010/main" val="0"/>
                  </a:ext>
                </a:extLst>
              </a:blip>
              <a:srcRect r="50000" b="68144"/>
              <a:stretch/>
            </p:blipFill>
            <p:spPr>
              <a:xfrm>
                <a:off x="1704244" y="424421"/>
                <a:ext cx="1407348" cy="1132142"/>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9413" y="424421"/>
                <a:ext cx="1352291" cy="1271153"/>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40881" y="1625765"/>
                <a:ext cx="1510029" cy="1206062"/>
              </a:xfrm>
              <a:prstGeom prst="rect">
                <a:avLst/>
              </a:prstGeom>
            </p:spPr>
          </p:pic>
          <p:pic>
            <p:nvPicPr>
              <p:cNvPr id="22" name="Picture 21"/>
              <p:cNvPicPr>
                <a:picLocks noChangeAspect="1"/>
              </p:cNvPicPr>
              <p:nvPr/>
            </p:nvPicPr>
            <p:blipFill rotWithShape="1">
              <a:blip r:embed="rId12">
                <a:extLst>
                  <a:ext uri="{28A0092B-C50C-407E-A947-70E740481C1C}">
                    <a14:useLocalDpi xmlns:a14="http://schemas.microsoft.com/office/drawing/2010/main" val="0"/>
                  </a:ext>
                </a:extLst>
              </a:blip>
              <a:srcRect t="30261" b="1"/>
              <a:stretch/>
            </p:blipFill>
            <p:spPr>
              <a:xfrm>
                <a:off x="6121109" y="468392"/>
                <a:ext cx="1966783" cy="1028700"/>
              </a:xfrm>
              <a:prstGeom prst="rect">
                <a:avLst/>
              </a:prstGeom>
            </p:spPr>
          </p:pic>
        </p:grpSp>
        <p:sp>
          <p:nvSpPr>
            <p:cNvPr id="6" name="Rectangle 5"/>
            <p:cNvSpPr/>
            <p:nvPr/>
          </p:nvSpPr>
          <p:spPr>
            <a:xfrm>
              <a:off x="95251" y="0"/>
              <a:ext cx="8039099" cy="2670914"/>
            </a:xfrm>
            <a:prstGeom prst="rect">
              <a:avLst/>
            </a:prstGeom>
            <a:noFill/>
            <a:ln w="571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7686CC8B-1A10-403A-389F-1ED7D6A86EF1}"/>
              </a:ext>
            </a:extLst>
          </p:cNvPr>
          <p:cNvSpPr txBox="1"/>
          <p:nvPr/>
        </p:nvSpPr>
        <p:spPr>
          <a:xfrm>
            <a:off x="1954585" y="2844754"/>
            <a:ext cx="3692415" cy="923330"/>
          </a:xfrm>
          <a:prstGeom prst="rect">
            <a:avLst/>
          </a:prstGeom>
          <a:noFill/>
        </p:spPr>
        <p:txBody>
          <a:bodyPr wrap="square" rtlCol="0">
            <a:spAutoFit/>
          </a:bodyPr>
          <a:lstStyle/>
          <a:p>
            <a:r>
              <a:rPr lang="en-GB" dirty="0" err="1"/>
              <a:t>Dr.</a:t>
            </a:r>
            <a:r>
              <a:rPr lang="en-GB" dirty="0"/>
              <a:t> Leighton Pritchard</a:t>
            </a:r>
          </a:p>
          <a:p>
            <a:r>
              <a:rPr lang="en-GB" dirty="0">
                <a:hlinkClick r:id="rId13"/>
              </a:rPr>
              <a:t>leighton.pritchard@strath.ac.uk</a:t>
            </a:r>
            <a:endParaRPr lang="en-GB" dirty="0"/>
          </a:p>
          <a:p>
            <a:r>
              <a:rPr lang="en-GB" dirty="0"/>
              <a:t>@widdowquinn</a:t>
            </a:r>
          </a:p>
        </p:txBody>
      </p:sp>
    </p:spTree>
    <p:extLst>
      <p:ext uri="{BB962C8B-B14F-4D97-AF65-F5344CB8AC3E}">
        <p14:creationId xmlns:p14="http://schemas.microsoft.com/office/powerpoint/2010/main" val="245271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r>
              <a:rPr lang="en-GB" dirty="0"/>
              <a:t>Which of the plots is "best"/most effective/most useful? </a:t>
            </a:r>
          </a:p>
          <a:p>
            <a:r>
              <a:rPr lang="en-GB" dirty="0"/>
              <a:t>How would you interpret these data? Which column do you think has the most cyanobacteria? </a:t>
            </a:r>
          </a:p>
          <a:p>
            <a:pPr lvl="1"/>
            <a:r>
              <a:rPr lang="en-GB" dirty="0"/>
              <a:t>Are there any flaws in the experimental design? </a:t>
            </a:r>
          </a:p>
          <a:p>
            <a:r>
              <a:rPr lang="en-GB" dirty="0"/>
              <a:t>Can you think of other ways to visualise and/or present these data? </a:t>
            </a:r>
          </a:p>
          <a:p>
            <a:pPr lvl="1"/>
            <a:r>
              <a:rPr lang="en-GB" dirty="0"/>
              <a:t>Does the audience you are presenting the data to matter?</a:t>
            </a:r>
          </a:p>
          <a:p>
            <a:pPr lvl="1"/>
            <a:r>
              <a:rPr lang="en-GB" dirty="0"/>
              <a:t>How would you present these data for publication in a scientific journal?</a:t>
            </a:r>
          </a:p>
        </p:txBody>
      </p:sp>
    </p:spTree>
    <p:extLst>
      <p:ext uri="{BB962C8B-B14F-4D97-AF65-F5344CB8AC3E}">
        <p14:creationId xmlns:p14="http://schemas.microsoft.com/office/powerpoint/2010/main" val="295767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2: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0318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3: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8083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B2A0-C195-6142-A0C8-3543BBE920D3}"/>
              </a:ext>
            </a:extLst>
          </p:cNvPr>
          <p:cNvSpPr>
            <a:spLocks noGrp="1"/>
          </p:cNvSpPr>
          <p:nvPr>
            <p:ph type="title"/>
          </p:nvPr>
        </p:nvSpPr>
        <p:spPr/>
        <p:txBody>
          <a:bodyPr/>
          <a:lstStyle/>
          <a:p>
            <a:r>
              <a:rPr lang="en-GB" dirty="0"/>
              <a:t>Additional exercises and resources</a:t>
            </a:r>
          </a:p>
        </p:txBody>
      </p:sp>
      <p:sp>
        <p:nvSpPr>
          <p:cNvPr id="3" name="Content Placeholder 2">
            <a:extLst>
              <a:ext uri="{FF2B5EF4-FFF2-40B4-BE49-F238E27FC236}">
                <a16:creationId xmlns:a16="http://schemas.microsoft.com/office/drawing/2014/main" id="{9E55F0C9-3AEC-C807-8025-4B575FD4E5E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9827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025271" cy="1325563"/>
          </a:xfrm>
        </p:spPr>
        <p:txBody>
          <a:bodyPr/>
          <a:lstStyle/>
          <a:p>
            <a:r>
              <a:rPr lang="en-GB" b="1" dirty="0"/>
              <a:t>Workshop 1 Learning Outcomes</a:t>
            </a:r>
          </a:p>
        </p:txBody>
      </p:sp>
      <p:sp>
        <p:nvSpPr>
          <p:cNvPr id="7" name="Content Placeholder 2"/>
          <p:cNvSpPr txBox="1">
            <a:spLocks/>
          </p:cNvSpPr>
          <p:nvPr/>
        </p:nvSpPr>
        <p:spPr>
          <a:xfrm>
            <a:off x="273033" y="1581187"/>
            <a:ext cx="10918428"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dirty="0">
                <a:latin typeface="Arial" panose="020B0604020202020204" pitchFamily="34" charset="0"/>
                <a:cs typeface="Arial" panose="020B0604020202020204" pitchFamily="34" charset="0"/>
              </a:rPr>
              <a:t>By the end of this workshop, you should understand:</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That microbes are diverse and play important roles in the environment</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The use of </a:t>
            </a:r>
            <a:r>
              <a:rPr lang="en-GB" sz="2400" dirty="0" err="1">
                <a:latin typeface="Arial" panose="020B0604020202020204" pitchFamily="34" charset="0"/>
                <a:cs typeface="Arial" panose="020B0604020202020204" pitchFamily="34" charset="0"/>
              </a:rPr>
              <a:t>Winogradsky</a:t>
            </a:r>
            <a:r>
              <a:rPr lang="en-GB" sz="2400" dirty="0">
                <a:latin typeface="Arial" panose="020B0604020202020204" pitchFamily="34" charset="0"/>
                <a:cs typeface="Arial" panose="020B0604020202020204" pitchFamily="34" charset="0"/>
              </a:rPr>
              <a:t> columns to study microbial ecology</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(something about alpha and beta diversity, hopefully)</a:t>
            </a:r>
          </a:p>
          <a:p>
            <a:pPr marL="457200" lvl="2" indent="0">
              <a:spcBef>
                <a:spcPts val="1000"/>
              </a:spcBef>
              <a:buNone/>
            </a:pPr>
            <a:endParaRPr lang="en-GB" sz="2400" dirty="0">
              <a:latin typeface="Arial" panose="020B0604020202020204" pitchFamily="34" charset="0"/>
              <a:cs typeface="Arial" panose="020B0604020202020204" pitchFamily="34" charset="0"/>
            </a:endParaRPr>
          </a:p>
          <a:p>
            <a:pPr marL="0" lvl="1" indent="0">
              <a:spcBef>
                <a:spcPts val="1000"/>
              </a:spcBef>
              <a:buNone/>
            </a:pPr>
            <a:r>
              <a:rPr lang="en-GB" dirty="0">
                <a:latin typeface="Arial" panose="020B0604020202020204" pitchFamily="34" charset="0"/>
                <a:cs typeface="Arial" panose="020B0604020202020204" pitchFamily="34" charset="0"/>
              </a:rPr>
              <a:t>And you should be able to: </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Open and examine .csv files in R Studio</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Use ggplot2 to make different types of plots</a:t>
            </a:r>
          </a:p>
          <a:p>
            <a:pPr marL="800100" lvl="2" indent="-342900">
              <a:spcBef>
                <a:spcPts val="1000"/>
              </a:spcBef>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19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8AC3-41E3-19F9-75B1-F239905267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43E5AA-ADEF-90D9-5A69-0CCC4A6231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189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07" y="218662"/>
            <a:ext cx="6857254" cy="1325563"/>
          </a:xfrm>
        </p:spPr>
        <p:txBody>
          <a:bodyPr>
            <a:normAutofit/>
          </a:bodyPr>
          <a:lstStyle/>
          <a:p>
            <a:r>
              <a:rPr lang="en-US" dirty="0"/>
              <a:t>Life on this planet is mostly microbial</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6661" y="87549"/>
            <a:ext cx="4799761" cy="5753494"/>
          </a:xfrm>
          <a:prstGeom prst="rect">
            <a:avLst/>
          </a:prstGeom>
        </p:spPr>
      </p:pic>
      <p:sp>
        <p:nvSpPr>
          <p:cNvPr id="9" name="Rectangle 8"/>
          <p:cNvSpPr/>
          <p:nvPr/>
        </p:nvSpPr>
        <p:spPr>
          <a:xfrm>
            <a:off x="7315200" y="5903893"/>
            <a:ext cx="5207638" cy="954107"/>
          </a:xfrm>
          <a:prstGeom prst="rect">
            <a:avLst/>
          </a:prstGeom>
        </p:spPr>
        <p:txBody>
          <a:bodyPr wrap="square">
            <a:spAutoFit/>
          </a:bodyPr>
          <a:lstStyle/>
          <a:p>
            <a:r>
              <a:rPr lang="en-US" sz="1400" dirty="0">
                <a:latin typeface="Helvetica" charset="0"/>
              </a:rPr>
              <a:t>Hug, L. A., Baker, B. J., </a:t>
            </a:r>
            <a:r>
              <a:rPr lang="en-US" sz="1400" dirty="0" err="1">
                <a:latin typeface="Helvetica" charset="0"/>
              </a:rPr>
              <a:t>Anantharaman</a:t>
            </a:r>
            <a:r>
              <a:rPr lang="en-US" sz="1400" dirty="0">
                <a:latin typeface="Helvetica" charset="0"/>
              </a:rPr>
              <a:t>, K., Brown, C. T., Probst, A. J., </a:t>
            </a:r>
            <a:r>
              <a:rPr lang="en-US" sz="1400" dirty="0" err="1">
                <a:latin typeface="Helvetica" charset="0"/>
              </a:rPr>
              <a:t>Castelle</a:t>
            </a:r>
            <a:r>
              <a:rPr lang="en-US" sz="1400" dirty="0">
                <a:latin typeface="Helvetica" charset="0"/>
              </a:rPr>
              <a:t>, C. J., et al. (2016). A new view of the tree of life. </a:t>
            </a:r>
            <a:r>
              <a:rPr lang="en-US" sz="1400" i="1" dirty="0">
                <a:latin typeface="Helvetica" charset="0"/>
              </a:rPr>
              <a:t>Nature Microbiology</a:t>
            </a:r>
            <a:r>
              <a:rPr lang="en-US" sz="1400" dirty="0">
                <a:latin typeface="Helvetica" charset="0"/>
              </a:rPr>
              <a:t>, 1–6. http://</a:t>
            </a:r>
            <a:r>
              <a:rPr lang="en-US" sz="1400" dirty="0" err="1">
                <a:latin typeface="Helvetica" charset="0"/>
              </a:rPr>
              <a:t>doi.org</a:t>
            </a:r>
            <a:r>
              <a:rPr lang="en-US" sz="1400" dirty="0">
                <a:latin typeface="Helvetica" charset="0"/>
              </a:rPr>
              <a:t>/10.1038/nmicrobiol.2016.48</a:t>
            </a:r>
          </a:p>
        </p:txBody>
      </p:sp>
      <p:sp>
        <p:nvSpPr>
          <p:cNvPr id="3" name="Content Placeholder 2">
            <a:extLst>
              <a:ext uri="{FF2B5EF4-FFF2-40B4-BE49-F238E27FC236}">
                <a16:creationId xmlns:a16="http://schemas.microsoft.com/office/drawing/2014/main" id="{1648468B-212C-3787-DD21-D2640CB363DF}"/>
              </a:ext>
            </a:extLst>
          </p:cNvPr>
          <p:cNvSpPr txBox="1">
            <a:spLocks/>
          </p:cNvSpPr>
          <p:nvPr/>
        </p:nvSpPr>
        <p:spPr>
          <a:xfrm>
            <a:off x="273033" y="1581187"/>
            <a:ext cx="6857254"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spcBef>
                <a:spcPts val="1000"/>
              </a:spcBef>
              <a:buFont typeface="Wingdings" panose="05000000000000000000" pitchFamily="2" charset="2"/>
              <a:buChar char="§"/>
            </a:pPr>
            <a:r>
              <a:rPr lang="en-GB" sz="2800" dirty="0">
                <a:latin typeface="Arial" panose="020B0604020202020204" pitchFamily="34" charset="0"/>
                <a:cs typeface="Arial" panose="020B0604020202020204" pitchFamily="34" charset="0"/>
              </a:rPr>
              <a:t>Microbes are diverse, able to grow/thrive/reproduce in </a:t>
            </a:r>
            <a:r>
              <a:rPr lang="en-GB" sz="2800">
                <a:latin typeface="Arial" panose="020B0604020202020204" pitchFamily="34" charset="0"/>
                <a:cs typeface="Arial" panose="020B0604020202020204" pitchFamily="34" charset="0"/>
              </a:rPr>
              <a:t>diverse environments</a:t>
            </a:r>
            <a:endParaRPr lang="en-GB" sz="2800" dirty="0">
              <a:latin typeface="Arial" panose="020B0604020202020204" pitchFamily="34" charset="0"/>
              <a:cs typeface="Arial" panose="020B0604020202020204" pitchFamily="34" charset="0"/>
            </a:endParaRPr>
          </a:p>
          <a:p>
            <a:pPr marL="800100" lvl="2" indent="-342900">
              <a:spcBef>
                <a:spcPts val="1000"/>
              </a:spcBef>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29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dirty="0"/>
              <a:t>Microbial Ecology</a:t>
            </a:r>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r>
              <a:rPr lang="en-GB" dirty="0"/>
              <a:t>Background </a:t>
            </a:r>
            <a:r>
              <a:rPr lang="en-GB" dirty="0" err="1"/>
              <a:t>blahblahblah</a:t>
            </a:r>
            <a:endParaRPr lang="en-GB" dirty="0"/>
          </a:p>
        </p:txBody>
      </p:sp>
    </p:spTree>
    <p:extLst>
      <p:ext uri="{BB962C8B-B14F-4D97-AF65-F5344CB8AC3E}">
        <p14:creationId xmlns:p14="http://schemas.microsoft.com/office/powerpoint/2010/main" val="67550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dirty="0"/>
              <a:t>A few notes about R Studio</a:t>
            </a:r>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2182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356" y="3736295"/>
            <a:ext cx="5713818" cy="1141387"/>
          </a:xfrm>
        </p:spPr>
        <p:txBody>
          <a:bodyPr>
            <a:normAutofit/>
          </a:bodyPr>
          <a:lstStyle/>
          <a:p>
            <a:r>
              <a:rPr lang="en-GB" sz="3200" b="1" dirty="0"/>
              <a:t>Sergei </a:t>
            </a:r>
            <a:r>
              <a:rPr lang="en-GB" sz="3200" b="1" dirty="0" err="1"/>
              <a:t>Winogradsky</a:t>
            </a:r>
            <a:endParaRPr lang="en-GB" sz="3200" b="1" dirty="0"/>
          </a:p>
        </p:txBody>
      </p:sp>
      <p:pic>
        <p:nvPicPr>
          <p:cNvPr id="8" name="Content Placeholder 3" descr="A two-part illustration shows the wetland model of the Winogradsky column. The first part shows the wetland model of an ecosystem, and the labeled parts are Iron oxidizing bacteria at the top, Cyanobacteria, Aerobic, Anaerobic, and Purple and green non-sulfur bacteria in the center, and Purple sulfur bacteria, green sulfur bacteria, and  Sulfate-reducing bacteria at the bottom.&#10;The second part shows an inverted triangle labeled oxygen at the top, aerobic in the center, and Microaerophilic, and Anaerobic on the right."/>
          <p:cNvPicPr>
            <a:picLocks noGrp="1" noChangeAspect="1"/>
          </p:cNvPicPr>
          <p:nvPr/>
        </p:nvPicPr>
        <p:blipFill>
          <a:blip r:embed="rId2"/>
          <a:stretch>
            <a:fillRect/>
          </a:stretch>
        </p:blipFill>
        <p:spPr>
          <a:xfrm>
            <a:off x="327025" y="479425"/>
            <a:ext cx="5251450" cy="6032500"/>
          </a:xfrm>
          <a:prstGeom prst="rect">
            <a:avLst/>
          </a:prstGeom>
          <a:noFill/>
          <a:ln>
            <a:no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2177" y="4449057"/>
            <a:ext cx="1450467" cy="1834268"/>
          </a:xfrm>
          <a:prstGeom prst="rect">
            <a:avLst/>
          </a:prstGeom>
        </p:spPr>
      </p:pic>
      <p:sp>
        <p:nvSpPr>
          <p:cNvPr id="9" name="Rectangle 8"/>
          <p:cNvSpPr/>
          <p:nvPr/>
        </p:nvSpPr>
        <p:spPr>
          <a:xfrm>
            <a:off x="10429875" y="6283325"/>
            <a:ext cx="1758044" cy="553998"/>
          </a:xfrm>
          <a:prstGeom prst="rect">
            <a:avLst/>
          </a:prstGeom>
        </p:spPr>
        <p:txBody>
          <a:bodyPr wrap="square">
            <a:spAutoFit/>
          </a:bodyPr>
          <a:lstStyle/>
          <a:p>
            <a:r>
              <a:rPr lang="en-GB" sz="1000" dirty="0"/>
              <a:t>Image credit: https://en.wikipedia.org/wiki/Sergei_Winogradsky</a:t>
            </a:r>
          </a:p>
        </p:txBody>
      </p:sp>
      <p:sp>
        <p:nvSpPr>
          <p:cNvPr id="12" name="Rectangle 11"/>
          <p:cNvSpPr/>
          <p:nvPr/>
        </p:nvSpPr>
        <p:spPr>
          <a:xfrm>
            <a:off x="5939519" y="1410483"/>
            <a:ext cx="6401687"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artificial microbial ecosystems</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enrichment cultures (for different microbes depending on the substrate(s) added)</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gradients of oxygen and other nutrients form; microbes grow in different zones according to their physiology</a:t>
            </a:r>
          </a:p>
        </p:txBody>
      </p:sp>
      <p:sp>
        <p:nvSpPr>
          <p:cNvPr id="13" name="Title 1"/>
          <p:cNvSpPr txBox="1">
            <a:spLocks/>
          </p:cNvSpPr>
          <p:nvPr/>
        </p:nvSpPr>
        <p:spPr>
          <a:xfrm>
            <a:off x="5801613" y="-387173"/>
            <a:ext cx="6539593" cy="2312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Arial" panose="020B0604020202020204" pitchFamily="34" charset="0"/>
                <a:cs typeface="Arial" panose="020B0604020202020204" pitchFamily="34" charset="0"/>
              </a:rPr>
              <a:t>Case study 1: </a:t>
            </a:r>
            <a:r>
              <a:rPr lang="en-GB" b="1" dirty="0" err="1">
                <a:latin typeface="Arial" panose="020B0604020202020204" pitchFamily="34" charset="0"/>
                <a:cs typeface="Arial" panose="020B0604020202020204" pitchFamily="34" charset="0"/>
              </a:rPr>
              <a:t>Winogradsky</a:t>
            </a:r>
            <a:r>
              <a:rPr lang="en-GB" b="1" dirty="0">
                <a:latin typeface="Arial" panose="020B0604020202020204" pitchFamily="34" charset="0"/>
                <a:cs typeface="Arial" panose="020B0604020202020204" pitchFamily="34" charset="0"/>
              </a:rPr>
              <a:t> columns</a:t>
            </a:r>
          </a:p>
        </p:txBody>
      </p:sp>
      <p:sp>
        <p:nvSpPr>
          <p:cNvPr id="14" name="Rectangle 13"/>
          <p:cNvSpPr/>
          <p:nvPr/>
        </p:nvSpPr>
        <p:spPr>
          <a:xfrm>
            <a:off x="5648325" y="3810000"/>
            <a:ext cx="6539594" cy="302732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939519" y="4805998"/>
            <a:ext cx="4814206"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Pioneering molecular microbiologist and microbial ecologist</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Biogeochemical cycles (N,S)</a:t>
            </a:r>
          </a:p>
          <a:p>
            <a:pPr marL="285750" indent="-285750">
              <a:buFont typeface="Wingdings" panose="05000000000000000000" pitchFamily="2" charset="2"/>
              <a:buChar char="§"/>
            </a:pPr>
            <a:r>
              <a:rPr lang="en-GB" sz="2400" u="sng" dirty="0">
                <a:latin typeface="Arial" panose="020B0604020202020204" pitchFamily="34" charset="0"/>
                <a:cs typeface="Arial" panose="020B0604020202020204" pitchFamily="34" charset="0"/>
              </a:rPr>
              <a:t>Chemosynthesis </a:t>
            </a:r>
          </a:p>
          <a:p>
            <a:pPr marL="285750" indent="-285750">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823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experimental design details</a:t>
            </a:r>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260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97046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TotalTime>
  <Words>390</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vt:lpstr>
      <vt:lpstr>Wingdings</vt:lpstr>
      <vt:lpstr>Office Theme</vt:lpstr>
      <vt:lpstr>BM211 Introduction to Microbiology Workshop 1 – Microbial Ecology </vt:lpstr>
      <vt:lpstr>Workshop 1 Learning Outcomes</vt:lpstr>
      <vt:lpstr>PowerPoint Presentation</vt:lpstr>
      <vt:lpstr>Life on this planet is mostly microbial</vt:lpstr>
      <vt:lpstr>Microbial Ecology</vt:lpstr>
      <vt:lpstr>A few notes about R Studio</vt:lpstr>
      <vt:lpstr>Sergei Winogradsky</vt:lpstr>
      <vt:lpstr>Winogradsky column experimental design details</vt:lpstr>
      <vt:lpstr>Winogradsky column data  R Studio demo</vt:lpstr>
      <vt:lpstr>Winogradsky column data  R Studio demo</vt:lpstr>
      <vt:lpstr>Case study 2: </vt:lpstr>
      <vt:lpstr>Case study 3: </vt:lpstr>
      <vt:lpstr>Additional exercises and resources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BM327 microbiology s1 Lab 4  Identifying Transposon Insertion Sites with Arbitrary PCR and Sequencing  Overview</dc:title>
  <dc:creator>Morgan Feeney</dc:creator>
  <cp:lastModifiedBy>Morgan Feeney</cp:lastModifiedBy>
  <cp:revision>62</cp:revision>
  <dcterms:created xsi:type="dcterms:W3CDTF">2020-08-18T14:45:40Z</dcterms:created>
  <dcterms:modified xsi:type="dcterms:W3CDTF">2023-06-23T10:43:56Z</dcterms:modified>
</cp:coreProperties>
</file>