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90" r:id="rId3"/>
    <p:sldId id="264" r:id="rId4"/>
    <p:sldId id="271" r:id="rId5"/>
    <p:sldId id="270" r:id="rId6"/>
    <p:sldId id="272" r:id="rId7"/>
    <p:sldId id="276" r:id="rId8"/>
    <p:sldId id="283" r:id="rId9"/>
    <p:sldId id="284" r:id="rId10"/>
    <p:sldId id="285" r:id="rId11"/>
    <p:sldId id="287"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2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F5A41-EC85-4297-8D5D-EBE63F677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69D66B-973B-43CE-B203-64F65DD4C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C897D42-C8D0-4F5C-9B03-72A6B0414CCC}"/>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5" name="Footer Placeholder 4">
            <a:extLst>
              <a:ext uri="{FF2B5EF4-FFF2-40B4-BE49-F238E27FC236}">
                <a16:creationId xmlns:a16="http://schemas.microsoft.com/office/drawing/2014/main" id="{669A339B-0179-4C3E-B6A1-F0260570C0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1D76B6-BFF8-4A58-9C57-2C469D07F811}"/>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4167708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5646A-02F7-4BC4-93AC-E8DD7BAF3A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9C9BA8-DB99-46D1-B030-56A1C38C38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693884-CDD2-4493-AA56-7C83E3502729}"/>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5" name="Footer Placeholder 4">
            <a:extLst>
              <a:ext uri="{FF2B5EF4-FFF2-40B4-BE49-F238E27FC236}">
                <a16:creationId xmlns:a16="http://schemas.microsoft.com/office/drawing/2014/main" id="{097BA329-6A9D-4B6D-A408-BE7B3ABC74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3C5FE3-E51E-4A04-902D-7682AB14F3CC}"/>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171531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9D63A7-3BEC-4666-950D-08DA8528B9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925A74-FADA-4673-B310-D70DEFC640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E349FD-A041-4038-8FBD-255C1BE970CF}"/>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5" name="Footer Placeholder 4">
            <a:extLst>
              <a:ext uri="{FF2B5EF4-FFF2-40B4-BE49-F238E27FC236}">
                <a16:creationId xmlns:a16="http://schemas.microsoft.com/office/drawing/2014/main" id="{60F97037-EFA1-40D2-A697-71DF610EE5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059F51-73DF-4562-8266-B2FD16870BF2}"/>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317378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2918-89D7-4ACE-8E57-CE6E38C218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490FE60-4DF6-4300-8AB9-3A78134B1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4EE08C-CAC4-48E5-A398-13358ADFB095}"/>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5" name="Footer Placeholder 4">
            <a:extLst>
              <a:ext uri="{FF2B5EF4-FFF2-40B4-BE49-F238E27FC236}">
                <a16:creationId xmlns:a16="http://schemas.microsoft.com/office/drawing/2014/main" id="{7C725A42-3D36-4A6F-9473-59B0C2575F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F8D129-BBD9-40EC-9BCD-C877FB3E2091}"/>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55433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D386-0F5D-4070-B0EF-15871F0528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1C259EF-529C-49DB-BD29-E3F7BEA9E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5DF558-CB88-45A5-9D8B-BE24A5160A13}"/>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5" name="Footer Placeholder 4">
            <a:extLst>
              <a:ext uri="{FF2B5EF4-FFF2-40B4-BE49-F238E27FC236}">
                <a16:creationId xmlns:a16="http://schemas.microsoft.com/office/drawing/2014/main" id="{099A7A13-C626-4C6C-BC35-D11B3510E5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D3EF4-51DF-42BF-9807-078ECB1B0E71}"/>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194708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8986-E4E5-4CF4-A6EA-2431BFABF9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97262AE-2FFA-48FB-BC17-0A92B2ED2D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C27696D-E47F-4EA0-BC8C-B914D8B56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F78C3F-AE93-4A3F-8C72-5F86807370D5}"/>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6" name="Footer Placeholder 5">
            <a:extLst>
              <a:ext uri="{FF2B5EF4-FFF2-40B4-BE49-F238E27FC236}">
                <a16:creationId xmlns:a16="http://schemas.microsoft.com/office/drawing/2014/main" id="{9F4DEDC4-FB45-40CD-8EC2-C26B8C8D617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66A54A-E86D-4340-B086-3EC69D54BFF6}"/>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294751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2A37-7A1B-4FBE-90ED-0F2483BFFB3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277BA6-A22A-4E08-B419-65D93D7116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6D3A8-55D0-43FB-A2EA-718824A90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89EA52-0D36-4D09-9289-F21D31001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BDF69-81E1-421E-8865-314EA372B0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7601833-D347-43BF-93CB-558A5116E33A}"/>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8" name="Footer Placeholder 7">
            <a:extLst>
              <a:ext uri="{FF2B5EF4-FFF2-40B4-BE49-F238E27FC236}">
                <a16:creationId xmlns:a16="http://schemas.microsoft.com/office/drawing/2014/main" id="{7F0FFEC7-D335-4CB3-9F59-B219BE9F2E4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CBD281B-5AB1-4ECE-981E-C8248F6B81D6}"/>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58177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AA5F9-BCB2-4042-A175-4C17F335EE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EE34C3-1191-4098-8BF8-A9CA85BC4A41}"/>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4" name="Footer Placeholder 3">
            <a:extLst>
              <a:ext uri="{FF2B5EF4-FFF2-40B4-BE49-F238E27FC236}">
                <a16:creationId xmlns:a16="http://schemas.microsoft.com/office/drawing/2014/main" id="{F6BF5F3D-E3B2-4FEE-B17F-4BEF9080D7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761C9B-3F47-49CB-9B98-AAEB4AD87349}"/>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218917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FEE9C-0CBC-4E92-A75D-47F8F91B2F8E}"/>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3" name="Footer Placeholder 2">
            <a:extLst>
              <a:ext uri="{FF2B5EF4-FFF2-40B4-BE49-F238E27FC236}">
                <a16:creationId xmlns:a16="http://schemas.microsoft.com/office/drawing/2014/main" id="{C35087AC-D948-4AD4-925D-A01E0892B0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87ECFF-F84D-469A-B696-EF530D23D35F}"/>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36797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97A7-AA18-4990-AB04-638788ABC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887401E-9A5F-4A8C-A8DC-6CF0EED1F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BA8BC5-4C02-494F-B651-82E64A4AF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97270C-31C1-4BA9-A732-71643E135FBB}"/>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6" name="Footer Placeholder 5">
            <a:extLst>
              <a:ext uri="{FF2B5EF4-FFF2-40B4-BE49-F238E27FC236}">
                <a16:creationId xmlns:a16="http://schemas.microsoft.com/office/drawing/2014/main" id="{FAFB3DB3-1F42-4037-888E-E94EBA7657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3C6807-3B57-4A9D-B291-38ACBE843790}"/>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219903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409F-67C3-4B8F-AC8D-5B2EFE6A7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4D977AA-F6FB-4E7F-911F-E8674DEFB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3152FA9-D5E5-4FAE-BD11-4A897DEE3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25309-19CA-4D53-B4B2-003B24198C9E}"/>
              </a:ext>
            </a:extLst>
          </p:cNvPr>
          <p:cNvSpPr>
            <a:spLocks noGrp="1"/>
          </p:cNvSpPr>
          <p:nvPr>
            <p:ph type="dt" sz="half" idx="10"/>
          </p:nvPr>
        </p:nvSpPr>
        <p:spPr/>
        <p:txBody>
          <a:bodyPr/>
          <a:lstStyle/>
          <a:p>
            <a:fld id="{A56D50EF-D952-4F75-988C-61EAFF1220B9}" type="datetimeFigureOut">
              <a:rPr lang="en-GB" smtClean="0"/>
              <a:t>13/10/2021</a:t>
            </a:fld>
            <a:endParaRPr lang="en-GB"/>
          </a:p>
        </p:txBody>
      </p:sp>
      <p:sp>
        <p:nvSpPr>
          <p:cNvPr id="6" name="Footer Placeholder 5">
            <a:extLst>
              <a:ext uri="{FF2B5EF4-FFF2-40B4-BE49-F238E27FC236}">
                <a16:creationId xmlns:a16="http://schemas.microsoft.com/office/drawing/2014/main" id="{0EF91E53-3232-4EBF-8934-3D3BD28FAF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852FD6-9B6C-430B-B6E6-436FE32C2C77}"/>
              </a:ext>
            </a:extLst>
          </p:cNvPr>
          <p:cNvSpPr>
            <a:spLocks noGrp="1"/>
          </p:cNvSpPr>
          <p:nvPr>
            <p:ph type="sldNum" sz="quarter" idx="12"/>
          </p:nvPr>
        </p:nvSpPr>
        <p:spPr/>
        <p:txBody>
          <a:bodyPr/>
          <a:lstStyle/>
          <a:p>
            <a:fld id="{BD8D5FD1-F864-4E24-A6A1-2DC9DB0C3DB3}" type="slidenum">
              <a:rPr lang="en-GB" smtClean="0"/>
              <a:t>‹#›</a:t>
            </a:fld>
            <a:endParaRPr lang="en-GB"/>
          </a:p>
        </p:txBody>
      </p:sp>
    </p:spTree>
    <p:extLst>
      <p:ext uri="{BB962C8B-B14F-4D97-AF65-F5344CB8AC3E}">
        <p14:creationId xmlns:p14="http://schemas.microsoft.com/office/powerpoint/2010/main" val="77414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446271-9FD4-4094-B73E-A031D3D400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97C4C32-72BE-4679-87A8-22CDA33EF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48EFA14-F64A-4944-916A-125C965CA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D50EF-D952-4F75-988C-61EAFF1220B9}" type="datetimeFigureOut">
              <a:rPr lang="en-GB" smtClean="0"/>
              <a:t>13/10/2021</a:t>
            </a:fld>
            <a:endParaRPr lang="en-GB"/>
          </a:p>
        </p:txBody>
      </p:sp>
      <p:sp>
        <p:nvSpPr>
          <p:cNvPr id="5" name="Footer Placeholder 4">
            <a:extLst>
              <a:ext uri="{FF2B5EF4-FFF2-40B4-BE49-F238E27FC236}">
                <a16:creationId xmlns:a16="http://schemas.microsoft.com/office/drawing/2014/main" id="{6DF5421E-9F86-46EB-A6C5-EA7CBFF755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6C1458-66C6-45AC-9D2A-78F868164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D5FD1-F864-4E24-A6A1-2DC9DB0C3DB3}" type="slidenum">
              <a:rPr lang="en-GB" smtClean="0"/>
              <a:t>‹#›</a:t>
            </a:fld>
            <a:endParaRPr lang="en-GB"/>
          </a:p>
        </p:txBody>
      </p:sp>
    </p:spTree>
    <p:extLst>
      <p:ext uri="{BB962C8B-B14F-4D97-AF65-F5344CB8AC3E}">
        <p14:creationId xmlns:p14="http://schemas.microsoft.com/office/powerpoint/2010/main" val="42876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i.org/10.1016/j.cell.2021.08.003" TargetMode="External"/><Relationship Id="rId3" Type="http://schemas.openxmlformats.org/officeDocument/2006/relationships/hyperlink" Target="https://www.sciencedirect.com/topics/biochemistry-genetics-and-molecular-biology/dna-mismatch-repair" TargetMode="External"/><Relationship Id="rId7" Type="http://schemas.openxmlformats.org/officeDocument/2006/relationships/hyperlink" Target="https://www.sciencedirect.com/topics/biochemistry-genetics-and-molecular-biology/cxcl13" TargetMode="Externa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hyperlink" Target="https://www.sciencedirect.com/topics/immunology-and-microbiology/rectum" TargetMode="External"/><Relationship Id="rId5" Type="http://schemas.openxmlformats.org/officeDocument/2006/relationships/hyperlink" Target="https://www.sciencedirect.com/topics/biochemistry-genetics-and-molecular-biology/monocyte" TargetMode="External"/><Relationship Id="rId4" Type="http://schemas.openxmlformats.org/officeDocument/2006/relationships/hyperlink" Target="https://www.sciencedirect.com/topics/neuroscience/false-discovery-rat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0092867421008837#sec4"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s://doi.org/10.1016/j.cell.2021.07.024"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sciencedirect.com/topics/biochemistry-genetics-and-molecular-biology/scatchard-plot" TargetMode="External"/><Relationship Id="rId3" Type="http://schemas.openxmlformats.org/officeDocument/2006/relationships/hyperlink" Target="https://www.sciencedirect.com/topics/biochemistry-genetics-and-molecular-biology/monoclonal-antibodies" TargetMode="External"/><Relationship Id="rId7" Type="http://schemas.openxmlformats.org/officeDocument/2006/relationships/hyperlink" Target="https://www.sciencedirect.com/topics/neuroscience/interferometry" TargetMode="External"/><Relationship Id="rId12" Type="http://schemas.openxmlformats.org/officeDocument/2006/relationships/hyperlink" Target="https://doi.org/10.1016/j.cell.2021.07.006" TargetMode="Externa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hyperlink" Target="https://www.sciencedirect.com/topics/neuroscience/proteome" TargetMode="External"/><Relationship Id="rId11" Type="http://schemas.openxmlformats.org/officeDocument/2006/relationships/hyperlink" Target="https://www.sciencedirect.com/topics/immunology-and-microbiology/mutagenesis" TargetMode="External"/><Relationship Id="rId5" Type="http://schemas.openxmlformats.org/officeDocument/2006/relationships/hyperlink" Target="https://www.sciencedirect.com/topics/immunology-and-microbiology/chikungunya-virus" TargetMode="External"/><Relationship Id="rId10" Type="http://schemas.openxmlformats.org/officeDocument/2006/relationships/hyperlink" Target="http://www.rcsb.org/pdb/explore.do?structureId=3N42" TargetMode="External"/><Relationship Id="rId4" Type="http://schemas.openxmlformats.org/officeDocument/2006/relationships/hyperlink" Target="https://www.sciencedirect.com/topics/neuroscience/glycoprotein-e1" TargetMode="External"/><Relationship Id="rId9" Type="http://schemas.openxmlformats.org/officeDocument/2006/relationships/hyperlink" Target="https://www.sciencedirect.com/topics/immunology-and-microbiology/virus-like-partic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sciencedirect.com/topics/neuroscience/proteome" TargetMode="External"/><Relationship Id="rId3" Type="http://schemas.openxmlformats.org/officeDocument/2006/relationships/hyperlink" Target="https://www.sciencedirect.com/topics/biochemistry-genetics-and-molecular-biology/phylogeny" TargetMode="External"/><Relationship Id="rId7" Type="http://schemas.openxmlformats.org/officeDocument/2006/relationships/hyperlink" Target="https://www.sciencedirect.com/topics/biochemistry-genetics-and-molecular-biology/western-blot" TargetMode="External"/><Relationship Id="rId12" Type="http://schemas.openxmlformats.org/officeDocument/2006/relationships/hyperlink" Target="https://doi.org/10.1016/j.cell.2021.08.029"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www.sciencedirect.com/topics/neuroscience/leucine" TargetMode="External"/><Relationship Id="rId11" Type="http://schemas.openxmlformats.org/officeDocument/2006/relationships/hyperlink" Target="https://www.sciencedirect.com/topics/immunology-and-microbiology/hemagglutinin" TargetMode="External"/><Relationship Id="rId5" Type="http://schemas.openxmlformats.org/officeDocument/2006/relationships/hyperlink" Target="https://www.sciencedirect.com/science/article/pii/S0092867421010126#figs6" TargetMode="External"/><Relationship Id="rId10" Type="http://schemas.openxmlformats.org/officeDocument/2006/relationships/hyperlink" Target="https://www.sciencedirect.com/topics/biochemistry-genetics-and-molecular-biology/green-fluorescent-protein" TargetMode="External"/><Relationship Id="rId4" Type="http://schemas.openxmlformats.org/officeDocument/2006/relationships/hyperlink" Target="https://www.sciencedirect.com/topics/neuroscience/histidine" TargetMode="External"/><Relationship Id="rId9" Type="http://schemas.openxmlformats.org/officeDocument/2006/relationships/hyperlink" Target="https://www.sciencedirect.com/topics/biochemistry-genetics-and-molecular-biology/protopla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topics/immunology-and-microbiology/laminin" TargetMode="External"/><Relationship Id="rId7" Type="http://schemas.openxmlformats.org/officeDocument/2006/relationships/hyperlink" Target="https://doi.org/10.1016/j.cell.2021.08.028"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sciencedirect.com/topics/immunology-and-microbiology/bioluminescence" TargetMode="External"/><Relationship Id="rId5" Type="http://schemas.openxmlformats.org/officeDocument/2006/relationships/hyperlink" Target="https://www.sciencedirect.com/topics/immunology-and-microbiology/myotube" TargetMode="External"/><Relationship Id="rId4" Type="http://schemas.openxmlformats.org/officeDocument/2006/relationships/hyperlink" Target="https://www.sciencedirect.com/topics/immunology-and-microbiology/lectin"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016/j.cell.2021.07.030"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topics/immunology-and-microbiology/viral-load" TargetMode="External"/><Relationship Id="rId7" Type="http://schemas.openxmlformats.org/officeDocument/2006/relationships/hyperlink" Target="https://doi.org/10.1016/j.cell.2021.08.016"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www.sciencedirect.com/science/article/pii/S0092867421009909#mmc1" TargetMode="External"/><Relationship Id="rId5" Type="http://schemas.openxmlformats.org/officeDocument/2006/relationships/hyperlink" Target="https://www.sciencedirect.com/science/article/pii/S0092867421009909#figs1" TargetMode="External"/><Relationship Id="rId4" Type="http://schemas.openxmlformats.org/officeDocument/2006/relationships/hyperlink" Target="https://www.sciencedirect.com/topics/neuroscience/rna-viru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sciencedirect.com/topics/immunology-and-microbiology/cd19" TargetMode="External"/><Relationship Id="rId13" Type="http://schemas.openxmlformats.org/officeDocument/2006/relationships/hyperlink" Target="https://www.sciencedirect.com/topics/biochemistry-genetics-and-molecular-biology/dapi" TargetMode="External"/><Relationship Id="rId3" Type="http://schemas.openxmlformats.org/officeDocument/2006/relationships/hyperlink" Target="https://www.sciencedirect.com/topics/immunology-and-microbiology/lamina-propria" TargetMode="External"/><Relationship Id="rId7" Type="http://schemas.openxmlformats.org/officeDocument/2006/relationships/hyperlink" Target="https://www.sciencedirect.com/topics/immunology-and-microbiology/cd14" TargetMode="External"/><Relationship Id="rId12" Type="http://schemas.openxmlformats.org/officeDocument/2006/relationships/hyperlink" Target="https://www.sciencedirect.com/topics/immunology-and-microbiology/cd5"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s://www.sciencedirect.com/topics/immunology-and-microbiology/cd11c" TargetMode="External"/><Relationship Id="rId11" Type="http://schemas.openxmlformats.org/officeDocument/2006/relationships/hyperlink" Target="https://www.sciencedirect.com/topics/immunology-and-microbiology/colon-tissue" TargetMode="External"/><Relationship Id="rId5" Type="http://schemas.openxmlformats.org/officeDocument/2006/relationships/hyperlink" Target="https://www.sciencedirect.com/topics/immunology-and-microbiology/innate-lymphoid-cell" TargetMode="External"/><Relationship Id="rId10" Type="http://schemas.openxmlformats.org/officeDocument/2006/relationships/hyperlink" Target="https://www.sciencedirect.com/topics/immunology-and-microbiology/cd117" TargetMode="External"/><Relationship Id="rId4" Type="http://schemas.openxmlformats.org/officeDocument/2006/relationships/hyperlink" Target="https://www.sciencedirect.com/topics/immunology-and-microbiology/inflammatory-bowel-disease" TargetMode="External"/><Relationship Id="rId9" Type="http://schemas.openxmlformats.org/officeDocument/2006/relationships/hyperlink" Target="https://www.sciencedirect.com/topics/immunology-and-microbiology/cd34" TargetMode="External"/><Relationship Id="rId14" Type="http://schemas.openxmlformats.org/officeDocument/2006/relationships/hyperlink" Target="https://doi.org/10.1016/j.cell.2021.07.02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topics/immunology-and-microbiology/leronlimab" TargetMode="External"/><Relationship Id="rId7" Type="http://schemas.openxmlformats.org/officeDocument/2006/relationships/hyperlink" Target="https://doi.org/10.1016/j.cell.2021.07.022"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www.sciencedirect.com/science/article/pii/S0092867421008813#mmc1" TargetMode="External"/><Relationship Id="rId5" Type="http://schemas.openxmlformats.org/officeDocument/2006/relationships/hyperlink" Target="https://www.sciencedirect.com/science/article/pii/S0092867421008813#figs1" TargetMode="External"/><Relationship Id="rId4" Type="http://schemas.openxmlformats.org/officeDocument/2006/relationships/hyperlink" Target="https://www.sciencedirect.com/topics/biochemistry-genetics-and-molecular-biology/avoidance-behavio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sciencedirect.com/topics/immunology-and-microbiology/goblet-cell" TargetMode="External"/><Relationship Id="rId3" Type="http://schemas.openxmlformats.org/officeDocument/2006/relationships/hyperlink" Target="https://www.sciencedirect.com/topics/immunology-and-microbiology/mucosa" TargetMode="External"/><Relationship Id="rId7" Type="http://schemas.openxmlformats.org/officeDocument/2006/relationships/hyperlink" Target="https://www.sciencedirect.com/topics/immunology-and-microbiology/secretory-cell"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hyperlink" Target="https://www.sciencedirect.com/topics/immunology-and-microbiology/respiratory-virus" TargetMode="External"/><Relationship Id="rId5" Type="http://schemas.openxmlformats.org/officeDocument/2006/relationships/hyperlink" Target="http://biorender.com/" TargetMode="External"/><Relationship Id="rId4" Type="http://schemas.openxmlformats.org/officeDocument/2006/relationships/hyperlink" Target="https://www.sciencedirect.com/topics/immunology-and-microbiology/cryopreservation" TargetMode="External"/><Relationship Id="rId9" Type="http://schemas.openxmlformats.org/officeDocument/2006/relationships/hyperlink" Target="https://doi.org/10.1016/j.cell.2021.07.0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FF3DB-3DB4-4A47-9656-D3E1F73F1363}"/>
              </a:ext>
            </a:extLst>
          </p:cNvPr>
          <p:cNvSpPr>
            <a:spLocks noGrp="1"/>
          </p:cNvSpPr>
          <p:nvPr>
            <p:ph type="ctrTitle"/>
          </p:nvPr>
        </p:nvSpPr>
        <p:spPr/>
        <p:txBody>
          <a:bodyPr/>
          <a:lstStyle/>
          <a:p>
            <a:r>
              <a:rPr lang="en-GB" dirty="0"/>
              <a:t>Data visualization and presentation exercise</a:t>
            </a:r>
          </a:p>
        </p:txBody>
      </p:sp>
      <p:sp>
        <p:nvSpPr>
          <p:cNvPr id="3" name="Subtitle 2">
            <a:extLst>
              <a:ext uri="{FF2B5EF4-FFF2-40B4-BE49-F238E27FC236}">
                <a16:creationId xmlns:a16="http://schemas.microsoft.com/office/drawing/2014/main" id="{CE3D65F3-4774-4DC5-9CED-3C624C2BA1D8}"/>
              </a:ext>
            </a:extLst>
          </p:cNvPr>
          <p:cNvSpPr>
            <a:spLocks noGrp="1"/>
          </p:cNvSpPr>
          <p:nvPr>
            <p:ph type="subTitle" idx="1"/>
          </p:nvPr>
        </p:nvSpPr>
        <p:spPr/>
        <p:txBody>
          <a:bodyPr/>
          <a:lstStyle/>
          <a:p>
            <a:r>
              <a:rPr lang="en-GB" dirty="0" err="1"/>
              <a:t>Dr.</a:t>
            </a:r>
            <a:r>
              <a:rPr lang="en-GB" dirty="0"/>
              <a:t> Morgan Feeney and </a:t>
            </a:r>
            <a:r>
              <a:rPr lang="en-GB" dirty="0" err="1"/>
              <a:t>Dr.</a:t>
            </a:r>
            <a:r>
              <a:rPr lang="en-GB" dirty="0"/>
              <a:t> Leighton Pritchard</a:t>
            </a:r>
          </a:p>
          <a:p>
            <a:r>
              <a:rPr lang="en-GB" dirty="0"/>
              <a:t>21 October 2021</a:t>
            </a:r>
          </a:p>
        </p:txBody>
      </p:sp>
    </p:spTree>
    <p:extLst>
      <p:ext uri="{BB962C8B-B14F-4D97-AF65-F5344CB8AC3E}">
        <p14:creationId xmlns:p14="http://schemas.microsoft.com/office/powerpoint/2010/main" val="3421206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5ADA0-BC1B-460F-9A61-5BFBBFD9B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88825" cy="6858000"/>
          </a:xfrm>
          <a:prstGeom prst="rect">
            <a:avLst/>
          </a:prstGeom>
        </p:spPr>
      </p:pic>
      <p:sp>
        <p:nvSpPr>
          <p:cNvPr id="5" name="TextBox 4">
            <a:extLst>
              <a:ext uri="{FF2B5EF4-FFF2-40B4-BE49-F238E27FC236}">
                <a16:creationId xmlns:a16="http://schemas.microsoft.com/office/drawing/2014/main" id="{4A9DB011-9AA0-445D-AF61-1B114E99FEB5}"/>
              </a:ext>
            </a:extLst>
          </p:cNvPr>
          <p:cNvSpPr txBox="1"/>
          <p:nvPr/>
        </p:nvSpPr>
        <p:spPr>
          <a:xfrm>
            <a:off x="6557210" y="0"/>
            <a:ext cx="5634789" cy="5693866"/>
          </a:xfrm>
          <a:prstGeom prst="rect">
            <a:avLst/>
          </a:prstGeom>
          <a:noFill/>
        </p:spPr>
        <p:txBody>
          <a:bodyPr wrap="square">
            <a:spAutoFit/>
          </a:bodyPr>
          <a:lstStyle/>
          <a:p>
            <a:pPr algn="l"/>
            <a:r>
              <a:rPr lang="en-GB" sz="1400" b="0" i="0" dirty="0">
                <a:solidFill>
                  <a:srgbClr val="323232"/>
                </a:solidFill>
                <a:effectLst/>
                <a:latin typeface="NexusSerif"/>
              </a:rPr>
              <a:t>Figure 2. The immune compartment in </a:t>
            </a:r>
            <a:r>
              <a:rPr lang="en-GB" sz="1400" b="0" i="0" dirty="0" err="1">
                <a:solidFill>
                  <a:srgbClr val="2E2E2E"/>
                </a:solidFill>
                <a:effectLst/>
                <a:latin typeface="NexusSerif"/>
                <a:hlinkClick r:id="rId3" tooltip="Learn more about MMRd from ScienceDirect's AI-generated Topic Pages"/>
              </a:rPr>
              <a:t>MMRd</a:t>
            </a:r>
            <a:r>
              <a:rPr lang="en-GB" sz="1400" b="0" i="0" dirty="0">
                <a:solidFill>
                  <a:srgbClr val="323232"/>
                </a:solidFill>
                <a:effectLst/>
                <a:latin typeface="NexusSerif"/>
              </a:rPr>
              <a:t> and </a:t>
            </a:r>
            <a:r>
              <a:rPr lang="en-GB" sz="1400" b="0" i="0" dirty="0" err="1">
                <a:solidFill>
                  <a:srgbClr val="323232"/>
                </a:solidFill>
                <a:effectLst/>
                <a:latin typeface="NexusSerif"/>
              </a:rPr>
              <a:t>MMRp</a:t>
            </a:r>
            <a:r>
              <a:rPr lang="en-GB" sz="1400" b="0" i="0" dirty="0">
                <a:solidFill>
                  <a:srgbClr val="323232"/>
                </a:solidFill>
                <a:effectLst/>
                <a:latin typeface="NexusSerif"/>
              </a:rPr>
              <a:t> CRC</a:t>
            </a:r>
          </a:p>
          <a:p>
            <a:pPr algn="l"/>
            <a:r>
              <a:rPr lang="en-GB" sz="1400" b="0" i="0" dirty="0">
                <a:solidFill>
                  <a:srgbClr val="323232"/>
                </a:solidFill>
                <a:effectLst/>
                <a:latin typeface="NexusSerif"/>
              </a:rPr>
              <a:t>(A) Compositional changes in immune cell clusters in </a:t>
            </a:r>
            <a:r>
              <a:rPr lang="en-GB" sz="1400" b="0" i="0" dirty="0" err="1">
                <a:solidFill>
                  <a:srgbClr val="323232"/>
                </a:solidFill>
                <a:effectLst/>
                <a:latin typeface="NexusSerif"/>
              </a:rPr>
              <a:t>MMRp</a:t>
            </a:r>
            <a:r>
              <a:rPr lang="en-GB" sz="1400" b="0" i="0" dirty="0">
                <a:solidFill>
                  <a:srgbClr val="323232"/>
                </a:solidFill>
                <a:effectLst/>
                <a:latin typeface="NexusSerif"/>
              </a:rPr>
              <a:t> and </a:t>
            </a:r>
            <a:r>
              <a:rPr lang="en-GB" sz="1400" b="0" i="0" dirty="0" err="1">
                <a:solidFill>
                  <a:srgbClr val="323232"/>
                </a:solidFill>
                <a:effectLst/>
                <a:latin typeface="NexusSerif"/>
              </a:rPr>
              <a:t>MMRd</a:t>
            </a:r>
            <a:r>
              <a:rPr lang="en-GB" sz="1400" b="0" i="0" dirty="0">
                <a:solidFill>
                  <a:srgbClr val="323232"/>
                </a:solidFill>
                <a:effectLst/>
                <a:latin typeface="NexusSerif"/>
              </a:rPr>
              <a:t> </a:t>
            </a:r>
            <a:r>
              <a:rPr lang="en-GB" sz="1400" b="0" i="0" dirty="0" err="1">
                <a:solidFill>
                  <a:srgbClr val="323232"/>
                </a:solidFill>
                <a:effectLst/>
                <a:latin typeface="NexusSerif"/>
              </a:rPr>
              <a:t>tumors</a:t>
            </a:r>
            <a:r>
              <a:rPr lang="en-GB" sz="1400" b="0" i="0" dirty="0">
                <a:solidFill>
                  <a:srgbClr val="323232"/>
                </a:solidFill>
                <a:effectLst/>
                <a:latin typeface="NexusSerif"/>
              </a:rPr>
              <a:t> relative to adjacent normal tissue. Kruskal-Wallis </a:t>
            </a:r>
            <a:r>
              <a:rPr lang="en-GB" sz="1400" b="0" i="0" dirty="0">
                <a:solidFill>
                  <a:srgbClr val="2E2E2E"/>
                </a:solidFill>
                <a:effectLst/>
                <a:latin typeface="NexusSerif"/>
                <a:hlinkClick r:id="rId4" tooltip="Learn more about false discovery rate from ScienceDirect's AI-generated Topic Pages"/>
              </a:rPr>
              <a:t>false discovery rate</a:t>
            </a:r>
            <a:r>
              <a:rPr lang="en-GB" sz="1400" b="0" i="0" dirty="0">
                <a:solidFill>
                  <a:srgbClr val="323232"/>
                </a:solidFill>
                <a:effectLst/>
                <a:latin typeface="NexusSerif"/>
              </a:rPr>
              <a:t> (FDR) &lt; 0.05 for </a:t>
            </a:r>
            <a:r>
              <a:rPr lang="en-GB" sz="1400" b="0" i="0" dirty="0" err="1">
                <a:solidFill>
                  <a:srgbClr val="323232"/>
                </a:solidFill>
                <a:effectLst/>
                <a:latin typeface="NexusSerif"/>
              </a:rPr>
              <a:t>MMRp</a:t>
            </a:r>
            <a:r>
              <a:rPr lang="en-GB" sz="1400" b="0" i="0" dirty="0">
                <a:solidFill>
                  <a:srgbClr val="323232"/>
                </a:solidFill>
                <a:effectLst/>
                <a:latin typeface="NexusSerif"/>
              </a:rPr>
              <a:t> versus </a:t>
            </a:r>
            <a:r>
              <a:rPr lang="en-GB" sz="1400" b="0" i="0" dirty="0" err="1">
                <a:solidFill>
                  <a:srgbClr val="323232"/>
                </a:solidFill>
                <a:effectLst/>
                <a:latin typeface="NexusSerif"/>
              </a:rPr>
              <a:t>MMRd</a:t>
            </a:r>
            <a:r>
              <a:rPr lang="en-GB" sz="1400" b="0" i="0" dirty="0">
                <a:solidFill>
                  <a:srgbClr val="323232"/>
                </a:solidFill>
                <a:effectLst/>
                <a:latin typeface="NexusSerif"/>
              </a:rPr>
              <a:t> are marked with asterisks.</a:t>
            </a:r>
          </a:p>
          <a:p>
            <a:pPr algn="l"/>
            <a:r>
              <a:rPr lang="en-GB" sz="1400" b="0" i="0" dirty="0">
                <a:solidFill>
                  <a:srgbClr val="323232"/>
                </a:solidFill>
                <a:effectLst/>
                <a:latin typeface="NexusSerif"/>
              </a:rPr>
              <a:t>(B) </a:t>
            </a:r>
            <a:r>
              <a:rPr lang="en-GB" sz="1400" b="0" i="0" dirty="0" err="1">
                <a:solidFill>
                  <a:srgbClr val="323232"/>
                </a:solidFill>
                <a:effectLst/>
                <a:latin typeface="NexusSerif"/>
              </a:rPr>
              <a:t>tSNEs</a:t>
            </a:r>
            <a:r>
              <a:rPr lang="en-GB" sz="1400" b="0" i="0" dirty="0">
                <a:solidFill>
                  <a:srgbClr val="323232"/>
                </a:solidFill>
                <a:effectLst/>
                <a:latin typeface="NexusSerif"/>
              </a:rPr>
              <a:t> of myeloid cells in all normal and </a:t>
            </a:r>
            <a:r>
              <a:rPr lang="en-GB" sz="1400" b="0" i="0" dirty="0" err="1">
                <a:solidFill>
                  <a:srgbClr val="323232"/>
                </a:solidFill>
                <a:effectLst/>
                <a:latin typeface="NexusSerif"/>
              </a:rPr>
              <a:t>tumor</a:t>
            </a:r>
            <a:r>
              <a:rPr lang="en-GB" sz="1400" b="0" i="0" dirty="0">
                <a:solidFill>
                  <a:srgbClr val="323232"/>
                </a:solidFill>
                <a:effectLst/>
                <a:latin typeface="NexusSerif"/>
              </a:rPr>
              <a:t> samples.</a:t>
            </a:r>
          </a:p>
          <a:p>
            <a:pPr algn="l"/>
            <a:r>
              <a:rPr lang="en-GB" sz="1400" b="0" i="0" dirty="0">
                <a:solidFill>
                  <a:srgbClr val="323232"/>
                </a:solidFill>
                <a:effectLst/>
                <a:latin typeface="NexusSerif"/>
              </a:rPr>
              <a:t>(C) Activities of selected myeloid gene programs with high activities in </a:t>
            </a:r>
            <a:r>
              <a:rPr lang="en-GB" sz="1400" b="0" i="0" dirty="0">
                <a:solidFill>
                  <a:srgbClr val="2E2E2E"/>
                </a:solidFill>
                <a:effectLst/>
                <a:latin typeface="NexusSerif"/>
                <a:hlinkClick r:id="rId5" tooltip="Learn more about monocytes from ScienceDirect's AI-generated Topic Pages"/>
              </a:rPr>
              <a:t>monocytes</a:t>
            </a:r>
            <a:r>
              <a:rPr lang="en-GB" sz="1400" b="0" i="0" dirty="0">
                <a:solidFill>
                  <a:srgbClr val="323232"/>
                </a:solidFill>
                <a:effectLst/>
                <a:latin typeface="NexusSerif"/>
              </a:rPr>
              <a:t> and macrophages. Each dot indicates the 75th percentile of the program activity in the myeloid cells of one specimen. GLME (generalized linear mixed model) FDR: </a:t>
            </a:r>
            <a:r>
              <a:rPr lang="en-GB" sz="1400" b="0" i="0" baseline="30000" dirty="0">
                <a:solidFill>
                  <a:srgbClr val="323232"/>
                </a:solidFill>
                <a:effectLst/>
                <a:latin typeface="NexusSerif"/>
              </a:rPr>
              <a:t>∗∗∗∗</a:t>
            </a:r>
            <a:r>
              <a:rPr lang="en-GB" sz="1400" b="0" i="0" dirty="0">
                <a:solidFill>
                  <a:srgbClr val="323232"/>
                </a:solidFill>
                <a:effectLst/>
                <a:latin typeface="NexusSerif"/>
              </a:rPr>
              <a:t> ≤ 0.0001, </a:t>
            </a:r>
            <a:r>
              <a:rPr lang="en-GB" sz="1400" b="0" i="0" baseline="30000" dirty="0">
                <a:solidFill>
                  <a:srgbClr val="323232"/>
                </a:solidFill>
                <a:effectLst/>
                <a:latin typeface="NexusSerif"/>
              </a:rPr>
              <a:t>∗∗∗</a:t>
            </a:r>
            <a:r>
              <a:rPr lang="en-GB" sz="1400" b="0" i="0" dirty="0">
                <a:solidFill>
                  <a:srgbClr val="323232"/>
                </a:solidFill>
                <a:effectLst/>
                <a:latin typeface="NexusSerif"/>
              </a:rPr>
              <a:t> ≤ 0.001, </a:t>
            </a:r>
            <a:r>
              <a:rPr lang="en-GB" sz="1400" b="0" i="0" baseline="30000" dirty="0">
                <a:solidFill>
                  <a:srgbClr val="323232"/>
                </a:solidFill>
                <a:effectLst/>
                <a:latin typeface="NexusSerif"/>
              </a:rPr>
              <a:t>∗∗</a:t>
            </a:r>
            <a:r>
              <a:rPr lang="en-GB" sz="1400" b="0" i="0" dirty="0">
                <a:solidFill>
                  <a:srgbClr val="323232"/>
                </a:solidFill>
                <a:effectLst/>
                <a:latin typeface="NexusSerif"/>
              </a:rPr>
              <a:t> ≤ 0.01, </a:t>
            </a:r>
            <a:r>
              <a:rPr lang="en-GB" sz="1400" b="0" i="0" baseline="30000" dirty="0">
                <a:solidFill>
                  <a:srgbClr val="323232"/>
                </a:solidFill>
                <a:effectLst/>
                <a:latin typeface="NexusSerif"/>
              </a:rPr>
              <a:t>∗</a:t>
            </a:r>
            <a:r>
              <a:rPr lang="en-GB" sz="1400" b="0" i="0" dirty="0">
                <a:solidFill>
                  <a:srgbClr val="323232"/>
                </a:solidFill>
                <a:effectLst/>
                <a:latin typeface="NexusSerif"/>
              </a:rPr>
              <a:t> ≤ 0.05, not significant (ns) for &gt; 0.05. </a:t>
            </a:r>
            <a:r>
              <a:rPr lang="en-GB" sz="1400" b="0" i="0" dirty="0" err="1">
                <a:solidFill>
                  <a:srgbClr val="323232"/>
                </a:solidFill>
                <a:effectLst/>
                <a:latin typeface="NexusSerif"/>
              </a:rPr>
              <a:t>tSNEs</a:t>
            </a:r>
            <a:r>
              <a:rPr lang="en-GB" sz="1400" b="0" i="0" dirty="0">
                <a:solidFill>
                  <a:srgbClr val="323232"/>
                </a:solidFill>
                <a:effectLst/>
                <a:latin typeface="NexusSerif"/>
              </a:rPr>
              <a:t> below show program activities within the myeloid compartment. For each program, the top genes are listed below, with circle size indicating the relative weight of each gene within the program.</a:t>
            </a:r>
          </a:p>
          <a:p>
            <a:pPr algn="l"/>
            <a:r>
              <a:rPr lang="en-GB" sz="1400" b="0" i="0" dirty="0">
                <a:solidFill>
                  <a:srgbClr val="323232"/>
                </a:solidFill>
                <a:effectLst/>
                <a:latin typeface="NexusSerif"/>
              </a:rPr>
              <a:t>(D) </a:t>
            </a:r>
            <a:r>
              <a:rPr lang="en-GB" sz="1400" b="0" i="0" dirty="0" err="1">
                <a:solidFill>
                  <a:srgbClr val="323232"/>
                </a:solidFill>
                <a:effectLst/>
                <a:latin typeface="NexusSerif"/>
              </a:rPr>
              <a:t>tSNEs</a:t>
            </a:r>
            <a:r>
              <a:rPr lang="en-GB" sz="1400" b="0" i="0" dirty="0">
                <a:solidFill>
                  <a:srgbClr val="323232"/>
                </a:solidFill>
                <a:effectLst/>
                <a:latin typeface="NexusSerif"/>
              </a:rPr>
              <a:t> of the T/NK/ILC cell partition </a:t>
            </a:r>
            <a:r>
              <a:rPr lang="en-GB" sz="1400" b="0" i="0" dirty="0" err="1">
                <a:solidFill>
                  <a:srgbClr val="323232"/>
                </a:solidFill>
                <a:effectLst/>
                <a:latin typeface="NexusSerif"/>
              </a:rPr>
              <a:t>colored</a:t>
            </a:r>
            <a:r>
              <a:rPr lang="en-GB" sz="1400" b="0" i="0" dirty="0">
                <a:solidFill>
                  <a:srgbClr val="323232"/>
                </a:solidFill>
                <a:effectLst/>
                <a:latin typeface="NexusSerif"/>
              </a:rPr>
              <a:t> by major cell subsets.</a:t>
            </a:r>
          </a:p>
          <a:p>
            <a:pPr algn="l"/>
            <a:r>
              <a:rPr lang="en-GB" sz="1400" b="0" i="0" dirty="0">
                <a:solidFill>
                  <a:srgbClr val="323232"/>
                </a:solidFill>
                <a:effectLst/>
                <a:latin typeface="NexusSerif"/>
              </a:rPr>
              <a:t>(E) pTNI08, pTNI16, pTNI18, and pTNI06 activities within each of the T/NK/ILC cell clusters.</a:t>
            </a:r>
          </a:p>
          <a:p>
            <a:pPr algn="l"/>
            <a:r>
              <a:rPr lang="en-GB" sz="1400" b="0" i="0" dirty="0">
                <a:solidFill>
                  <a:srgbClr val="323232"/>
                </a:solidFill>
                <a:effectLst/>
                <a:latin typeface="NexusSerif"/>
              </a:rPr>
              <a:t>(F) pTNI08, pTNI16, pTNI18, and pTNI06 activities displayed as in (C). GLME FDR reported as in (C).</a:t>
            </a:r>
          </a:p>
          <a:p>
            <a:pPr algn="l"/>
            <a:r>
              <a:rPr lang="en-GB" sz="1400" b="0" i="0" dirty="0">
                <a:solidFill>
                  <a:srgbClr val="323232"/>
                </a:solidFill>
                <a:effectLst/>
                <a:latin typeface="NexusSerif"/>
              </a:rPr>
              <a:t>(G) pTNI16 and pTNI18 gene signature scores in bulk RNA-</a:t>
            </a:r>
            <a:r>
              <a:rPr lang="en-GB" sz="1400" b="0" i="0" dirty="0" err="1">
                <a:solidFill>
                  <a:srgbClr val="323232"/>
                </a:solidFill>
                <a:effectLst/>
                <a:latin typeface="NexusSerif"/>
              </a:rPr>
              <a:t>seq</a:t>
            </a:r>
            <a:r>
              <a:rPr lang="en-GB" sz="1400" b="0" i="0" dirty="0">
                <a:solidFill>
                  <a:srgbClr val="323232"/>
                </a:solidFill>
                <a:effectLst/>
                <a:latin typeface="NexusSerif"/>
              </a:rPr>
              <a:t> from TCGA-CRC (COADREAD, colon and </a:t>
            </a:r>
            <a:r>
              <a:rPr lang="en-GB" sz="1400" b="0" i="0" dirty="0">
                <a:solidFill>
                  <a:srgbClr val="2E2E2E"/>
                </a:solidFill>
                <a:effectLst/>
                <a:latin typeface="NexusSerif"/>
                <a:hlinkClick r:id="rId6" tooltip="Learn more about rectum from ScienceDirect's AI-generated Topic Pages"/>
              </a:rPr>
              <a:t>rectum</a:t>
            </a:r>
            <a:r>
              <a:rPr lang="en-GB" sz="1400" b="0" i="0" dirty="0">
                <a:solidFill>
                  <a:srgbClr val="323232"/>
                </a:solidFill>
                <a:effectLst/>
                <a:latin typeface="NexusSerif"/>
              </a:rPr>
              <a:t> adenocarcinoma) specimens. Mann-Whitney-Wilcoxon test, </a:t>
            </a:r>
            <a:r>
              <a:rPr lang="en-GB" sz="1400" b="0" i="0" baseline="30000" dirty="0">
                <a:solidFill>
                  <a:srgbClr val="323232"/>
                </a:solidFill>
                <a:effectLst/>
                <a:latin typeface="NexusSerif"/>
              </a:rPr>
              <a:t>∗∗∗∗</a:t>
            </a:r>
            <a:r>
              <a:rPr lang="en-GB" sz="1400" b="0" i="0" dirty="0">
                <a:solidFill>
                  <a:srgbClr val="323232"/>
                </a:solidFill>
                <a:effectLst/>
                <a:latin typeface="NexusSerif"/>
              </a:rPr>
              <a:t>p ≤ 0.0001.</a:t>
            </a:r>
          </a:p>
          <a:p>
            <a:pPr algn="l"/>
            <a:r>
              <a:rPr lang="en-GB" sz="1400" b="0" i="0" dirty="0">
                <a:solidFill>
                  <a:srgbClr val="323232"/>
                </a:solidFill>
                <a:effectLst/>
                <a:latin typeface="NexusSerif"/>
              </a:rPr>
              <a:t>(H) Localization of </a:t>
            </a:r>
            <a:r>
              <a:rPr lang="en-GB" sz="1400" b="0" i="1" dirty="0">
                <a:solidFill>
                  <a:srgbClr val="2E2E2E"/>
                </a:solidFill>
                <a:effectLst/>
                <a:latin typeface="NexusSerif"/>
                <a:hlinkClick r:id="rId7" tooltip="Learn more about CXCL13 from ScienceDirect's AI-generated Topic Pages"/>
              </a:rPr>
              <a:t>CXCL13</a:t>
            </a:r>
            <a:r>
              <a:rPr lang="en-GB" sz="1400" b="0" i="0" dirty="0">
                <a:solidFill>
                  <a:srgbClr val="323232"/>
                </a:solidFill>
                <a:effectLst/>
                <a:latin typeface="NexusSerif"/>
              </a:rPr>
              <a:t>+ T cells in </a:t>
            </a:r>
            <a:r>
              <a:rPr lang="en-GB" sz="1400" b="0" i="0" dirty="0" err="1">
                <a:solidFill>
                  <a:srgbClr val="323232"/>
                </a:solidFill>
                <a:effectLst/>
                <a:latin typeface="NexusSerif"/>
              </a:rPr>
              <a:t>tumor</a:t>
            </a:r>
            <a:r>
              <a:rPr lang="en-GB" sz="1400" b="0" i="0" dirty="0">
                <a:solidFill>
                  <a:srgbClr val="323232"/>
                </a:solidFill>
                <a:effectLst/>
                <a:latin typeface="NexusSerif"/>
              </a:rPr>
              <a:t> </a:t>
            </a:r>
            <a:r>
              <a:rPr lang="en-GB" sz="1400" b="0" i="0" dirty="0" err="1">
                <a:solidFill>
                  <a:srgbClr val="323232"/>
                </a:solidFill>
                <a:effectLst/>
                <a:latin typeface="NexusSerif"/>
              </a:rPr>
              <a:t>center</a:t>
            </a:r>
            <a:r>
              <a:rPr lang="en-GB" sz="1400" b="0" i="0" dirty="0">
                <a:solidFill>
                  <a:srgbClr val="323232"/>
                </a:solidFill>
                <a:effectLst/>
                <a:latin typeface="NexusSerif"/>
              </a:rPr>
              <a:t> versus lymphoid structure. Left: H&amp;E. Right: </a:t>
            </a:r>
            <a:r>
              <a:rPr lang="en-GB" sz="1400" b="0" i="1" dirty="0">
                <a:solidFill>
                  <a:srgbClr val="323232"/>
                </a:solidFill>
                <a:effectLst/>
                <a:latin typeface="NexusSerif"/>
              </a:rPr>
              <a:t>CD3E</a:t>
            </a:r>
            <a:r>
              <a:rPr lang="en-GB" sz="1400" b="0" i="0" dirty="0">
                <a:solidFill>
                  <a:srgbClr val="323232"/>
                </a:solidFill>
                <a:effectLst/>
                <a:latin typeface="NexusSerif"/>
              </a:rPr>
              <a:t> and </a:t>
            </a:r>
            <a:r>
              <a:rPr lang="en-GB" sz="1400" b="0" i="1" dirty="0">
                <a:solidFill>
                  <a:srgbClr val="323232"/>
                </a:solidFill>
                <a:effectLst/>
                <a:latin typeface="NexusSerif"/>
              </a:rPr>
              <a:t>CXCL13</a:t>
            </a:r>
            <a:r>
              <a:rPr lang="en-GB" sz="1400" b="0" i="0" dirty="0">
                <a:solidFill>
                  <a:srgbClr val="323232"/>
                </a:solidFill>
                <a:effectLst/>
                <a:latin typeface="NexusSerif"/>
              </a:rPr>
              <a:t> RNA </a:t>
            </a:r>
            <a:r>
              <a:rPr lang="en-GB" sz="1400" b="0" i="1" dirty="0">
                <a:solidFill>
                  <a:srgbClr val="323232"/>
                </a:solidFill>
                <a:effectLst/>
                <a:latin typeface="NexusSerif"/>
              </a:rPr>
              <a:t>in situ</a:t>
            </a:r>
            <a:r>
              <a:rPr lang="en-GB" sz="1400" b="0" i="0" dirty="0">
                <a:solidFill>
                  <a:srgbClr val="323232"/>
                </a:solidFill>
                <a:effectLst/>
                <a:latin typeface="NexusSerif"/>
              </a:rPr>
              <a:t> hybridization (ISH). Scale bar, 200 </a:t>
            </a:r>
            <a:r>
              <a:rPr lang="el-GR" sz="1400" b="0" i="0" dirty="0">
                <a:solidFill>
                  <a:srgbClr val="323232"/>
                </a:solidFill>
                <a:effectLst/>
                <a:latin typeface="NexusSerif"/>
              </a:rPr>
              <a:t>μ</a:t>
            </a:r>
            <a:r>
              <a:rPr lang="en-GB" sz="1400" b="0" i="0" dirty="0">
                <a:solidFill>
                  <a:srgbClr val="323232"/>
                </a:solidFill>
                <a:effectLst/>
                <a:latin typeface="NexusSerif"/>
              </a:rPr>
              <a:t>m.</a:t>
            </a:r>
          </a:p>
        </p:txBody>
      </p:sp>
      <p:sp>
        <p:nvSpPr>
          <p:cNvPr id="7" name="TextBox 6">
            <a:extLst>
              <a:ext uri="{FF2B5EF4-FFF2-40B4-BE49-F238E27FC236}">
                <a16:creationId xmlns:a16="http://schemas.microsoft.com/office/drawing/2014/main" id="{89BE17E7-AAAA-494F-9FE3-E3DA0E3569CB}"/>
              </a:ext>
            </a:extLst>
          </p:cNvPr>
          <p:cNvSpPr txBox="1"/>
          <p:nvPr/>
        </p:nvSpPr>
        <p:spPr>
          <a:xfrm>
            <a:off x="7849861" y="6488668"/>
            <a:ext cx="6122124" cy="369332"/>
          </a:xfrm>
          <a:prstGeom prst="rect">
            <a:avLst/>
          </a:prstGeom>
          <a:noFill/>
        </p:spPr>
        <p:txBody>
          <a:bodyPr wrap="square">
            <a:spAutoFit/>
          </a:bodyPr>
          <a:lstStyle/>
          <a:p>
            <a:r>
              <a:rPr lang="en-GB" b="0" i="0" u="none" strike="noStrike" dirty="0">
                <a:solidFill>
                  <a:srgbClr val="0C7DBB"/>
                </a:solidFill>
                <a:effectLst/>
                <a:latin typeface="NexusSans"/>
                <a:hlinkClick r:id="rId8" tooltip="Persistent link using digital object identifier"/>
              </a:rPr>
              <a:t>https://doi.org/10.1016/j.cell.2021.08.003</a:t>
            </a:r>
            <a:endParaRPr lang="en-GB" dirty="0"/>
          </a:p>
        </p:txBody>
      </p:sp>
    </p:spTree>
    <p:extLst>
      <p:ext uri="{BB962C8B-B14F-4D97-AF65-F5344CB8AC3E}">
        <p14:creationId xmlns:p14="http://schemas.microsoft.com/office/powerpoint/2010/main" val="7989790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2C6916-5E9D-4E07-A658-CE74E5626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1" y="564381"/>
            <a:ext cx="4445041" cy="5339310"/>
          </a:xfrm>
          <a:prstGeom prst="rect">
            <a:avLst/>
          </a:prstGeom>
        </p:spPr>
      </p:pic>
      <p:sp>
        <p:nvSpPr>
          <p:cNvPr id="5" name="TextBox 4">
            <a:extLst>
              <a:ext uri="{FF2B5EF4-FFF2-40B4-BE49-F238E27FC236}">
                <a16:creationId xmlns:a16="http://schemas.microsoft.com/office/drawing/2014/main" id="{B52DCBFA-70D2-4C85-B718-D60C07E79E2C}"/>
              </a:ext>
            </a:extLst>
          </p:cNvPr>
          <p:cNvSpPr txBox="1"/>
          <p:nvPr/>
        </p:nvSpPr>
        <p:spPr>
          <a:xfrm>
            <a:off x="4789714" y="-19094"/>
            <a:ext cx="7402286" cy="6494085"/>
          </a:xfrm>
          <a:prstGeom prst="rect">
            <a:avLst/>
          </a:prstGeom>
          <a:noFill/>
        </p:spPr>
        <p:txBody>
          <a:bodyPr wrap="square">
            <a:spAutoFit/>
          </a:bodyPr>
          <a:lstStyle/>
          <a:p>
            <a:pPr algn="l"/>
            <a:r>
              <a:rPr lang="en-GB" sz="1600" b="0" i="0" dirty="0">
                <a:solidFill>
                  <a:srgbClr val="323232"/>
                </a:solidFill>
                <a:effectLst/>
                <a:latin typeface="NexusSerif"/>
              </a:rPr>
              <a:t>Figure 1. Analysis in 12 men of young age uncovers the landscape of sperm clonal mosaicism</a:t>
            </a:r>
          </a:p>
          <a:p>
            <a:pPr algn="l"/>
            <a:r>
              <a:rPr lang="en-GB" sz="1600" b="0" i="0" dirty="0">
                <a:solidFill>
                  <a:srgbClr val="323232"/>
                </a:solidFill>
                <a:effectLst/>
                <a:latin typeface="NexusSerif"/>
              </a:rPr>
              <a:t>(A) Sampling strategy: 12 healthy males of young age (YA) (18–22 years, blood and up to 3 sperm samples) and 5 healthy males of advanced age (AA) (&gt;48 years, blood and 1 sperm sample). Samples subjected to 300× whole-genome sequencing (WGS) then the MSMF computational workflow (see </a:t>
            </a:r>
            <a:r>
              <a:rPr lang="en-GB" sz="1600" b="0" i="0" u="none" strike="noStrike" dirty="0">
                <a:solidFill>
                  <a:srgbClr val="0C7DBB"/>
                </a:solidFill>
                <a:effectLst/>
                <a:latin typeface="NexusSerif"/>
                <a:hlinkClick r:id="rId3"/>
              </a:rPr>
              <a:t>STAR Methods</a:t>
            </a:r>
            <a:r>
              <a:rPr lang="en-GB" sz="1600" b="0" i="0" dirty="0">
                <a:solidFill>
                  <a:srgbClr val="323232"/>
                </a:solidFill>
                <a:effectLst/>
                <a:latin typeface="NexusSerif"/>
              </a:rPr>
              <a:t>).</a:t>
            </a:r>
          </a:p>
          <a:p>
            <a:pPr algn="l"/>
            <a:r>
              <a:rPr lang="en-GB" sz="1600" b="0" i="0" dirty="0">
                <a:solidFill>
                  <a:srgbClr val="323232"/>
                </a:solidFill>
                <a:effectLst/>
                <a:latin typeface="NexusSerif"/>
              </a:rPr>
              <a:t>(B) Bar charts: number of clonal mosaic variants per individual from each class (sperm-specific, “Sperm”; blood-specific, “Blood”; tissue-shared, “Shared”); Blood typically outnumber Shared or Sperm.</a:t>
            </a:r>
          </a:p>
          <a:p>
            <a:pPr algn="l"/>
            <a:r>
              <a:rPr lang="en-GB" sz="1600" b="0" i="0" dirty="0">
                <a:solidFill>
                  <a:srgbClr val="323232"/>
                </a:solidFill>
                <a:effectLst/>
                <a:latin typeface="NexusSerif"/>
              </a:rPr>
              <a:t>(C) AF distribution (square root-transformed; sqrt-t) of Sperm, Shared, and Blood variants in YA cohort. Shared variants showed higher peak and overall AF compared to Sperm and Blood. sqrt-t, square-root transformed.</a:t>
            </a:r>
          </a:p>
          <a:p>
            <a:pPr algn="l"/>
            <a:r>
              <a:rPr lang="en-GB" sz="1600" b="0" i="0" dirty="0">
                <a:solidFill>
                  <a:srgbClr val="323232"/>
                </a:solidFill>
                <a:effectLst/>
                <a:latin typeface="NexusSerif"/>
              </a:rPr>
              <a:t>(D and E) Rank plot of estimated sperm and blood AFs with 95% exact binomial confidence intervals (CIs) from the YA cohort, grouped by class. Sperm-specific variants (D) showed steeper initial decay curves, suggesting a relatively lower mutation or higher expansion rate than Shared (E), showing a shallower decay. Norm sperm AF, sex-chromosome normalized allelic fraction.</a:t>
            </a:r>
          </a:p>
          <a:p>
            <a:pPr algn="l"/>
            <a:r>
              <a:rPr lang="en-GB" sz="1600" b="0" i="0" dirty="0">
                <a:solidFill>
                  <a:srgbClr val="323232"/>
                </a:solidFill>
                <a:effectLst/>
                <a:latin typeface="NexusSerif"/>
              </a:rPr>
              <a:t>(F) </a:t>
            </a:r>
            <a:r>
              <a:rPr lang="en-GB" sz="1600" b="0" i="0" dirty="0" err="1">
                <a:solidFill>
                  <a:srgbClr val="323232"/>
                </a:solidFill>
                <a:effectLst/>
                <a:latin typeface="NexusSerif"/>
              </a:rPr>
              <a:t>Circos</a:t>
            </a:r>
            <a:r>
              <a:rPr lang="en-GB" sz="1600" b="0" i="0" dirty="0">
                <a:solidFill>
                  <a:srgbClr val="323232"/>
                </a:solidFill>
                <a:effectLst/>
                <a:latin typeface="NexusSerif"/>
              </a:rPr>
              <a:t> histograms for the number of </a:t>
            </a:r>
            <a:r>
              <a:rPr lang="en-GB" sz="1600" b="0" i="0" dirty="0" err="1">
                <a:solidFill>
                  <a:srgbClr val="323232"/>
                </a:solidFill>
                <a:effectLst/>
                <a:latin typeface="NexusSerif"/>
              </a:rPr>
              <a:t>mSNV</a:t>
            </a:r>
            <a:r>
              <a:rPr lang="en-GB" sz="1600" b="0" i="0" dirty="0">
                <a:solidFill>
                  <a:srgbClr val="323232"/>
                </a:solidFill>
                <a:effectLst/>
                <a:latin typeface="NexusSerif"/>
              </a:rPr>
              <a:t>/INDELs detected from the YA cohort. Variants were evenly distributed across the genome. </a:t>
            </a:r>
            <a:r>
              <a:rPr lang="en-GB" sz="1600" b="0" i="0" dirty="0" err="1">
                <a:solidFill>
                  <a:srgbClr val="323232"/>
                </a:solidFill>
                <a:effectLst/>
                <a:latin typeface="NexusSerif"/>
              </a:rPr>
              <a:t>Colors</a:t>
            </a:r>
            <a:r>
              <a:rPr lang="en-GB" sz="1600" b="0" i="0" dirty="0">
                <a:solidFill>
                  <a:srgbClr val="323232"/>
                </a:solidFill>
                <a:effectLst/>
                <a:latin typeface="NexusSerif"/>
              </a:rPr>
              <a:t> distinguish classes of variants.</a:t>
            </a:r>
          </a:p>
          <a:p>
            <a:pPr algn="l"/>
            <a:r>
              <a:rPr lang="en-GB" sz="1600" b="0" i="0" dirty="0">
                <a:solidFill>
                  <a:srgbClr val="323232"/>
                </a:solidFill>
                <a:effectLst/>
                <a:latin typeface="NexusSerif"/>
              </a:rPr>
              <a:t>(G) Mosaic SNV/INDELs and the corresponding allelic fractions (AFs) detected from the YA cohort, </a:t>
            </a:r>
            <a:r>
              <a:rPr lang="en-GB" sz="1600" b="0" i="0" dirty="0" err="1">
                <a:solidFill>
                  <a:srgbClr val="323232"/>
                </a:solidFill>
                <a:effectLst/>
                <a:latin typeface="NexusSerif"/>
              </a:rPr>
              <a:t>colors</a:t>
            </a:r>
            <a:r>
              <a:rPr lang="en-GB" sz="1600" b="0" i="0" dirty="0">
                <a:solidFill>
                  <a:srgbClr val="323232"/>
                </a:solidFill>
                <a:effectLst/>
                <a:latin typeface="NexusSerif"/>
              </a:rPr>
              <a:t> are the same as (B). Inner circle: AFs in the blood. Outer circle: AFs in the sperm. </a:t>
            </a:r>
            <a:r>
              <a:rPr lang="en-GB" sz="1600" b="0" i="0" dirty="0" err="1">
                <a:solidFill>
                  <a:srgbClr val="323232"/>
                </a:solidFill>
                <a:effectLst/>
                <a:latin typeface="NexusSerif"/>
              </a:rPr>
              <a:t>Colors</a:t>
            </a:r>
            <a:r>
              <a:rPr lang="en-GB" sz="1600" b="0" i="0" dirty="0">
                <a:solidFill>
                  <a:srgbClr val="323232"/>
                </a:solidFill>
                <a:effectLst/>
                <a:latin typeface="NexusSerif"/>
              </a:rPr>
              <a:t> distinguish classes of variants. Note that Shared variants in brown will be represented in both circles as they are—by definition—detected within both tissues.</a:t>
            </a:r>
          </a:p>
        </p:txBody>
      </p:sp>
      <p:sp>
        <p:nvSpPr>
          <p:cNvPr id="7" name="TextBox 6">
            <a:extLst>
              <a:ext uri="{FF2B5EF4-FFF2-40B4-BE49-F238E27FC236}">
                <a16:creationId xmlns:a16="http://schemas.microsoft.com/office/drawing/2014/main" id="{B0FA6FA7-560B-43DC-99D2-E0BC40EDA5BC}"/>
              </a:ext>
            </a:extLst>
          </p:cNvPr>
          <p:cNvSpPr txBox="1"/>
          <p:nvPr/>
        </p:nvSpPr>
        <p:spPr>
          <a:xfrm>
            <a:off x="7676834" y="6474991"/>
            <a:ext cx="6096000" cy="369332"/>
          </a:xfrm>
          <a:prstGeom prst="rect">
            <a:avLst/>
          </a:prstGeom>
          <a:noFill/>
        </p:spPr>
        <p:txBody>
          <a:bodyPr wrap="square">
            <a:spAutoFit/>
          </a:bodyPr>
          <a:lstStyle/>
          <a:p>
            <a:r>
              <a:rPr lang="en-GB" b="0" i="0" u="none" strike="noStrike" dirty="0">
                <a:solidFill>
                  <a:srgbClr val="0C7DBB"/>
                </a:solidFill>
                <a:effectLst/>
                <a:latin typeface="NexusSans"/>
                <a:hlinkClick r:id="rId4" tooltip="Persistent link using digital object identifier"/>
              </a:rPr>
              <a:t>https://doi.org/10.1016/j.cell.2021.07.024</a:t>
            </a:r>
            <a:endParaRPr lang="en-GB" dirty="0"/>
          </a:p>
        </p:txBody>
      </p:sp>
    </p:spTree>
    <p:extLst>
      <p:ext uri="{BB962C8B-B14F-4D97-AF65-F5344CB8AC3E}">
        <p14:creationId xmlns:p14="http://schemas.microsoft.com/office/powerpoint/2010/main" val="4247489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09" y="0"/>
            <a:ext cx="4404088" cy="6858000"/>
          </a:xfrm>
          <a:prstGeom prst="rect">
            <a:avLst/>
          </a:prstGeom>
        </p:spPr>
      </p:pic>
      <p:sp>
        <p:nvSpPr>
          <p:cNvPr id="3" name="Rectangle 2"/>
          <p:cNvSpPr/>
          <p:nvPr/>
        </p:nvSpPr>
        <p:spPr>
          <a:xfrm>
            <a:off x="4862557" y="67432"/>
            <a:ext cx="7110102" cy="6001643"/>
          </a:xfrm>
          <a:prstGeom prst="rect">
            <a:avLst/>
          </a:prstGeom>
        </p:spPr>
        <p:txBody>
          <a:bodyPr wrap="square">
            <a:spAutoFit/>
          </a:bodyPr>
          <a:lstStyle/>
          <a:p>
            <a:r>
              <a:rPr lang="en-GB" sz="1200" dirty="0">
                <a:solidFill>
                  <a:srgbClr val="323232"/>
                </a:solidFill>
                <a:latin typeface="NexusSerif"/>
              </a:rPr>
              <a:t>Figure 2. Anti-CHIKV E1 </a:t>
            </a:r>
            <a:r>
              <a:rPr lang="en-GB" sz="1200" dirty="0" err="1">
                <a:solidFill>
                  <a:srgbClr val="2E2E2E"/>
                </a:solidFill>
                <a:latin typeface="NexusSerif"/>
                <a:hlinkClick r:id="rId3" tooltip="Learn more about mAbs from ScienceDirect's AI-generated Topic Pages"/>
              </a:rPr>
              <a:t>mAbs</a:t>
            </a:r>
            <a:r>
              <a:rPr lang="en-GB" sz="1200" dirty="0">
                <a:solidFill>
                  <a:srgbClr val="323232"/>
                </a:solidFill>
                <a:latin typeface="NexusSerif"/>
              </a:rPr>
              <a:t> recognize a conserved, cryptic epitope in the </a:t>
            </a:r>
            <a:r>
              <a:rPr lang="en-GB" sz="1200" dirty="0">
                <a:solidFill>
                  <a:srgbClr val="2E2E2E"/>
                </a:solidFill>
                <a:latin typeface="NexusSerif"/>
                <a:hlinkClick r:id="rId4" tooltip="Learn more about E1 protein from ScienceDirect's AI-generated Topic Pages"/>
              </a:rPr>
              <a:t>E1 protein</a:t>
            </a:r>
            <a:endParaRPr lang="en-GB" sz="1200" dirty="0">
              <a:solidFill>
                <a:srgbClr val="323232"/>
              </a:solidFill>
              <a:latin typeface="NexusSerif"/>
            </a:endParaRPr>
          </a:p>
          <a:p>
            <a:r>
              <a:rPr lang="en-GB" sz="1200" dirty="0">
                <a:solidFill>
                  <a:srgbClr val="323232"/>
                </a:solidFill>
                <a:latin typeface="NexusSerif"/>
              </a:rPr>
              <a:t>(A) Binding of DC2.112 and DC2.315 </a:t>
            </a:r>
            <a:r>
              <a:rPr lang="en-GB" sz="1200" dirty="0" err="1">
                <a:solidFill>
                  <a:srgbClr val="323232"/>
                </a:solidFill>
                <a:latin typeface="NexusSerif"/>
              </a:rPr>
              <a:t>mAbs</a:t>
            </a:r>
            <a:r>
              <a:rPr lang="en-GB" sz="1200" dirty="0">
                <a:solidFill>
                  <a:srgbClr val="323232"/>
                </a:solidFill>
                <a:latin typeface="NexusSerif"/>
              </a:rPr>
              <a:t> or </a:t>
            </a:r>
            <a:r>
              <a:rPr lang="en-GB" sz="1200" dirty="0" err="1">
                <a:solidFill>
                  <a:srgbClr val="323232"/>
                </a:solidFill>
                <a:latin typeface="NexusSerif"/>
              </a:rPr>
              <a:t>Fabs</a:t>
            </a:r>
            <a:r>
              <a:rPr lang="en-GB" sz="1200" dirty="0">
                <a:solidFill>
                  <a:srgbClr val="323232"/>
                </a:solidFill>
                <a:latin typeface="NexusSerif"/>
              </a:rPr>
              <a:t>, anti-CHIKV E1 </a:t>
            </a:r>
            <a:r>
              <a:rPr lang="en-GB" sz="1200" dirty="0" err="1">
                <a:solidFill>
                  <a:srgbClr val="323232"/>
                </a:solidFill>
                <a:latin typeface="NexusSerif"/>
              </a:rPr>
              <a:t>mAb</a:t>
            </a:r>
            <a:r>
              <a:rPr lang="en-GB" sz="1200" dirty="0">
                <a:solidFill>
                  <a:srgbClr val="323232"/>
                </a:solidFill>
                <a:latin typeface="NexusSerif"/>
              </a:rPr>
              <a:t> CHK-166, or isotype control </a:t>
            </a:r>
            <a:r>
              <a:rPr lang="en-GB" sz="1200" dirty="0" err="1">
                <a:solidFill>
                  <a:srgbClr val="323232"/>
                </a:solidFill>
                <a:latin typeface="NexusSerif"/>
              </a:rPr>
              <a:t>mAb</a:t>
            </a:r>
            <a:r>
              <a:rPr lang="en-GB" sz="1200" dirty="0">
                <a:solidFill>
                  <a:srgbClr val="323232"/>
                </a:solidFill>
                <a:latin typeface="NexusSerif"/>
              </a:rPr>
              <a:t> to immobilized recombinant EEEV E1 (top panel) or </a:t>
            </a:r>
            <a:r>
              <a:rPr lang="en-GB" sz="1200" dirty="0">
                <a:solidFill>
                  <a:srgbClr val="2E2E2E"/>
                </a:solidFill>
                <a:latin typeface="NexusSerif"/>
                <a:hlinkClick r:id="rId5" tooltip="Learn more about CHIKV from ScienceDirect's AI-generated Topic Pages"/>
              </a:rPr>
              <a:t>CHIKV</a:t>
            </a:r>
            <a:r>
              <a:rPr lang="en-GB" sz="1200" dirty="0">
                <a:solidFill>
                  <a:srgbClr val="323232"/>
                </a:solidFill>
                <a:latin typeface="NexusSerif"/>
              </a:rPr>
              <a:t> E1 (bottom panel) </a:t>
            </a:r>
            <a:r>
              <a:rPr lang="en-GB" sz="1200" dirty="0">
                <a:solidFill>
                  <a:srgbClr val="2E2E2E"/>
                </a:solidFill>
                <a:latin typeface="NexusSerif"/>
                <a:hlinkClick r:id="rId6" tooltip="Learn more about proteins from ScienceDirect's AI-generated Topic Pages"/>
              </a:rPr>
              <a:t>proteins</a:t>
            </a:r>
            <a:r>
              <a:rPr lang="en-GB" sz="1200" dirty="0">
                <a:solidFill>
                  <a:srgbClr val="323232"/>
                </a:solidFill>
                <a:latin typeface="NexusSerif"/>
              </a:rPr>
              <a:t>. Mean and standard deviation (SD) from two experiments performed in duplicate.</a:t>
            </a:r>
          </a:p>
          <a:p>
            <a:r>
              <a:rPr lang="en-GB" sz="1200" dirty="0">
                <a:solidFill>
                  <a:srgbClr val="323232"/>
                </a:solidFill>
                <a:latin typeface="NexusSerif"/>
              </a:rPr>
              <a:t>(B) Representative kinetic </a:t>
            </a:r>
            <a:r>
              <a:rPr lang="en-GB" sz="1200" dirty="0" err="1">
                <a:solidFill>
                  <a:srgbClr val="323232"/>
                </a:solidFill>
                <a:latin typeface="NexusSerif"/>
              </a:rPr>
              <a:t>sensorgrams</a:t>
            </a:r>
            <a:r>
              <a:rPr lang="en-GB" sz="1200" dirty="0">
                <a:solidFill>
                  <a:srgbClr val="323232"/>
                </a:solidFill>
                <a:latin typeface="NexusSerif"/>
              </a:rPr>
              <a:t> (top panels) and steady-state analysis (bottom panels) using </a:t>
            </a:r>
            <a:r>
              <a:rPr lang="en-GB" sz="1200" dirty="0">
                <a:solidFill>
                  <a:srgbClr val="2E2E2E"/>
                </a:solidFill>
                <a:latin typeface="NexusSerif"/>
                <a:hlinkClick r:id="rId7" tooltip="Learn more about BLI from ScienceDirect's AI-generated Topic Pages"/>
              </a:rPr>
              <a:t>BLI</a:t>
            </a:r>
            <a:r>
              <a:rPr lang="en-GB" sz="1200" dirty="0">
                <a:solidFill>
                  <a:srgbClr val="323232"/>
                </a:solidFill>
                <a:latin typeface="NexusSerif"/>
              </a:rPr>
              <a:t> by incubating different concentrations of EEEV E1 protein over biosensors immobilized with DC2.112 (left panels) or DC2.315 (right panels). Top panels: kinetic affinity (K</a:t>
            </a:r>
            <a:r>
              <a:rPr lang="en-GB" sz="1200" baseline="-25000" dirty="0">
                <a:solidFill>
                  <a:srgbClr val="323232"/>
                </a:solidFill>
                <a:latin typeface="NexusSerif"/>
              </a:rPr>
              <a:t>D, kinetic</a:t>
            </a:r>
            <a:r>
              <a:rPr lang="en-GB" sz="1200" dirty="0">
                <a:solidFill>
                  <a:srgbClr val="323232"/>
                </a:solidFill>
                <a:latin typeface="NexusSerif"/>
              </a:rPr>
              <a:t>) values). Bottom panels: steady-state affinity values (K</a:t>
            </a:r>
            <a:r>
              <a:rPr lang="en-GB" sz="1200" baseline="-25000" dirty="0">
                <a:solidFill>
                  <a:srgbClr val="323232"/>
                </a:solidFill>
                <a:latin typeface="NexusSerif"/>
              </a:rPr>
              <a:t>D, equilibrium</a:t>
            </a:r>
            <a:r>
              <a:rPr lang="en-GB" sz="1200" dirty="0">
                <a:solidFill>
                  <a:srgbClr val="323232"/>
                </a:solidFill>
                <a:latin typeface="NexusSerif"/>
              </a:rPr>
              <a:t>) and </a:t>
            </a:r>
            <a:r>
              <a:rPr lang="en-GB" sz="1200" dirty="0" err="1">
                <a:solidFill>
                  <a:srgbClr val="2E2E2E"/>
                </a:solidFill>
                <a:latin typeface="NexusSerif"/>
                <a:hlinkClick r:id="rId8" tooltip="Learn more about Scatchard plots from ScienceDirect's AI-generated Topic Pages"/>
              </a:rPr>
              <a:t>Scatchard</a:t>
            </a:r>
            <a:r>
              <a:rPr lang="en-GB" sz="1200" dirty="0">
                <a:solidFill>
                  <a:srgbClr val="2E2E2E"/>
                </a:solidFill>
                <a:latin typeface="NexusSerif"/>
                <a:hlinkClick r:id="rId8" tooltip="Learn more about Scatchard plots from ScienceDirect's AI-generated Topic Pages"/>
              </a:rPr>
              <a:t> plots</a:t>
            </a:r>
            <a:r>
              <a:rPr lang="en-GB" sz="1200" dirty="0">
                <a:solidFill>
                  <a:srgbClr val="323232"/>
                </a:solidFill>
                <a:latin typeface="NexusSerif"/>
              </a:rPr>
              <a:t> (insets). Mean and SD from three experiments are shown.</a:t>
            </a:r>
          </a:p>
          <a:p>
            <a:r>
              <a:rPr lang="en-GB" sz="1200" dirty="0">
                <a:solidFill>
                  <a:srgbClr val="323232"/>
                </a:solidFill>
                <a:latin typeface="NexusSerif"/>
              </a:rPr>
              <a:t>(C) Anti-CHIKV E1 human (DC2.112 or DC2.315), murine (CHK-166, CHK-180, CHK-269), or isotype control (anti-HCV H77.39) </a:t>
            </a:r>
            <a:r>
              <a:rPr lang="en-GB" sz="1200" dirty="0" err="1">
                <a:solidFill>
                  <a:srgbClr val="323232"/>
                </a:solidFill>
                <a:latin typeface="NexusSerif"/>
              </a:rPr>
              <a:t>mAbs</a:t>
            </a:r>
            <a:r>
              <a:rPr lang="en-GB" sz="1200" dirty="0">
                <a:solidFill>
                  <a:srgbClr val="323232"/>
                </a:solidFill>
                <a:latin typeface="NexusSerif"/>
              </a:rPr>
              <a:t> were incubated with CHIKV E1 protein to assess antibody competition binding by BLI. Black boxes, &lt;33% binding; </a:t>
            </a:r>
            <a:r>
              <a:rPr lang="en-GB" sz="1200" dirty="0" err="1">
                <a:solidFill>
                  <a:srgbClr val="323232"/>
                </a:solidFill>
                <a:latin typeface="NexusSerif"/>
              </a:rPr>
              <a:t>gray</a:t>
            </a:r>
            <a:r>
              <a:rPr lang="en-GB" sz="1200" dirty="0">
                <a:solidFill>
                  <a:srgbClr val="323232"/>
                </a:solidFill>
                <a:latin typeface="NexusSerif"/>
              </a:rPr>
              <a:t> boxes, 33% to 67% binding; white boxes, &gt;67% binding of the detecting </a:t>
            </a:r>
            <a:r>
              <a:rPr lang="en-GB" sz="1200" dirty="0" err="1">
                <a:solidFill>
                  <a:srgbClr val="323232"/>
                </a:solidFill>
                <a:latin typeface="NexusSerif"/>
              </a:rPr>
              <a:t>mAb</a:t>
            </a:r>
            <a:r>
              <a:rPr lang="en-GB" sz="1200" dirty="0">
                <a:solidFill>
                  <a:srgbClr val="323232"/>
                </a:solidFill>
                <a:latin typeface="NexusSerif"/>
              </a:rPr>
              <a:t>.</a:t>
            </a:r>
          </a:p>
          <a:p>
            <a:r>
              <a:rPr lang="en-GB" sz="1200" dirty="0">
                <a:solidFill>
                  <a:srgbClr val="323232"/>
                </a:solidFill>
                <a:latin typeface="NexusSerif"/>
              </a:rPr>
              <a:t>(D) CHIKV </a:t>
            </a:r>
            <a:r>
              <a:rPr lang="en-GB" sz="1200" dirty="0">
                <a:solidFill>
                  <a:srgbClr val="2E2E2E"/>
                </a:solidFill>
                <a:latin typeface="NexusSerif"/>
                <a:hlinkClick r:id="rId9" tooltip="Learn more about VLPs from ScienceDirect's AI-generated Topic Pages"/>
              </a:rPr>
              <a:t>VLPs</a:t>
            </a:r>
            <a:r>
              <a:rPr lang="en-GB" sz="1200" dirty="0">
                <a:solidFill>
                  <a:srgbClr val="323232"/>
                </a:solidFill>
                <a:latin typeface="NexusSerif"/>
              </a:rPr>
              <a:t> captured with CHK-265 were equilibrated in binding buffers of different pH (pH 5.5, 6, 6.5, or 7) and then incubated with </a:t>
            </a:r>
            <a:r>
              <a:rPr lang="en-GB" sz="1200" dirty="0" err="1">
                <a:solidFill>
                  <a:srgbClr val="323232"/>
                </a:solidFill>
                <a:latin typeface="NexusSerif"/>
              </a:rPr>
              <a:t>mAbs</a:t>
            </a:r>
            <a:r>
              <a:rPr lang="en-GB" sz="1200" dirty="0">
                <a:solidFill>
                  <a:srgbClr val="323232"/>
                </a:solidFill>
                <a:latin typeface="NexusSerif"/>
              </a:rPr>
              <a:t> DC2.112, DC2.315, or chimeric CHK-265. The signal at different pH conditions was determined by normalizing to the binding achieved at pH 7.0. Values represent mean and SD of three to four experiments (n = 3–7; one-way ANOVA with </a:t>
            </a:r>
            <a:r>
              <a:rPr lang="en-GB" sz="1200" dirty="0" err="1">
                <a:solidFill>
                  <a:srgbClr val="323232"/>
                </a:solidFill>
                <a:latin typeface="NexusSerif"/>
              </a:rPr>
              <a:t>Dunnett’s</a:t>
            </a:r>
            <a:r>
              <a:rPr lang="en-GB" sz="1200" dirty="0">
                <a:solidFill>
                  <a:srgbClr val="323232"/>
                </a:solidFill>
                <a:latin typeface="NexusSerif"/>
              </a:rPr>
              <a:t> post-test for each </a:t>
            </a:r>
            <a:r>
              <a:rPr lang="en-GB" sz="1200" dirty="0" err="1">
                <a:solidFill>
                  <a:srgbClr val="323232"/>
                </a:solidFill>
                <a:latin typeface="NexusSerif"/>
              </a:rPr>
              <a:t>mAb</a:t>
            </a:r>
            <a:r>
              <a:rPr lang="en-GB" sz="1200" dirty="0">
                <a:solidFill>
                  <a:srgbClr val="323232"/>
                </a:solidFill>
                <a:latin typeface="NexusSerif"/>
              </a:rPr>
              <a:t>: </a:t>
            </a:r>
            <a:r>
              <a:rPr lang="en-GB" sz="1200" baseline="30000" dirty="0">
                <a:solidFill>
                  <a:srgbClr val="323232"/>
                </a:solidFill>
                <a:latin typeface="NexusSerif"/>
              </a:rPr>
              <a:t>∗∗∗∗</a:t>
            </a:r>
            <a:r>
              <a:rPr lang="en-GB" sz="1200" dirty="0">
                <a:solidFill>
                  <a:srgbClr val="323232"/>
                </a:solidFill>
                <a:latin typeface="NexusSerif"/>
              </a:rPr>
              <a:t>p &lt; 0.0001; </a:t>
            </a:r>
            <a:r>
              <a:rPr lang="en-GB" sz="1200" dirty="0" err="1">
                <a:solidFill>
                  <a:srgbClr val="323232"/>
                </a:solidFill>
                <a:latin typeface="NexusSerif"/>
              </a:rPr>
              <a:t>n.s</a:t>
            </a:r>
            <a:r>
              <a:rPr lang="en-GB" sz="1200" dirty="0">
                <a:solidFill>
                  <a:srgbClr val="323232"/>
                </a:solidFill>
                <a:latin typeface="NexusSerif"/>
              </a:rPr>
              <a:t>., not significant).</a:t>
            </a:r>
          </a:p>
          <a:p>
            <a:r>
              <a:rPr lang="en-GB" sz="1200" dirty="0">
                <a:solidFill>
                  <a:srgbClr val="323232"/>
                </a:solidFill>
                <a:latin typeface="NexusSerif"/>
              </a:rPr>
              <a:t>(E) DC2.112 was incubated with EEEV E1 protein and protected regions were identified by HDX-MS. Peptides (residues 50–61 and 80–95) protected by DC2.112 are indicated in blue spheres and mapped onto the CHIKV p62-E1 monomer (PDB </a:t>
            </a:r>
            <a:r>
              <a:rPr lang="en-GB" sz="1200" dirty="0">
                <a:solidFill>
                  <a:srgbClr val="0C7DBB"/>
                </a:solidFill>
                <a:latin typeface="NexusSerif"/>
                <a:hlinkClick r:id="rId10"/>
              </a:rPr>
              <a:t>3N42</a:t>
            </a:r>
            <a:r>
              <a:rPr lang="en-GB" sz="1200" dirty="0">
                <a:solidFill>
                  <a:srgbClr val="323232"/>
                </a:solidFill>
                <a:latin typeface="NexusSerif"/>
              </a:rPr>
              <a:t>). E2 protein, cyan; E1 protein, </a:t>
            </a:r>
            <a:r>
              <a:rPr lang="en-GB" sz="1200" dirty="0" err="1">
                <a:solidFill>
                  <a:srgbClr val="323232"/>
                </a:solidFill>
                <a:latin typeface="NexusSerif"/>
              </a:rPr>
              <a:t>gray</a:t>
            </a:r>
            <a:r>
              <a:rPr lang="en-GB" sz="1200" dirty="0">
                <a:solidFill>
                  <a:srgbClr val="323232"/>
                </a:solidFill>
                <a:latin typeface="NexusSerif"/>
              </a:rPr>
              <a:t>.</a:t>
            </a:r>
          </a:p>
          <a:p>
            <a:r>
              <a:rPr lang="en-GB" sz="1200" dirty="0">
                <a:solidFill>
                  <a:srgbClr val="323232"/>
                </a:solidFill>
                <a:latin typeface="NexusSerif"/>
              </a:rPr>
              <a:t>(F) Alanine-scanning </a:t>
            </a:r>
            <a:r>
              <a:rPr lang="en-GB" sz="1200" dirty="0">
                <a:solidFill>
                  <a:srgbClr val="2E2E2E"/>
                </a:solidFill>
                <a:latin typeface="NexusSerif"/>
                <a:hlinkClick r:id="rId11" tooltip="Learn more about mutagenesis from ScienceDirect's AI-generated Topic Pages"/>
              </a:rPr>
              <a:t>mutagenesis</a:t>
            </a:r>
            <a:r>
              <a:rPr lang="en-GB" sz="1200" dirty="0">
                <a:solidFill>
                  <a:srgbClr val="323232"/>
                </a:solidFill>
                <a:latin typeface="NexusSerif"/>
              </a:rPr>
              <a:t> of key CHIKV-binding residues for DC2.112 (blue symbols) and DC2.315 (red symbols) compared to a CHIKV </a:t>
            </a:r>
            <a:r>
              <a:rPr lang="en-GB" sz="1200" dirty="0" err="1">
                <a:solidFill>
                  <a:srgbClr val="323232"/>
                </a:solidFill>
                <a:latin typeface="NexusSerif"/>
              </a:rPr>
              <a:t>oligoclonal</a:t>
            </a:r>
            <a:r>
              <a:rPr lang="en-GB" sz="1200" dirty="0">
                <a:solidFill>
                  <a:srgbClr val="323232"/>
                </a:solidFill>
                <a:latin typeface="NexusSerif"/>
              </a:rPr>
              <a:t> </a:t>
            </a:r>
            <a:r>
              <a:rPr lang="en-GB" sz="1200" dirty="0" err="1">
                <a:solidFill>
                  <a:srgbClr val="323232"/>
                </a:solidFill>
                <a:latin typeface="NexusSerif"/>
              </a:rPr>
              <a:t>mAb</a:t>
            </a:r>
            <a:r>
              <a:rPr lang="en-GB" sz="1200" dirty="0">
                <a:solidFill>
                  <a:srgbClr val="323232"/>
                </a:solidFill>
                <a:latin typeface="NexusSerif"/>
              </a:rPr>
              <a:t> control (open black symbols). The </a:t>
            </a:r>
            <a:r>
              <a:rPr lang="en-GB" sz="1200" dirty="0" err="1">
                <a:solidFill>
                  <a:srgbClr val="323232"/>
                </a:solidFill>
                <a:latin typeface="NexusSerif"/>
              </a:rPr>
              <a:t>cutoff</a:t>
            </a:r>
            <a:r>
              <a:rPr lang="en-GB" sz="1200" dirty="0">
                <a:solidFill>
                  <a:srgbClr val="323232"/>
                </a:solidFill>
                <a:latin typeface="NexusSerif"/>
              </a:rPr>
              <a:t> for binding of key residues (&lt;20%) is indicated by the dotted line. Values represent the mean and SD of two experiments.</a:t>
            </a:r>
          </a:p>
          <a:p>
            <a:r>
              <a:rPr lang="en-GB" sz="1200" dirty="0">
                <a:solidFill>
                  <a:srgbClr val="323232"/>
                </a:solidFill>
                <a:latin typeface="NexusSerif"/>
              </a:rPr>
              <a:t>(G) CHIKV E1 protein residues necessary for DC2.112 or DC2.315 binding as determined by charged-residue mutagenesis are highlighted in blue (DC2.112), red (DC2.315), or purple (DC2.112 and DC2.315) on the CHIKV p62-E1 monomer (PDB </a:t>
            </a:r>
            <a:r>
              <a:rPr lang="en-GB" sz="1200" dirty="0">
                <a:solidFill>
                  <a:srgbClr val="0C7DBB"/>
                </a:solidFill>
                <a:latin typeface="NexusSerif"/>
                <a:hlinkClick r:id="rId10"/>
              </a:rPr>
              <a:t>3N42</a:t>
            </a:r>
            <a:r>
              <a:rPr lang="en-GB" sz="1200" dirty="0">
                <a:solidFill>
                  <a:srgbClr val="323232"/>
                </a:solidFill>
                <a:latin typeface="NexusSerif"/>
              </a:rPr>
              <a:t>). The fusion loop (residues 84–99) is indicated by the orange outline.</a:t>
            </a:r>
          </a:p>
          <a:p>
            <a:r>
              <a:rPr lang="en-GB" sz="1200" dirty="0">
                <a:solidFill>
                  <a:srgbClr val="323232"/>
                </a:solidFill>
                <a:latin typeface="NexusSerif"/>
              </a:rPr>
              <a:t>(H) Relative binding levels of DC2.112 (blue symbols) or DC2.315 (red symbols) to charged-residue mutants are shown and were determined as in panel (F). Values represent the mean and SD of two experiments.</a:t>
            </a:r>
            <a:endParaRPr lang="en-GB" sz="1200" b="0" i="0" dirty="0">
              <a:solidFill>
                <a:srgbClr val="323232"/>
              </a:solidFill>
              <a:effectLst/>
              <a:latin typeface="NexusSerif"/>
            </a:endParaRPr>
          </a:p>
        </p:txBody>
      </p:sp>
      <p:sp>
        <p:nvSpPr>
          <p:cNvPr id="4" name="Rectangle 3"/>
          <p:cNvSpPr/>
          <p:nvPr/>
        </p:nvSpPr>
        <p:spPr>
          <a:xfrm>
            <a:off x="7620185" y="6488668"/>
            <a:ext cx="4352474" cy="369332"/>
          </a:xfrm>
          <a:prstGeom prst="rect">
            <a:avLst/>
          </a:prstGeom>
        </p:spPr>
        <p:txBody>
          <a:bodyPr wrap="none">
            <a:spAutoFit/>
          </a:bodyPr>
          <a:lstStyle/>
          <a:p>
            <a:r>
              <a:rPr lang="en-GB" dirty="0">
                <a:solidFill>
                  <a:srgbClr val="0C7DBB"/>
                </a:solidFill>
                <a:latin typeface="NexusSans"/>
                <a:hlinkClick r:id="rId12" tooltip="Persistent link using digital object identifier"/>
              </a:rPr>
              <a:t>https://doi.org/10.1016/j.cell.2021.07.006</a:t>
            </a:r>
            <a:endParaRPr lang="en-GB" dirty="0"/>
          </a:p>
        </p:txBody>
      </p:sp>
    </p:spTree>
    <p:extLst>
      <p:ext uri="{BB962C8B-B14F-4D97-AF65-F5344CB8AC3E}">
        <p14:creationId xmlns:p14="http://schemas.microsoft.com/office/powerpoint/2010/main" val="2681356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FD6A-FED5-4CD6-AB31-FA962EA44E7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C227D2A-45BF-40A7-BF5D-DABFD5AADD9E}"/>
              </a:ext>
            </a:extLst>
          </p:cNvPr>
          <p:cNvSpPr>
            <a:spLocks noGrp="1"/>
          </p:cNvSpPr>
          <p:nvPr>
            <p:ph idx="1"/>
          </p:nvPr>
        </p:nvSpPr>
        <p:spPr/>
        <p:txBody>
          <a:bodyPr/>
          <a:lstStyle/>
          <a:p>
            <a:r>
              <a:rPr lang="en-GB" dirty="0"/>
              <a:t>For your assigned figure, consider the following:</a:t>
            </a:r>
          </a:p>
          <a:p>
            <a:pPr lvl="1"/>
            <a:r>
              <a:rPr lang="en-GB" dirty="0"/>
              <a:t>What type of data is being presented?</a:t>
            </a:r>
          </a:p>
          <a:p>
            <a:pPr lvl="1"/>
            <a:r>
              <a:rPr lang="en-GB" dirty="0"/>
              <a:t>Are the data presented effectively? (why/why not?)</a:t>
            </a:r>
          </a:p>
          <a:p>
            <a:pPr lvl="1"/>
            <a:r>
              <a:rPr lang="en-GB" dirty="0"/>
              <a:t>How can the data presentation be improved?</a:t>
            </a:r>
          </a:p>
          <a:p>
            <a:r>
              <a:rPr lang="en-GB" dirty="0" smtClean="0"/>
              <a:t>Use the DOI provided to find the paper the figure is from, if you need more information than the figure legend</a:t>
            </a:r>
          </a:p>
          <a:p>
            <a:r>
              <a:rPr lang="en-GB" dirty="0" smtClean="0"/>
              <a:t>Fill in the pro forma with your answers to the questions above (1 sentence each) </a:t>
            </a:r>
            <a:r>
              <a:rPr lang="en-GB" dirty="0" smtClean="0">
                <a:sym typeface="Wingdings" panose="05000000000000000000" pitchFamily="2" charset="2"/>
              </a:rPr>
              <a:t></a:t>
            </a:r>
            <a:r>
              <a:rPr lang="en-GB" dirty="0" smtClean="0"/>
              <a:t> </a:t>
            </a:r>
            <a:r>
              <a:rPr lang="en-GB" smtClean="0"/>
              <a:t>upload this to </a:t>
            </a:r>
            <a:r>
              <a:rPr lang="en-GB" dirty="0" err="1" smtClean="0"/>
              <a:t>MyPlace</a:t>
            </a:r>
            <a:r>
              <a:rPr lang="en-GB" dirty="0" smtClean="0"/>
              <a:t> before the workshop</a:t>
            </a:r>
            <a:endParaRPr lang="en-GB" dirty="0"/>
          </a:p>
        </p:txBody>
      </p:sp>
    </p:spTree>
    <p:extLst>
      <p:ext uri="{BB962C8B-B14F-4D97-AF65-F5344CB8AC3E}">
        <p14:creationId xmlns:p14="http://schemas.microsoft.com/office/powerpoint/2010/main" val="2544294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365A35-73C4-4D38-82DA-DA665D154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625" y="341888"/>
            <a:ext cx="5308375" cy="6174223"/>
          </a:xfrm>
          <a:prstGeom prst="rect">
            <a:avLst/>
          </a:prstGeom>
        </p:spPr>
      </p:pic>
      <p:sp>
        <p:nvSpPr>
          <p:cNvPr id="7" name="TextBox 6">
            <a:extLst>
              <a:ext uri="{FF2B5EF4-FFF2-40B4-BE49-F238E27FC236}">
                <a16:creationId xmlns:a16="http://schemas.microsoft.com/office/drawing/2014/main" id="{D8D439DC-03A3-4D7A-BADD-7A2241E586FD}"/>
              </a:ext>
            </a:extLst>
          </p:cNvPr>
          <p:cNvSpPr txBox="1"/>
          <p:nvPr/>
        </p:nvSpPr>
        <p:spPr>
          <a:xfrm>
            <a:off x="6096000" y="69401"/>
            <a:ext cx="6096000" cy="5909310"/>
          </a:xfrm>
          <a:prstGeom prst="rect">
            <a:avLst/>
          </a:prstGeom>
          <a:noFill/>
        </p:spPr>
        <p:txBody>
          <a:bodyPr wrap="square">
            <a:spAutoFit/>
          </a:bodyPr>
          <a:lstStyle/>
          <a:p>
            <a:pPr algn="l"/>
            <a:r>
              <a:rPr lang="en-GB" sz="1400" b="0" i="0" dirty="0">
                <a:solidFill>
                  <a:srgbClr val="323232"/>
                </a:solidFill>
                <a:effectLst/>
                <a:latin typeface="NexusSerif"/>
              </a:rPr>
              <a:t>Figure 2. SAP05 destabilizes plant TFs of the SPL and GATA families via interaction with the ubiquitin receptor AtRPN10</a:t>
            </a:r>
          </a:p>
          <a:p>
            <a:pPr algn="l"/>
            <a:r>
              <a:rPr lang="en-GB" sz="1400" b="1" i="0" dirty="0">
                <a:solidFill>
                  <a:srgbClr val="323232"/>
                </a:solidFill>
                <a:effectLst/>
                <a:latin typeface="NexusSerif"/>
              </a:rPr>
              <a:t>(</a:t>
            </a:r>
            <a:r>
              <a:rPr lang="en-GB" sz="1400" b="0" i="0" dirty="0">
                <a:solidFill>
                  <a:srgbClr val="323232"/>
                </a:solidFill>
                <a:effectLst/>
                <a:latin typeface="NexusSerif"/>
              </a:rPr>
              <a:t>A and B</a:t>
            </a:r>
            <a:r>
              <a:rPr lang="en-GB" sz="1400" b="1" i="0" dirty="0">
                <a:solidFill>
                  <a:srgbClr val="323232"/>
                </a:solidFill>
                <a:effectLst/>
                <a:latin typeface="NexusSerif"/>
              </a:rPr>
              <a:t>)</a:t>
            </a:r>
            <a:r>
              <a:rPr lang="en-GB" sz="1400" b="0" i="0" dirty="0">
                <a:solidFill>
                  <a:srgbClr val="323232"/>
                </a:solidFill>
                <a:effectLst/>
                <a:latin typeface="NexusSerif"/>
              </a:rPr>
              <a:t> SAP05 interacts with most members of the </a:t>
            </a:r>
            <a:r>
              <a:rPr lang="en-GB" sz="1400" b="0" i="1" dirty="0">
                <a:solidFill>
                  <a:srgbClr val="323232"/>
                </a:solidFill>
                <a:effectLst/>
                <a:latin typeface="NexusSerif"/>
              </a:rPr>
              <a:t>A. thaliana</a:t>
            </a:r>
            <a:r>
              <a:rPr lang="en-GB" sz="1400" b="0" i="0" dirty="0">
                <a:solidFill>
                  <a:srgbClr val="323232"/>
                </a:solidFill>
                <a:effectLst/>
                <a:latin typeface="NexusSerif"/>
              </a:rPr>
              <a:t> GATA (A) and SPL (B) TFs families in Y2H assays. The </a:t>
            </a:r>
            <a:r>
              <a:rPr lang="en-GB" sz="1400" b="0" i="0" dirty="0">
                <a:solidFill>
                  <a:srgbClr val="2E2E2E"/>
                </a:solidFill>
                <a:effectLst/>
                <a:latin typeface="NexusSerif"/>
                <a:hlinkClick r:id="rId3" tooltip="Learn more about phylogenies from ScienceDirect's AI-generated Topic Pages"/>
              </a:rPr>
              <a:t>phylogenies</a:t>
            </a:r>
            <a:r>
              <a:rPr lang="en-GB" sz="1400" b="0" i="0" dirty="0">
                <a:solidFill>
                  <a:srgbClr val="323232"/>
                </a:solidFill>
                <a:effectLst/>
                <a:latin typeface="NexusSerif"/>
              </a:rPr>
              <a:t> show SAP05 interactors in red and those that were not tested or had autoactivation activities in </a:t>
            </a:r>
            <a:r>
              <a:rPr lang="en-GB" sz="1400" b="0" i="0" dirty="0" err="1">
                <a:solidFill>
                  <a:srgbClr val="323232"/>
                </a:solidFill>
                <a:effectLst/>
                <a:latin typeface="NexusSerif"/>
              </a:rPr>
              <a:t>gray</a:t>
            </a:r>
            <a:r>
              <a:rPr lang="en-GB" sz="1400" b="0" i="0" dirty="0">
                <a:solidFill>
                  <a:srgbClr val="323232"/>
                </a:solidFill>
                <a:effectLst/>
                <a:latin typeface="NexusSerif"/>
              </a:rPr>
              <a:t>. Conserved zinc-finger (</a:t>
            </a:r>
            <a:r>
              <a:rPr lang="en-GB" sz="1400" b="0" i="0" dirty="0" err="1">
                <a:solidFill>
                  <a:srgbClr val="323232"/>
                </a:solidFill>
                <a:effectLst/>
                <a:latin typeface="NexusSerif"/>
              </a:rPr>
              <a:t>ZnF</a:t>
            </a:r>
            <a:r>
              <a:rPr lang="en-GB" sz="1400" b="0" i="0" dirty="0">
                <a:solidFill>
                  <a:srgbClr val="323232"/>
                </a:solidFill>
                <a:effectLst/>
                <a:latin typeface="NexusSerif"/>
              </a:rPr>
              <a:t>) domains are shown in the top left corners, with red and yellow dots indicating cysteine and </a:t>
            </a:r>
            <a:r>
              <a:rPr lang="en-GB" sz="1400" b="0" i="0" dirty="0">
                <a:solidFill>
                  <a:srgbClr val="2E2E2E"/>
                </a:solidFill>
                <a:effectLst/>
                <a:latin typeface="NexusSerif"/>
                <a:hlinkClick r:id="rId4" tooltip="Learn more about histidine residues from ScienceDirect's AI-generated Topic Pages"/>
              </a:rPr>
              <a:t>histidine residues</a:t>
            </a:r>
            <a:r>
              <a:rPr lang="en-GB" sz="1400" b="0" i="0" dirty="0">
                <a:solidFill>
                  <a:srgbClr val="323232"/>
                </a:solidFill>
                <a:effectLst/>
                <a:latin typeface="NexusSerif"/>
              </a:rPr>
              <a:t>, respectively. SBP, SQUAMOSA promoter-binding protein; </a:t>
            </a:r>
            <a:r>
              <a:rPr lang="en-GB" sz="1400" b="0" i="0" baseline="30000" dirty="0">
                <a:solidFill>
                  <a:srgbClr val="323232"/>
                </a:solidFill>
                <a:effectLst/>
                <a:latin typeface="NexusSerif"/>
              </a:rPr>
              <a:t>∗</a:t>
            </a:r>
            <a:r>
              <a:rPr lang="en-GB" sz="1400" b="0" i="0" dirty="0">
                <a:solidFill>
                  <a:srgbClr val="323232"/>
                </a:solidFill>
                <a:effectLst/>
                <a:latin typeface="NexusSerif"/>
              </a:rPr>
              <a:t>, regulated by miR156.</a:t>
            </a:r>
          </a:p>
          <a:p>
            <a:pPr algn="l"/>
            <a:r>
              <a:rPr lang="en-GB" sz="1400" b="0" i="0" dirty="0">
                <a:solidFill>
                  <a:srgbClr val="323232"/>
                </a:solidFill>
                <a:effectLst/>
                <a:latin typeface="NexusSerif"/>
              </a:rPr>
              <a:t>(C) SAP05 interacts with the </a:t>
            </a:r>
            <a:r>
              <a:rPr lang="en-GB" sz="1400" b="0" i="0" dirty="0" err="1">
                <a:solidFill>
                  <a:srgbClr val="323232"/>
                </a:solidFill>
                <a:effectLst/>
                <a:latin typeface="NexusSerif"/>
              </a:rPr>
              <a:t>ZnF</a:t>
            </a:r>
            <a:r>
              <a:rPr lang="en-GB" sz="1400" b="0" i="0" dirty="0">
                <a:solidFill>
                  <a:srgbClr val="323232"/>
                </a:solidFill>
                <a:effectLst/>
                <a:latin typeface="NexusSerif"/>
              </a:rPr>
              <a:t> domains of GATAs and SPLs in Y2H assays. EV, empty vector control. AD, GAL4-activation domain. BD, GAL4-DNA binding domain.</a:t>
            </a:r>
          </a:p>
          <a:p>
            <a:pPr algn="l"/>
            <a:r>
              <a:rPr lang="en-GB" sz="1400" b="0" i="0" dirty="0">
                <a:solidFill>
                  <a:srgbClr val="323232"/>
                </a:solidFill>
                <a:effectLst/>
                <a:latin typeface="NexusSerif"/>
              </a:rPr>
              <a:t>(D) SAP05 interacts with AtRPN10 in Y2H assays. Top panel: graphical representation of AtRPN10 domains, with locations indicated in amino acids underneath. See </a:t>
            </a:r>
            <a:r>
              <a:rPr lang="en-GB" sz="1400" b="0" i="0" u="none" strike="noStrike" dirty="0">
                <a:solidFill>
                  <a:srgbClr val="0C7DBB"/>
                </a:solidFill>
                <a:effectLst/>
                <a:latin typeface="NexusSerif"/>
                <a:hlinkClick r:id="rId5"/>
              </a:rPr>
              <a:t>Figure S6</a:t>
            </a:r>
            <a:r>
              <a:rPr lang="en-GB" sz="1400" b="0" i="0" dirty="0">
                <a:solidFill>
                  <a:srgbClr val="323232"/>
                </a:solidFill>
                <a:effectLst/>
                <a:latin typeface="NexusSerif"/>
              </a:rPr>
              <a:t>A for yeast growth on -L-W (lacking </a:t>
            </a:r>
            <a:r>
              <a:rPr lang="en-GB" sz="1400" b="0" i="0" dirty="0">
                <a:solidFill>
                  <a:srgbClr val="2E2E2E"/>
                </a:solidFill>
                <a:effectLst/>
                <a:latin typeface="NexusSerif"/>
                <a:hlinkClick r:id="rId6" tooltip="Learn more about leucine from ScienceDirect's AI-generated Topic Pages"/>
              </a:rPr>
              <a:t>leucine</a:t>
            </a:r>
            <a:r>
              <a:rPr lang="en-GB" sz="1400" b="0" i="0" dirty="0">
                <a:solidFill>
                  <a:srgbClr val="323232"/>
                </a:solidFill>
                <a:effectLst/>
                <a:latin typeface="NexusSerif"/>
              </a:rPr>
              <a:t> and tryptophan) medium.</a:t>
            </a:r>
          </a:p>
          <a:p>
            <a:pPr algn="l"/>
            <a:r>
              <a:rPr lang="en-GB" sz="1400" b="0" i="0" dirty="0">
                <a:solidFill>
                  <a:srgbClr val="323232"/>
                </a:solidFill>
                <a:effectLst/>
                <a:latin typeface="NexusSerif"/>
              </a:rPr>
              <a:t>(E) </a:t>
            </a:r>
            <a:r>
              <a:rPr lang="en-GB" sz="1400" b="0" i="0" dirty="0">
                <a:solidFill>
                  <a:srgbClr val="2E2E2E"/>
                </a:solidFill>
                <a:effectLst/>
                <a:latin typeface="NexusSerif"/>
                <a:hlinkClick r:id="rId7" tooltip="Learn more about Western blot analysis from ScienceDirect's AI-generated Topic Pages"/>
              </a:rPr>
              <a:t>Western blot analysis</a:t>
            </a:r>
            <a:r>
              <a:rPr lang="en-GB" sz="1400" b="0" i="0" dirty="0">
                <a:solidFill>
                  <a:srgbClr val="323232"/>
                </a:solidFill>
                <a:effectLst/>
                <a:latin typeface="NexusSerif"/>
              </a:rPr>
              <a:t> of SAP05-mediated degradation of GATA and SPL </a:t>
            </a:r>
            <a:r>
              <a:rPr lang="en-GB" sz="1400" b="0" i="0" dirty="0">
                <a:solidFill>
                  <a:srgbClr val="2E2E2E"/>
                </a:solidFill>
                <a:effectLst/>
                <a:latin typeface="NexusSerif"/>
                <a:hlinkClick r:id="rId8" tooltip="Learn more about proteins from ScienceDirect's AI-generated Topic Pages"/>
              </a:rPr>
              <a:t>proteins</a:t>
            </a:r>
            <a:r>
              <a:rPr lang="en-GB" sz="1400" b="0" i="0" dirty="0">
                <a:solidFill>
                  <a:srgbClr val="323232"/>
                </a:solidFill>
                <a:effectLst/>
                <a:latin typeface="NexusSerif"/>
              </a:rPr>
              <a:t> in </a:t>
            </a:r>
            <a:r>
              <a:rPr lang="en-GB" sz="1400" b="0" i="0" dirty="0">
                <a:solidFill>
                  <a:srgbClr val="2E2E2E"/>
                </a:solidFill>
                <a:effectLst/>
                <a:latin typeface="NexusSerif"/>
                <a:hlinkClick r:id="rId9" tooltip="Learn more about protoplasts from ScienceDirect's AI-generated Topic Pages"/>
              </a:rPr>
              <a:t>protoplasts</a:t>
            </a:r>
            <a:r>
              <a:rPr lang="en-GB" sz="1400" b="0" i="0" dirty="0">
                <a:solidFill>
                  <a:srgbClr val="323232"/>
                </a:solidFill>
                <a:effectLst/>
                <a:latin typeface="NexusSerif"/>
              </a:rPr>
              <a:t> from wild-type </a:t>
            </a:r>
            <a:r>
              <a:rPr lang="en-GB" sz="1400" b="0" i="1" dirty="0">
                <a:solidFill>
                  <a:srgbClr val="323232"/>
                </a:solidFill>
                <a:effectLst/>
                <a:latin typeface="NexusSerif"/>
              </a:rPr>
              <a:t>A. thaliana</a:t>
            </a:r>
            <a:r>
              <a:rPr lang="en-GB" sz="1400" b="0" i="0" dirty="0">
                <a:solidFill>
                  <a:srgbClr val="323232"/>
                </a:solidFill>
                <a:effectLst/>
                <a:latin typeface="NexusSerif"/>
              </a:rPr>
              <a:t>. </a:t>
            </a:r>
            <a:r>
              <a:rPr lang="en-GB" sz="1400" b="0" i="0" dirty="0">
                <a:solidFill>
                  <a:srgbClr val="2E2E2E"/>
                </a:solidFill>
                <a:effectLst/>
                <a:latin typeface="NexusSerif"/>
                <a:hlinkClick r:id="rId10" tooltip="Learn more about GFP from ScienceDirect's AI-generated Topic Pages"/>
              </a:rPr>
              <a:t>GFP</a:t>
            </a:r>
            <a:r>
              <a:rPr lang="en-GB" sz="1400" b="0" i="0" dirty="0">
                <a:solidFill>
                  <a:srgbClr val="323232"/>
                </a:solidFill>
                <a:effectLst/>
                <a:latin typeface="NexusSerif"/>
              </a:rPr>
              <a:t>, control; </a:t>
            </a:r>
            <a:r>
              <a:rPr lang="en-GB" sz="1400" b="0" i="0" dirty="0">
                <a:solidFill>
                  <a:srgbClr val="2E2E2E"/>
                </a:solidFill>
                <a:effectLst/>
                <a:latin typeface="NexusSerif"/>
                <a:hlinkClick r:id="rId11" tooltip="Learn more about HA from ScienceDirect's AI-generated Topic Pages"/>
              </a:rPr>
              <a:t>HA</a:t>
            </a:r>
            <a:r>
              <a:rPr lang="en-GB" sz="1400" b="0" i="0" dirty="0">
                <a:solidFill>
                  <a:srgbClr val="323232"/>
                </a:solidFill>
                <a:effectLst/>
                <a:latin typeface="NexusSerif"/>
              </a:rPr>
              <a:t>, hemagglutinin; </a:t>
            </a:r>
            <a:r>
              <a:rPr lang="en-GB" sz="1400" b="0" i="0" dirty="0" err="1">
                <a:solidFill>
                  <a:srgbClr val="323232"/>
                </a:solidFill>
                <a:effectLst/>
                <a:latin typeface="NexusSerif"/>
              </a:rPr>
              <a:t>rSPL</a:t>
            </a:r>
            <a:r>
              <a:rPr lang="en-GB" sz="1400" b="0" i="0" dirty="0">
                <a:solidFill>
                  <a:srgbClr val="323232"/>
                </a:solidFill>
                <a:effectLst/>
                <a:latin typeface="NexusSerif"/>
              </a:rPr>
              <a:t>, miR156-resistant form. Numbers on the left indicate molecular weight markers in kilodaltons. Red dots on the left of the blots indicate the expected sizes of the transiently expressed proteins. Protein loading was visualized using amido black staining.</a:t>
            </a:r>
          </a:p>
          <a:p>
            <a:pPr algn="l"/>
            <a:r>
              <a:rPr lang="en-GB" sz="1400" b="0" i="0" dirty="0">
                <a:solidFill>
                  <a:srgbClr val="323232"/>
                </a:solidFill>
                <a:effectLst/>
                <a:latin typeface="NexusSerif"/>
              </a:rPr>
              <a:t>(F) Western blot analysis of SAP05 degradation assays in </a:t>
            </a:r>
            <a:r>
              <a:rPr lang="en-GB" sz="1400" b="0" i="1" dirty="0">
                <a:solidFill>
                  <a:srgbClr val="323232"/>
                </a:solidFill>
                <a:effectLst/>
                <a:latin typeface="NexusSerif"/>
              </a:rPr>
              <a:t>rpn10-2</a:t>
            </a:r>
            <a:r>
              <a:rPr lang="en-GB" sz="1400" b="0" i="0" dirty="0">
                <a:solidFill>
                  <a:srgbClr val="323232"/>
                </a:solidFill>
                <a:effectLst/>
                <a:latin typeface="NexusSerif"/>
              </a:rPr>
              <a:t> protoplasts.</a:t>
            </a:r>
          </a:p>
          <a:p>
            <a:pPr algn="l"/>
            <a:r>
              <a:rPr lang="en-GB" sz="1400" b="0" i="0" dirty="0">
                <a:solidFill>
                  <a:srgbClr val="323232"/>
                </a:solidFill>
                <a:effectLst/>
                <a:latin typeface="NexusSerif"/>
              </a:rPr>
              <a:t>(G and H) GUS staining produced by the GUS fusions of the miR156-resistant forms of SPL11 (rSPL11) and SPL13 (rSPL13) in the transgenic </a:t>
            </a:r>
            <a:r>
              <a:rPr lang="en-GB" sz="1400" b="0" i="1" dirty="0">
                <a:solidFill>
                  <a:srgbClr val="323232"/>
                </a:solidFill>
                <a:effectLst/>
                <a:latin typeface="NexusSerif"/>
              </a:rPr>
              <a:t>A. thaliana</a:t>
            </a:r>
            <a:r>
              <a:rPr lang="en-GB" sz="1400" b="0" i="0" dirty="0">
                <a:solidFill>
                  <a:srgbClr val="323232"/>
                </a:solidFill>
                <a:effectLst/>
                <a:latin typeface="NexusSerif"/>
              </a:rPr>
              <a:t> is reduced in AY-WB-infected plants on the right compared with non-infected plants on the left. Bar graphs show the percentages of GUS-stained areas of leaves, indicated by red dots. Data are mean ± SD; </a:t>
            </a:r>
            <a:r>
              <a:rPr lang="en-GB" sz="1400" b="0" i="0" baseline="30000" dirty="0">
                <a:solidFill>
                  <a:srgbClr val="323232"/>
                </a:solidFill>
                <a:effectLst/>
                <a:latin typeface="NexusSerif"/>
              </a:rPr>
              <a:t>∗</a:t>
            </a:r>
            <a:r>
              <a:rPr lang="en-GB" sz="1400" b="0" i="0" dirty="0">
                <a:solidFill>
                  <a:srgbClr val="323232"/>
                </a:solidFill>
                <a:effectLst/>
                <a:latin typeface="NexusSerif"/>
              </a:rPr>
              <a:t>p &lt; 0.05, two-tailed Student’s t-tests.</a:t>
            </a:r>
          </a:p>
        </p:txBody>
      </p:sp>
      <p:sp>
        <p:nvSpPr>
          <p:cNvPr id="9" name="TextBox 8">
            <a:extLst>
              <a:ext uri="{FF2B5EF4-FFF2-40B4-BE49-F238E27FC236}">
                <a16:creationId xmlns:a16="http://schemas.microsoft.com/office/drawing/2014/main" id="{C46640A4-43B1-4884-9E3A-245726F8E659}"/>
              </a:ext>
            </a:extLst>
          </p:cNvPr>
          <p:cNvSpPr txBox="1"/>
          <p:nvPr/>
        </p:nvSpPr>
        <p:spPr>
          <a:xfrm>
            <a:off x="7899476" y="6488668"/>
            <a:ext cx="6113416" cy="369332"/>
          </a:xfrm>
          <a:prstGeom prst="rect">
            <a:avLst/>
          </a:prstGeom>
          <a:noFill/>
        </p:spPr>
        <p:txBody>
          <a:bodyPr wrap="square">
            <a:spAutoFit/>
          </a:bodyPr>
          <a:lstStyle/>
          <a:p>
            <a:r>
              <a:rPr lang="en-GB" b="0" i="0" u="none" strike="noStrike" dirty="0">
                <a:solidFill>
                  <a:srgbClr val="0C7DBB"/>
                </a:solidFill>
                <a:effectLst/>
                <a:latin typeface="NexusSans"/>
                <a:hlinkClick r:id="rId12" tooltip="Persistent link using digital object identifier"/>
              </a:rPr>
              <a:t>https://doi.org/10.1016/j.cell.2021.08.029</a:t>
            </a:r>
            <a:endParaRPr lang="en-GB" dirty="0"/>
          </a:p>
        </p:txBody>
      </p:sp>
    </p:spTree>
    <p:extLst>
      <p:ext uri="{BB962C8B-B14F-4D97-AF65-F5344CB8AC3E}">
        <p14:creationId xmlns:p14="http://schemas.microsoft.com/office/powerpoint/2010/main" val="608970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0359CE-D00C-490B-A1B8-F86702766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70" y="0"/>
            <a:ext cx="5683426" cy="6858000"/>
          </a:xfrm>
          <a:prstGeom prst="rect">
            <a:avLst/>
          </a:prstGeom>
        </p:spPr>
      </p:pic>
      <p:sp>
        <p:nvSpPr>
          <p:cNvPr id="5" name="TextBox 4">
            <a:extLst>
              <a:ext uri="{FF2B5EF4-FFF2-40B4-BE49-F238E27FC236}">
                <a16:creationId xmlns:a16="http://schemas.microsoft.com/office/drawing/2014/main" id="{98EF1CF6-1CA7-456E-A804-778AE80CD368}"/>
              </a:ext>
            </a:extLst>
          </p:cNvPr>
          <p:cNvSpPr txBox="1"/>
          <p:nvPr/>
        </p:nvSpPr>
        <p:spPr>
          <a:xfrm>
            <a:off x="6200503" y="0"/>
            <a:ext cx="6096000" cy="5693866"/>
          </a:xfrm>
          <a:prstGeom prst="rect">
            <a:avLst/>
          </a:prstGeom>
          <a:noFill/>
        </p:spPr>
        <p:txBody>
          <a:bodyPr wrap="square">
            <a:spAutoFit/>
          </a:bodyPr>
          <a:lstStyle/>
          <a:p>
            <a:pPr algn="l"/>
            <a:r>
              <a:rPr lang="en-GB" sz="1400" b="0" i="0" dirty="0">
                <a:solidFill>
                  <a:srgbClr val="323232"/>
                </a:solidFill>
                <a:effectLst/>
                <a:latin typeface="NexusSerif"/>
              </a:rPr>
              <a:t>Figure 2. </a:t>
            </a:r>
            <a:r>
              <a:rPr lang="en-GB" sz="1400" b="0" i="0" dirty="0" err="1">
                <a:solidFill>
                  <a:srgbClr val="323232"/>
                </a:solidFill>
                <a:effectLst/>
                <a:latin typeface="NexusSerif"/>
              </a:rPr>
              <a:t>MyoAAV</a:t>
            </a:r>
            <a:r>
              <a:rPr lang="en-GB" sz="1400" b="0" i="0" dirty="0">
                <a:solidFill>
                  <a:srgbClr val="323232"/>
                </a:solidFill>
                <a:effectLst/>
                <a:latin typeface="NexusSerif"/>
              </a:rPr>
              <a:t> 1A transduces mouse skeletal muscles with high efficiency after systemic injection</a:t>
            </a:r>
          </a:p>
          <a:p>
            <a:pPr algn="l"/>
            <a:r>
              <a:rPr lang="en-GB" sz="1400" b="0" i="0" dirty="0">
                <a:solidFill>
                  <a:srgbClr val="323232"/>
                </a:solidFill>
                <a:effectLst/>
                <a:latin typeface="NexusSerif"/>
              </a:rPr>
              <a:t>(A and B) Whole mount fluorescent (A) and cross section (B) images of skeletal muscles, heart, and liver from 8-week-old C57BL/6J mice systemically injected with 1E+12 vg of AAV9- or </a:t>
            </a:r>
            <a:r>
              <a:rPr lang="en-GB" sz="1400" b="0" i="0" dirty="0" err="1">
                <a:solidFill>
                  <a:srgbClr val="323232"/>
                </a:solidFill>
                <a:effectLst/>
                <a:latin typeface="NexusSerif"/>
              </a:rPr>
              <a:t>MyoAAV</a:t>
            </a:r>
            <a:r>
              <a:rPr lang="en-GB" sz="1400" b="0" i="0" dirty="0">
                <a:solidFill>
                  <a:srgbClr val="323232"/>
                </a:solidFill>
                <a:effectLst/>
                <a:latin typeface="NexusSerif"/>
              </a:rPr>
              <a:t> 1A-CMV-EGFP. Green, EGFP; red: </a:t>
            </a:r>
            <a:r>
              <a:rPr lang="en-GB" sz="1400" b="0" i="0" dirty="0">
                <a:solidFill>
                  <a:srgbClr val="2E2E2E"/>
                </a:solidFill>
                <a:effectLst/>
                <a:latin typeface="NexusSerif"/>
                <a:hlinkClick r:id="rId3" tooltip="Learn more about laminin from ScienceDirect's AI-generated Topic Pages"/>
              </a:rPr>
              <a:t>laminin</a:t>
            </a:r>
            <a:r>
              <a:rPr lang="en-GB" sz="1400" b="0" i="0" dirty="0">
                <a:solidFill>
                  <a:srgbClr val="323232"/>
                </a:solidFill>
                <a:effectLst/>
                <a:latin typeface="NexusSerif"/>
              </a:rPr>
              <a:t> for muscles, </a:t>
            </a:r>
            <a:r>
              <a:rPr lang="en-GB" sz="1400" b="0" i="0" dirty="0">
                <a:solidFill>
                  <a:srgbClr val="2E2E2E"/>
                </a:solidFill>
                <a:effectLst/>
                <a:latin typeface="NexusSerif"/>
                <a:hlinkClick r:id="rId4" tooltip="Learn more about lectin from ScienceDirect's AI-generated Topic Pages"/>
              </a:rPr>
              <a:t>lectin</a:t>
            </a:r>
            <a:r>
              <a:rPr lang="en-GB" sz="1400" b="0" i="0" dirty="0">
                <a:solidFill>
                  <a:srgbClr val="323232"/>
                </a:solidFill>
                <a:effectLst/>
                <a:latin typeface="NexusSerif"/>
              </a:rPr>
              <a:t> for liver; blue, Hoechst. Scale bar in cross sections: 100 </a:t>
            </a:r>
            <a:r>
              <a:rPr lang="en-GB" sz="1400" b="0" i="0" dirty="0" err="1">
                <a:solidFill>
                  <a:srgbClr val="323232"/>
                </a:solidFill>
                <a:effectLst/>
                <a:latin typeface="NexusSerif"/>
              </a:rPr>
              <a:t>μm</a:t>
            </a:r>
            <a:r>
              <a:rPr lang="en-GB" sz="1400" b="0" i="0" dirty="0">
                <a:solidFill>
                  <a:srgbClr val="323232"/>
                </a:solidFill>
                <a:effectLst/>
                <a:latin typeface="NexusSerif"/>
              </a:rPr>
              <a:t>.</a:t>
            </a:r>
          </a:p>
          <a:p>
            <a:pPr algn="l"/>
            <a:r>
              <a:rPr lang="en-GB" sz="1400" b="0" i="0" dirty="0">
                <a:solidFill>
                  <a:srgbClr val="323232"/>
                </a:solidFill>
                <a:effectLst/>
                <a:latin typeface="NexusSerif"/>
              </a:rPr>
              <a:t>(C) Quantification of fold difference in EGFP mRNA expression in various tissues of male and female 8-week-old C57BL/6J mice injected with 1E+12 vg of AAV9- or </a:t>
            </a:r>
            <a:r>
              <a:rPr lang="en-GB" sz="1400" b="0" i="0" dirty="0" err="1">
                <a:solidFill>
                  <a:srgbClr val="323232"/>
                </a:solidFill>
                <a:effectLst/>
                <a:latin typeface="NexusSerif"/>
              </a:rPr>
              <a:t>MyoAAV</a:t>
            </a:r>
            <a:r>
              <a:rPr lang="en-GB" sz="1400" b="0" i="0" dirty="0">
                <a:solidFill>
                  <a:srgbClr val="323232"/>
                </a:solidFill>
                <a:effectLst/>
                <a:latin typeface="NexusSerif"/>
              </a:rPr>
              <a:t> 1A-CMV-EGFP. Dashed red line indicates relative expression from AAV9-CMV-EGFP. Data are presented as mean ± SD (n = 3–4); </a:t>
            </a:r>
            <a:r>
              <a:rPr lang="en-GB" sz="1400" b="0" i="0" baseline="30000" dirty="0">
                <a:solidFill>
                  <a:srgbClr val="323232"/>
                </a:solidFill>
                <a:effectLst/>
                <a:latin typeface="NexusSerif"/>
              </a:rPr>
              <a:t>∗</a:t>
            </a:r>
            <a:r>
              <a:rPr lang="en-GB" sz="1400" b="0" i="0" dirty="0">
                <a:solidFill>
                  <a:srgbClr val="323232"/>
                </a:solidFill>
                <a:effectLst/>
                <a:latin typeface="NexusSerif"/>
              </a:rPr>
              <a:t>p &lt; 0.05, </a:t>
            </a:r>
            <a:r>
              <a:rPr lang="en-GB" sz="1400" b="0" i="0" baseline="30000" dirty="0">
                <a:solidFill>
                  <a:srgbClr val="323232"/>
                </a:solidFill>
                <a:effectLst/>
                <a:latin typeface="NexusSerif"/>
              </a:rPr>
              <a:t>∗∗</a:t>
            </a:r>
            <a:r>
              <a:rPr lang="en-GB" sz="1400" b="0" i="0" dirty="0">
                <a:solidFill>
                  <a:srgbClr val="323232"/>
                </a:solidFill>
                <a:effectLst/>
                <a:latin typeface="NexusSerif"/>
              </a:rPr>
              <a:t>p &lt; 0.01 (Student’s t test between AAV9 and </a:t>
            </a:r>
            <a:r>
              <a:rPr lang="en-GB" sz="1400" b="0" i="0" dirty="0" err="1">
                <a:solidFill>
                  <a:srgbClr val="323232"/>
                </a:solidFill>
                <a:effectLst/>
                <a:latin typeface="NexusSerif"/>
              </a:rPr>
              <a:t>MyoAAV</a:t>
            </a:r>
            <a:r>
              <a:rPr lang="en-GB" sz="1400" b="0" i="0" dirty="0">
                <a:solidFill>
                  <a:srgbClr val="323232"/>
                </a:solidFill>
                <a:effectLst/>
                <a:latin typeface="NexusSerif"/>
              </a:rPr>
              <a:t> 1A-injected mice for each group).</a:t>
            </a:r>
          </a:p>
          <a:p>
            <a:pPr algn="l"/>
            <a:r>
              <a:rPr lang="en-GB" sz="1400" b="0" i="0" dirty="0">
                <a:solidFill>
                  <a:srgbClr val="323232"/>
                </a:solidFill>
                <a:effectLst/>
                <a:latin typeface="NexusSerif"/>
              </a:rPr>
              <a:t>(D) Quantification of </a:t>
            </a:r>
            <a:r>
              <a:rPr lang="en-GB" sz="1400" b="0" i="1" dirty="0">
                <a:solidFill>
                  <a:srgbClr val="323232"/>
                </a:solidFill>
                <a:effectLst/>
                <a:latin typeface="NexusSerif"/>
              </a:rPr>
              <a:t>in vitro</a:t>
            </a:r>
            <a:r>
              <a:rPr lang="en-GB" sz="1400" b="0" i="0" dirty="0">
                <a:solidFill>
                  <a:srgbClr val="323232"/>
                </a:solidFill>
                <a:effectLst/>
                <a:latin typeface="NexusSerif"/>
              </a:rPr>
              <a:t> transduction in mouse (left) and human (right) primary </a:t>
            </a:r>
            <a:r>
              <a:rPr lang="en-GB" sz="1400" b="0" i="0" dirty="0">
                <a:solidFill>
                  <a:srgbClr val="2E2E2E"/>
                </a:solidFill>
                <a:effectLst/>
                <a:latin typeface="NexusSerif"/>
                <a:hlinkClick r:id="rId5" tooltip="Learn more about myotubes from ScienceDirect's AI-generated Topic Pages"/>
              </a:rPr>
              <a:t>myotubes</a:t>
            </a:r>
            <a:r>
              <a:rPr lang="en-GB" sz="1400" b="0" i="0" dirty="0">
                <a:solidFill>
                  <a:srgbClr val="323232"/>
                </a:solidFill>
                <a:effectLst/>
                <a:latin typeface="NexusSerif"/>
              </a:rPr>
              <a:t> transduced with vehicle, AAV9- or </a:t>
            </a:r>
            <a:r>
              <a:rPr lang="en-GB" sz="1400" b="0" i="0" dirty="0" err="1">
                <a:solidFill>
                  <a:srgbClr val="323232"/>
                </a:solidFill>
                <a:effectLst/>
                <a:latin typeface="NexusSerif"/>
              </a:rPr>
              <a:t>MyoAAV</a:t>
            </a:r>
            <a:r>
              <a:rPr lang="en-GB" sz="1400" b="0" i="0" dirty="0">
                <a:solidFill>
                  <a:srgbClr val="323232"/>
                </a:solidFill>
                <a:effectLst/>
                <a:latin typeface="NexusSerif"/>
              </a:rPr>
              <a:t> 1A-CK8-Nluc. Data are presented as mean ± SD (n = 5); </a:t>
            </a:r>
            <a:r>
              <a:rPr lang="en-GB" sz="1400" b="0" i="0" baseline="30000" dirty="0">
                <a:solidFill>
                  <a:srgbClr val="323232"/>
                </a:solidFill>
                <a:effectLst/>
                <a:latin typeface="NexusSerif"/>
              </a:rPr>
              <a:t>∗∗</a:t>
            </a:r>
            <a:r>
              <a:rPr lang="en-GB" sz="1400" b="0" i="0" dirty="0">
                <a:solidFill>
                  <a:srgbClr val="323232"/>
                </a:solidFill>
                <a:effectLst/>
                <a:latin typeface="NexusSerif"/>
              </a:rPr>
              <a:t>p &lt; 0.01 (Student’s t test). Donor 1: 29-year-old male; donor 2: 19-year-old female; donor 3: 20-year-old male; donor 4: 34-year-old female.</a:t>
            </a:r>
          </a:p>
          <a:p>
            <a:pPr algn="l"/>
            <a:r>
              <a:rPr lang="en-GB" sz="1400" b="0" i="0" dirty="0">
                <a:solidFill>
                  <a:srgbClr val="323232"/>
                </a:solidFill>
                <a:effectLst/>
                <a:latin typeface="NexusSerif"/>
              </a:rPr>
              <a:t>(E) Whole-body </a:t>
            </a:r>
            <a:r>
              <a:rPr lang="en-GB" sz="1400" b="0" i="1" dirty="0">
                <a:solidFill>
                  <a:srgbClr val="323232"/>
                </a:solidFill>
                <a:effectLst/>
                <a:latin typeface="NexusSerif"/>
              </a:rPr>
              <a:t>in vivo</a:t>
            </a:r>
            <a:r>
              <a:rPr lang="en-GB" sz="1400" b="0" i="0" dirty="0">
                <a:solidFill>
                  <a:srgbClr val="323232"/>
                </a:solidFill>
                <a:effectLst/>
                <a:latin typeface="NexusSerif"/>
              </a:rPr>
              <a:t> </a:t>
            </a:r>
            <a:r>
              <a:rPr lang="en-GB" sz="1400" b="0" i="0" dirty="0">
                <a:solidFill>
                  <a:srgbClr val="2E2E2E"/>
                </a:solidFill>
                <a:effectLst/>
                <a:latin typeface="NexusSerif"/>
                <a:hlinkClick r:id="rId6" tooltip="Learn more about bioluminescence from ScienceDirect's AI-generated Topic Pages"/>
              </a:rPr>
              <a:t>bioluminescence</a:t>
            </a:r>
            <a:r>
              <a:rPr lang="en-GB" sz="1400" b="0" i="0" dirty="0">
                <a:solidFill>
                  <a:srgbClr val="323232"/>
                </a:solidFill>
                <a:effectLst/>
                <a:latin typeface="NexusSerif"/>
              </a:rPr>
              <a:t> images of 8-week-old BALB/</a:t>
            </a:r>
            <a:r>
              <a:rPr lang="en-GB" sz="1400" b="0" i="0" dirty="0" err="1">
                <a:solidFill>
                  <a:srgbClr val="323232"/>
                </a:solidFill>
                <a:effectLst/>
                <a:latin typeface="NexusSerif"/>
              </a:rPr>
              <a:t>cJ</a:t>
            </a:r>
            <a:r>
              <a:rPr lang="en-GB" sz="1400" b="0" i="0" dirty="0">
                <a:solidFill>
                  <a:srgbClr val="323232"/>
                </a:solidFill>
                <a:effectLst/>
                <a:latin typeface="NexusSerif"/>
              </a:rPr>
              <a:t> mice systemically injected with 4E+11 vg of AAV8-, AAV9-, or </a:t>
            </a:r>
            <a:r>
              <a:rPr lang="en-GB" sz="1400" b="0" i="0" dirty="0" err="1">
                <a:solidFill>
                  <a:srgbClr val="323232"/>
                </a:solidFill>
                <a:effectLst/>
                <a:latin typeface="NexusSerif"/>
              </a:rPr>
              <a:t>MyoAAV</a:t>
            </a:r>
            <a:r>
              <a:rPr lang="en-GB" sz="1400" b="0" i="0" dirty="0">
                <a:solidFill>
                  <a:srgbClr val="323232"/>
                </a:solidFill>
                <a:effectLst/>
                <a:latin typeface="NexusSerif"/>
              </a:rPr>
              <a:t> 1A-CMV-Fluc, taken over 120 days.</a:t>
            </a:r>
          </a:p>
          <a:p>
            <a:pPr algn="l"/>
            <a:r>
              <a:rPr lang="en-GB" sz="1400" b="0" i="0" dirty="0">
                <a:solidFill>
                  <a:srgbClr val="323232"/>
                </a:solidFill>
                <a:effectLst/>
                <a:latin typeface="NexusSerif"/>
              </a:rPr>
              <a:t>(F) Quantification of total luminescence from forelimbs and hindlimbs of animals injected with AAV8-, AAV9-, or </a:t>
            </a:r>
            <a:r>
              <a:rPr lang="en-GB" sz="1400" b="0" i="0" dirty="0" err="1">
                <a:solidFill>
                  <a:srgbClr val="323232"/>
                </a:solidFill>
                <a:effectLst/>
                <a:latin typeface="NexusSerif"/>
              </a:rPr>
              <a:t>MyoAAV</a:t>
            </a:r>
            <a:r>
              <a:rPr lang="en-GB" sz="1400" b="0" i="0" dirty="0">
                <a:solidFill>
                  <a:srgbClr val="323232"/>
                </a:solidFill>
                <a:effectLst/>
                <a:latin typeface="NexusSerif"/>
              </a:rPr>
              <a:t> 1A-CMV-Fluc, assessed over 120 days. p value calculated between AAV8, AAV9, and </a:t>
            </a:r>
            <a:r>
              <a:rPr lang="en-GB" sz="1400" b="0" i="0" dirty="0" err="1">
                <a:solidFill>
                  <a:srgbClr val="323232"/>
                </a:solidFill>
                <a:effectLst/>
                <a:latin typeface="NexusSerif"/>
              </a:rPr>
              <a:t>MyoAAV</a:t>
            </a:r>
            <a:r>
              <a:rPr lang="en-GB" sz="1400" b="0" i="0" dirty="0">
                <a:solidFill>
                  <a:srgbClr val="323232"/>
                </a:solidFill>
                <a:effectLst/>
                <a:latin typeface="NexusSerif"/>
              </a:rPr>
              <a:t> 1A groups by two-way ANOVA with Tukey-Kramer MCT; Data are presented as mean ± SD (n = 5). </a:t>
            </a:r>
            <a:r>
              <a:rPr lang="en-GB" sz="1400" b="0" i="0" baseline="30000" dirty="0">
                <a:solidFill>
                  <a:srgbClr val="323232"/>
                </a:solidFill>
                <a:effectLst/>
                <a:latin typeface="NexusSerif"/>
              </a:rPr>
              <a:t>∗∗</a:t>
            </a:r>
            <a:r>
              <a:rPr lang="en-GB" sz="1400" b="0" i="0" dirty="0">
                <a:solidFill>
                  <a:srgbClr val="323232"/>
                </a:solidFill>
                <a:effectLst/>
                <a:latin typeface="NexusSerif"/>
              </a:rPr>
              <a:t>p &lt; 0.01 for both </a:t>
            </a:r>
            <a:r>
              <a:rPr lang="en-GB" sz="1400" b="0" i="0" dirty="0" err="1">
                <a:solidFill>
                  <a:srgbClr val="323232"/>
                </a:solidFill>
                <a:effectLst/>
                <a:latin typeface="NexusSerif"/>
              </a:rPr>
              <a:t>MyoAAV</a:t>
            </a:r>
            <a:r>
              <a:rPr lang="en-GB" sz="1400" b="0" i="0" dirty="0">
                <a:solidFill>
                  <a:srgbClr val="323232"/>
                </a:solidFill>
                <a:effectLst/>
                <a:latin typeface="NexusSerif"/>
              </a:rPr>
              <a:t> 1A versus AAV8 and </a:t>
            </a:r>
            <a:r>
              <a:rPr lang="en-GB" sz="1400" b="0" i="0" dirty="0" err="1">
                <a:solidFill>
                  <a:srgbClr val="323232"/>
                </a:solidFill>
                <a:effectLst/>
                <a:latin typeface="NexusSerif"/>
              </a:rPr>
              <a:t>MyoAAV</a:t>
            </a:r>
            <a:r>
              <a:rPr lang="en-GB" sz="1400" b="0" i="0" dirty="0">
                <a:solidFill>
                  <a:srgbClr val="323232"/>
                </a:solidFill>
                <a:effectLst/>
                <a:latin typeface="NexusSerif"/>
              </a:rPr>
              <a:t> 1A versus AAV9. Difference between AAV8 and AAV9 groups is not statistically significant at any of the time points.</a:t>
            </a:r>
          </a:p>
        </p:txBody>
      </p:sp>
      <p:sp>
        <p:nvSpPr>
          <p:cNvPr id="7" name="TextBox 6">
            <a:extLst>
              <a:ext uri="{FF2B5EF4-FFF2-40B4-BE49-F238E27FC236}">
                <a16:creationId xmlns:a16="http://schemas.microsoft.com/office/drawing/2014/main" id="{DD126B94-5F66-4574-AA21-57B8AC32A02C}"/>
              </a:ext>
            </a:extLst>
          </p:cNvPr>
          <p:cNvSpPr txBox="1"/>
          <p:nvPr/>
        </p:nvSpPr>
        <p:spPr>
          <a:xfrm>
            <a:off x="7824193" y="6488668"/>
            <a:ext cx="6174376" cy="369332"/>
          </a:xfrm>
          <a:prstGeom prst="rect">
            <a:avLst/>
          </a:prstGeom>
          <a:noFill/>
        </p:spPr>
        <p:txBody>
          <a:bodyPr wrap="square">
            <a:spAutoFit/>
          </a:bodyPr>
          <a:lstStyle/>
          <a:p>
            <a:r>
              <a:rPr lang="en-GB" b="0" i="0" u="none" strike="noStrike" dirty="0">
                <a:solidFill>
                  <a:srgbClr val="0C7DBB"/>
                </a:solidFill>
                <a:effectLst/>
                <a:latin typeface="NexusSans"/>
                <a:hlinkClick r:id="rId7" tooltip="Persistent link using digital object identifier"/>
              </a:rPr>
              <a:t>https://doi.org/10.1016/j.cell.2021.08.028</a:t>
            </a:r>
            <a:endParaRPr lang="en-GB" dirty="0"/>
          </a:p>
        </p:txBody>
      </p:sp>
    </p:spTree>
    <p:extLst>
      <p:ext uri="{BB962C8B-B14F-4D97-AF65-F5344CB8AC3E}">
        <p14:creationId xmlns:p14="http://schemas.microsoft.com/office/powerpoint/2010/main" val="17682833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AF9753-A878-473C-ACE2-BD59100C5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525" y="511821"/>
            <a:ext cx="6093303" cy="5834358"/>
          </a:xfrm>
          <a:prstGeom prst="rect">
            <a:avLst/>
          </a:prstGeom>
        </p:spPr>
      </p:pic>
      <p:sp>
        <p:nvSpPr>
          <p:cNvPr id="5" name="TextBox 4">
            <a:extLst>
              <a:ext uri="{FF2B5EF4-FFF2-40B4-BE49-F238E27FC236}">
                <a16:creationId xmlns:a16="http://schemas.microsoft.com/office/drawing/2014/main" id="{F28C6788-870C-422A-A648-A93FC8A05726}"/>
              </a:ext>
            </a:extLst>
          </p:cNvPr>
          <p:cNvSpPr txBox="1"/>
          <p:nvPr/>
        </p:nvSpPr>
        <p:spPr>
          <a:xfrm>
            <a:off x="7080068" y="107870"/>
            <a:ext cx="5111932" cy="5355312"/>
          </a:xfrm>
          <a:prstGeom prst="rect">
            <a:avLst/>
          </a:prstGeom>
          <a:noFill/>
        </p:spPr>
        <p:txBody>
          <a:bodyPr wrap="square">
            <a:spAutoFit/>
          </a:bodyPr>
          <a:lstStyle/>
          <a:p>
            <a:pPr algn="l"/>
            <a:r>
              <a:rPr lang="en-GB" b="0" i="0" dirty="0">
                <a:solidFill>
                  <a:srgbClr val="323232"/>
                </a:solidFill>
                <a:effectLst/>
                <a:latin typeface="NexusSerif"/>
              </a:rPr>
              <a:t>Figure 1. SARS-CoV-2 epidemiology in Louisiana</a:t>
            </a:r>
          </a:p>
          <a:p>
            <a:pPr algn="l"/>
            <a:r>
              <a:rPr lang="en-GB" b="0" i="0" dirty="0">
                <a:solidFill>
                  <a:srgbClr val="323232"/>
                </a:solidFill>
                <a:effectLst/>
                <a:latin typeface="NexusSerif"/>
              </a:rPr>
              <a:t>(A) Epidemiological curve and number of sequenced samples in New Orleans, Shreveport and other parishes in Louisiana.</a:t>
            </a:r>
          </a:p>
          <a:p>
            <a:pPr algn="l"/>
            <a:r>
              <a:rPr lang="en-GB" b="0" i="0" dirty="0">
                <a:solidFill>
                  <a:srgbClr val="323232"/>
                </a:solidFill>
                <a:effectLst/>
                <a:latin typeface="NexusSerif"/>
              </a:rPr>
              <a:t>(B) Sampling location of sequenced SARS-CoV-2 samples in Louisiana: New Orleans metro area (blue), Shreveport metro area (green), and other parishes in Louisiana (orange).</a:t>
            </a:r>
          </a:p>
          <a:p>
            <a:pPr algn="l"/>
            <a:r>
              <a:rPr lang="en-GB" b="0" i="0" dirty="0">
                <a:solidFill>
                  <a:srgbClr val="323232"/>
                </a:solidFill>
                <a:effectLst/>
                <a:latin typeface="NexusSerif"/>
              </a:rPr>
              <a:t>(C) Maximum clade credibility tree of whole genome SARS-CoV-2 sequences sampled from Louisiana, U.S., and outside the U.S. The black circles show the strength of the posterior support for each node.</a:t>
            </a:r>
          </a:p>
          <a:p>
            <a:pPr algn="l"/>
            <a:r>
              <a:rPr lang="en-GB" b="0" i="0" dirty="0">
                <a:solidFill>
                  <a:srgbClr val="323232"/>
                </a:solidFill>
                <a:effectLst/>
                <a:latin typeface="NexusSerif"/>
              </a:rPr>
              <a:t>(D) Domestic and international air travel passenger volumes to Louisiana in February and March.</a:t>
            </a:r>
          </a:p>
          <a:p>
            <a:pPr algn="l"/>
            <a:r>
              <a:rPr lang="en-GB" b="0" i="0" dirty="0">
                <a:solidFill>
                  <a:srgbClr val="323232"/>
                </a:solidFill>
                <a:effectLst/>
                <a:latin typeface="NexusSerif"/>
              </a:rPr>
              <a:t>(E) Relative </a:t>
            </a:r>
            <a:r>
              <a:rPr lang="en-GB" b="0" i="0" dirty="0" err="1">
                <a:solidFill>
                  <a:srgbClr val="323232"/>
                </a:solidFill>
                <a:effectLst/>
                <a:latin typeface="NexusSerif"/>
              </a:rPr>
              <a:t>NextStrain</a:t>
            </a:r>
            <a:r>
              <a:rPr lang="en-GB" b="0" i="0" dirty="0">
                <a:solidFill>
                  <a:srgbClr val="323232"/>
                </a:solidFill>
                <a:effectLst/>
                <a:latin typeface="NexusSerif"/>
              </a:rPr>
              <a:t> clade prevalence per U.S. state up until May 15</a:t>
            </a:r>
            <a:r>
              <a:rPr lang="en-GB" b="0" i="0" baseline="30000" dirty="0">
                <a:solidFill>
                  <a:srgbClr val="323232"/>
                </a:solidFill>
                <a:effectLst/>
                <a:latin typeface="NexusSerif"/>
              </a:rPr>
              <a:t>th</a:t>
            </a:r>
            <a:r>
              <a:rPr lang="en-GB" b="0" i="0" dirty="0">
                <a:solidFill>
                  <a:srgbClr val="323232"/>
                </a:solidFill>
                <a:effectLst/>
                <a:latin typeface="NexusSerif"/>
              </a:rPr>
              <a:t> (bottom). Number of sequences per U.S. state up until May 15</a:t>
            </a:r>
            <a:r>
              <a:rPr lang="en-GB" b="0" i="0" baseline="30000" dirty="0">
                <a:solidFill>
                  <a:srgbClr val="323232"/>
                </a:solidFill>
                <a:effectLst/>
                <a:latin typeface="NexusSerif"/>
              </a:rPr>
              <a:t>th</a:t>
            </a:r>
            <a:r>
              <a:rPr lang="en-GB" b="0" i="0" dirty="0">
                <a:solidFill>
                  <a:srgbClr val="323232"/>
                </a:solidFill>
                <a:effectLst/>
                <a:latin typeface="NexusSerif"/>
              </a:rPr>
              <a:t> (top).</a:t>
            </a:r>
          </a:p>
          <a:p>
            <a:pPr algn="l"/>
            <a:r>
              <a:rPr lang="en-GB" b="0" i="0" dirty="0">
                <a:solidFill>
                  <a:srgbClr val="323232"/>
                </a:solidFill>
                <a:effectLst/>
                <a:latin typeface="NexusSerif"/>
              </a:rPr>
              <a:t>(F) Shannon evenness of </a:t>
            </a:r>
            <a:r>
              <a:rPr lang="en-GB" b="0" i="0" dirty="0" err="1">
                <a:solidFill>
                  <a:srgbClr val="323232"/>
                </a:solidFill>
                <a:effectLst/>
                <a:latin typeface="NexusSerif"/>
              </a:rPr>
              <a:t>NextStrain</a:t>
            </a:r>
            <a:r>
              <a:rPr lang="en-GB" b="0" i="0" dirty="0">
                <a:solidFill>
                  <a:srgbClr val="323232"/>
                </a:solidFill>
                <a:effectLst/>
                <a:latin typeface="NexusSerif"/>
              </a:rPr>
              <a:t> clades per U.S. state in relation to available SARS-CoV-2 sequences.</a:t>
            </a:r>
          </a:p>
        </p:txBody>
      </p:sp>
      <p:sp>
        <p:nvSpPr>
          <p:cNvPr id="7" name="TextBox 6">
            <a:extLst>
              <a:ext uri="{FF2B5EF4-FFF2-40B4-BE49-F238E27FC236}">
                <a16:creationId xmlns:a16="http://schemas.microsoft.com/office/drawing/2014/main" id="{CDA3BF62-8F79-4B21-88DD-FA1317B25FE2}"/>
              </a:ext>
            </a:extLst>
          </p:cNvPr>
          <p:cNvSpPr txBox="1"/>
          <p:nvPr/>
        </p:nvSpPr>
        <p:spPr>
          <a:xfrm>
            <a:off x="7707086" y="6488668"/>
            <a:ext cx="6183084" cy="369332"/>
          </a:xfrm>
          <a:prstGeom prst="rect">
            <a:avLst/>
          </a:prstGeom>
          <a:noFill/>
        </p:spPr>
        <p:txBody>
          <a:bodyPr wrap="square">
            <a:spAutoFit/>
          </a:bodyPr>
          <a:lstStyle/>
          <a:p>
            <a:r>
              <a:rPr lang="en-GB" b="0" i="0" u="none" strike="noStrike" dirty="0">
                <a:solidFill>
                  <a:srgbClr val="0C7DBB"/>
                </a:solidFill>
                <a:effectLst/>
                <a:latin typeface="NexusSans"/>
                <a:hlinkClick r:id="rId3" tooltip="Persistent link using digital object identifier"/>
              </a:rPr>
              <a:t>https://doi.org/10.1016/j.cell.2021.07.030</a:t>
            </a:r>
            <a:endParaRPr lang="en-GB" dirty="0"/>
          </a:p>
        </p:txBody>
      </p:sp>
    </p:spTree>
    <p:extLst>
      <p:ext uri="{BB962C8B-B14F-4D97-AF65-F5344CB8AC3E}">
        <p14:creationId xmlns:p14="http://schemas.microsoft.com/office/powerpoint/2010/main" val="3416831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6EAE5C-0BE0-4337-9D86-115A9FE8C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74" y="499567"/>
            <a:ext cx="6093303" cy="5284099"/>
          </a:xfrm>
          <a:prstGeom prst="rect">
            <a:avLst/>
          </a:prstGeom>
        </p:spPr>
      </p:pic>
      <p:sp>
        <p:nvSpPr>
          <p:cNvPr id="5" name="TextBox 4">
            <a:extLst>
              <a:ext uri="{FF2B5EF4-FFF2-40B4-BE49-F238E27FC236}">
                <a16:creationId xmlns:a16="http://schemas.microsoft.com/office/drawing/2014/main" id="{CFE67CD3-1C4E-4FEB-B0DE-5B7F8F92C934}"/>
              </a:ext>
            </a:extLst>
          </p:cNvPr>
          <p:cNvSpPr txBox="1"/>
          <p:nvPr/>
        </p:nvSpPr>
        <p:spPr>
          <a:xfrm>
            <a:off x="6609806" y="147778"/>
            <a:ext cx="5146765" cy="5262979"/>
          </a:xfrm>
          <a:prstGeom prst="rect">
            <a:avLst/>
          </a:prstGeom>
          <a:noFill/>
        </p:spPr>
        <p:txBody>
          <a:bodyPr wrap="square">
            <a:spAutoFit/>
          </a:bodyPr>
          <a:lstStyle/>
          <a:p>
            <a:pPr algn="l"/>
            <a:r>
              <a:rPr lang="en-GB" sz="1200" b="0" i="0" dirty="0">
                <a:solidFill>
                  <a:srgbClr val="323232"/>
                </a:solidFill>
                <a:effectLst/>
                <a:latin typeface="NexusSerif"/>
              </a:rPr>
              <a:t>Figure 1. High </a:t>
            </a:r>
            <a:r>
              <a:rPr lang="en-GB" sz="1200" b="0" i="0" dirty="0">
                <a:solidFill>
                  <a:srgbClr val="2E2E2E"/>
                </a:solidFill>
                <a:effectLst/>
                <a:latin typeface="NexusSerif"/>
                <a:hlinkClick r:id="rId3" tooltip="Learn more about viral loads from ScienceDirect's AI-generated Topic Pages"/>
              </a:rPr>
              <a:t>viral loads</a:t>
            </a:r>
            <a:r>
              <a:rPr lang="en-GB" sz="1200" b="0" i="0" dirty="0">
                <a:solidFill>
                  <a:srgbClr val="323232"/>
                </a:solidFill>
                <a:effectLst/>
                <a:latin typeface="NexusSerif"/>
              </a:rPr>
              <a:t> drive the efficient production of IFN-III and, to a lesser extent, IFN-I in an age-dependent manner in the upper airways of COVID-19 patients</a:t>
            </a:r>
          </a:p>
          <a:p>
            <a:pPr algn="l"/>
            <a:r>
              <a:rPr lang="en-GB" sz="1200" b="0" i="0" dirty="0">
                <a:solidFill>
                  <a:srgbClr val="323232"/>
                </a:solidFill>
                <a:effectLst/>
                <a:latin typeface="NexusSerif"/>
              </a:rPr>
              <a:t>(A–F) </a:t>
            </a:r>
            <a:r>
              <a:rPr lang="en-GB" sz="1200" b="0" i="1" dirty="0">
                <a:solidFill>
                  <a:srgbClr val="323232"/>
                </a:solidFill>
                <a:effectLst/>
                <a:latin typeface="NexusSerif"/>
              </a:rPr>
              <a:t>IFNL1</a:t>
            </a:r>
            <a:r>
              <a:rPr lang="en-GB" sz="1200" b="0" i="0" dirty="0">
                <a:solidFill>
                  <a:srgbClr val="323232"/>
                </a:solidFill>
                <a:effectLst/>
                <a:latin typeface="NexusSerif"/>
              </a:rPr>
              <a:t> (A), </a:t>
            </a:r>
            <a:r>
              <a:rPr lang="en-GB" sz="1200" b="0" i="1" dirty="0">
                <a:solidFill>
                  <a:srgbClr val="323232"/>
                </a:solidFill>
                <a:effectLst/>
                <a:latin typeface="NexusSerif"/>
              </a:rPr>
              <a:t>IFNL2</a:t>
            </a:r>
            <a:r>
              <a:rPr lang="en-GB" sz="1200" b="0" i="0" dirty="0">
                <a:solidFill>
                  <a:srgbClr val="323232"/>
                </a:solidFill>
                <a:effectLst/>
                <a:latin typeface="NexusSerif"/>
              </a:rPr>
              <a:t>,</a:t>
            </a:r>
            <a:r>
              <a:rPr lang="en-GB" sz="1200" b="0" i="1" dirty="0">
                <a:solidFill>
                  <a:srgbClr val="323232"/>
                </a:solidFill>
                <a:effectLst/>
                <a:latin typeface="NexusSerif"/>
              </a:rPr>
              <a:t>3</a:t>
            </a:r>
            <a:r>
              <a:rPr lang="en-GB" sz="1200" b="0" i="0" dirty="0">
                <a:solidFill>
                  <a:srgbClr val="323232"/>
                </a:solidFill>
                <a:effectLst/>
                <a:latin typeface="NexusSerif"/>
              </a:rPr>
              <a:t> (B), </a:t>
            </a:r>
            <a:r>
              <a:rPr lang="en-GB" sz="1200" b="0" i="1" dirty="0">
                <a:solidFill>
                  <a:srgbClr val="323232"/>
                </a:solidFill>
                <a:effectLst/>
                <a:latin typeface="NexusSerif"/>
              </a:rPr>
              <a:t>IFNL4</a:t>
            </a:r>
            <a:r>
              <a:rPr lang="en-GB" sz="1200" b="0" i="0" dirty="0">
                <a:solidFill>
                  <a:srgbClr val="323232"/>
                </a:solidFill>
                <a:effectLst/>
                <a:latin typeface="NexusSerif"/>
              </a:rPr>
              <a:t> (C), </a:t>
            </a:r>
            <a:r>
              <a:rPr lang="en-GB" sz="1200" b="0" i="1" dirty="0">
                <a:solidFill>
                  <a:srgbClr val="323232"/>
                </a:solidFill>
                <a:effectLst/>
                <a:latin typeface="NexusSerif"/>
              </a:rPr>
              <a:t>IFNB1</a:t>
            </a:r>
            <a:r>
              <a:rPr lang="en-GB" sz="1200" b="0" i="0" dirty="0">
                <a:solidFill>
                  <a:srgbClr val="323232"/>
                </a:solidFill>
                <a:effectLst/>
                <a:latin typeface="NexusSerif"/>
              </a:rPr>
              <a:t> (D), </a:t>
            </a:r>
            <a:r>
              <a:rPr lang="en-GB" sz="1200" b="0" i="1" dirty="0">
                <a:solidFill>
                  <a:srgbClr val="323232"/>
                </a:solidFill>
                <a:effectLst/>
                <a:latin typeface="NexusSerif"/>
              </a:rPr>
              <a:t>IFNA2</a:t>
            </a:r>
            <a:r>
              <a:rPr lang="en-GB" sz="1200" b="0" i="0" dirty="0">
                <a:solidFill>
                  <a:srgbClr val="323232"/>
                </a:solidFill>
                <a:effectLst/>
                <a:latin typeface="NexusSerif"/>
              </a:rPr>
              <a:t> (E), and </a:t>
            </a:r>
            <a:r>
              <a:rPr lang="en-GB" sz="1200" b="0" i="1" dirty="0">
                <a:solidFill>
                  <a:srgbClr val="323232"/>
                </a:solidFill>
                <a:effectLst/>
                <a:latin typeface="NexusSerif"/>
              </a:rPr>
              <a:t>IFNA4</a:t>
            </a:r>
            <a:r>
              <a:rPr lang="en-GB" sz="1200" b="0" i="0" dirty="0">
                <a:solidFill>
                  <a:srgbClr val="323232"/>
                </a:solidFill>
                <a:effectLst/>
                <a:latin typeface="NexusSerif"/>
              </a:rPr>
              <a:t> (F) mRNA expression was evaluated in nasopharyngeal swabs from SARS-CoV-2-negative (Swab NEG; 28) and positive (Swab POS; 155) subjects. Each dot represents a patient. Median with range is depicted. Dashed line represents limit of detection.</a:t>
            </a:r>
          </a:p>
          <a:p>
            <a:pPr algn="l"/>
            <a:r>
              <a:rPr lang="en-GB" sz="1200" b="0" i="0" dirty="0">
                <a:solidFill>
                  <a:srgbClr val="323232"/>
                </a:solidFill>
                <a:effectLst/>
                <a:latin typeface="NexusSerif"/>
              </a:rPr>
              <a:t>(G–L) </a:t>
            </a:r>
            <a:r>
              <a:rPr lang="en-GB" sz="1200" b="0" i="1" dirty="0">
                <a:solidFill>
                  <a:srgbClr val="323232"/>
                </a:solidFill>
                <a:effectLst/>
                <a:latin typeface="NexusSerif"/>
              </a:rPr>
              <a:t>IFNL1</a:t>
            </a:r>
            <a:r>
              <a:rPr lang="en-GB" sz="1200" b="0" i="0" dirty="0">
                <a:solidFill>
                  <a:srgbClr val="323232"/>
                </a:solidFill>
                <a:effectLst/>
                <a:latin typeface="NexusSerif"/>
              </a:rPr>
              <a:t> (G), </a:t>
            </a:r>
            <a:r>
              <a:rPr lang="en-GB" sz="1200" b="0" i="1" dirty="0">
                <a:solidFill>
                  <a:srgbClr val="323232"/>
                </a:solidFill>
                <a:effectLst/>
                <a:latin typeface="NexusSerif"/>
              </a:rPr>
              <a:t>IFNL2</a:t>
            </a:r>
            <a:r>
              <a:rPr lang="en-GB" sz="1200" b="0" i="0" dirty="0">
                <a:solidFill>
                  <a:srgbClr val="323232"/>
                </a:solidFill>
                <a:effectLst/>
                <a:latin typeface="NexusSerif"/>
              </a:rPr>
              <a:t>,</a:t>
            </a:r>
            <a:r>
              <a:rPr lang="en-GB" sz="1200" b="0" i="1" dirty="0">
                <a:solidFill>
                  <a:srgbClr val="323232"/>
                </a:solidFill>
                <a:effectLst/>
                <a:latin typeface="NexusSerif"/>
              </a:rPr>
              <a:t>3</a:t>
            </a:r>
            <a:r>
              <a:rPr lang="en-GB" sz="1200" b="0" i="0" dirty="0">
                <a:solidFill>
                  <a:srgbClr val="323232"/>
                </a:solidFill>
                <a:effectLst/>
                <a:latin typeface="NexusSerif"/>
              </a:rPr>
              <a:t> (H), </a:t>
            </a:r>
            <a:r>
              <a:rPr lang="en-GB" sz="1200" b="0" i="1" dirty="0">
                <a:solidFill>
                  <a:srgbClr val="323232"/>
                </a:solidFill>
                <a:effectLst/>
                <a:latin typeface="NexusSerif"/>
              </a:rPr>
              <a:t>IFNL4</a:t>
            </a:r>
            <a:r>
              <a:rPr lang="en-GB" sz="1200" b="0" i="0" dirty="0">
                <a:solidFill>
                  <a:srgbClr val="323232"/>
                </a:solidFill>
                <a:effectLst/>
                <a:latin typeface="NexusSerif"/>
              </a:rPr>
              <a:t> (I), </a:t>
            </a:r>
            <a:r>
              <a:rPr lang="en-GB" sz="1200" b="0" i="1" dirty="0">
                <a:solidFill>
                  <a:srgbClr val="323232"/>
                </a:solidFill>
                <a:effectLst/>
                <a:latin typeface="NexusSerif"/>
              </a:rPr>
              <a:t>IFNB1</a:t>
            </a:r>
            <a:r>
              <a:rPr lang="en-GB" sz="1200" b="0" i="0" dirty="0">
                <a:solidFill>
                  <a:srgbClr val="323232"/>
                </a:solidFill>
                <a:effectLst/>
                <a:latin typeface="NexusSerif"/>
              </a:rPr>
              <a:t> (J), </a:t>
            </a:r>
            <a:r>
              <a:rPr lang="en-GB" sz="1200" b="0" i="1" dirty="0">
                <a:solidFill>
                  <a:srgbClr val="323232"/>
                </a:solidFill>
                <a:effectLst/>
                <a:latin typeface="NexusSerif"/>
              </a:rPr>
              <a:t>IFNA2</a:t>
            </a:r>
            <a:r>
              <a:rPr lang="en-GB" sz="1200" b="0" i="0" dirty="0">
                <a:solidFill>
                  <a:srgbClr val="323232"/>
                </a:solidFill>
                <a:effectLst/>
                <a:latin typeface="NexusSerif"/>
              </a:rPr>
              <a:t> (K), and </a:t>
            </a:r>
            <a:r>
              <a:rPr lang="en-GB" sz="1200" b="0" i="1" dirty="0">
                <a:solidFill>
                  <a:srgbClr val="323232"/>
                </a:solidFill>
                <a:effectLst/>
                <a:latin typeface="NexusSerif"/>
              </a:rPr>
              <a:t>IFNA4</a:t>
            </a:r>
            <a:r>
              <a:rPr lang="en-GB" sz="1200" b="0" i="0" dirty="0">
                <a:solidFill>
                  <a:srgbClr val="323232"/>
                </a:solidFill>
                <a:effectLst/>
                <a:latin typeface="NexusSerif"/>
              </a:rPr>
              <a:t> (L) mRNA expression is plotted against mean </a:t>
            </a:r>
            <a:r>
              <a:rPr lang="en-GB" sz="1200" b="0" i="0" dirty="0">
                <a:solidFill>
                  <a:srgbClr val="2E2E2E"/>
                </a:solidFill>
                <a:effectLst/>
                <a:latin typeface="NexusSerif"/>
                <a:hlinkClick r:id="rId4" tooltip="Learn more about viral RNA from ScienceDirect's AI-generated Topic Pages"/>
              </a:rPr>
              <a:t>viral RNA</a:t>
            </a:r>
            <a:r>
              <a:rPr lang="en-GB" sz="1200" b="0" i="0" dirty="0">
                <a:solidFill>
                  <a:srgbClr val="323232"/>
                </a:solidFill>
                <a:effectLst/>
                <a:latin typeface="NexusSerif"/>
              </a:rPr>
              <a:t> cycle threshold (CT) in swabs from SARS-CoV-2-positive patients (155). Each dot represents a patient. Linear regression lines (continuous line) and 95% confidence interval (dashed line and shaded area) are depicted in red. Spearman correlation coefficients (r) and p value (p) are indicated. Dashed horizontal black line represents limit of detection.</a:t>
            </a:r>
          </a:p>
          <a:p>
            <a:pPr algn="l"/>
            <a:r>
              <a:rPr lang="en-GB" sz="1200" b="0" i="0" dirty="0">
                <a:solidFill>
                  <a:srgbClr val="323232"/>
                </a:solidFill>
                <a:effectLst/>
                <a:latin typeface="NexusSerif"/>
              </a:rPr>
              <a:t>(M–R) </a:t>
            </a:r>
            <a:r>
              <a:rPr lang="en-GB" sz="1200" b="0" i="1" dirty="0">
                <a:solidFill>
                  <a:srgbClr val="323232"/>
                </a:solidFill>
                <a:effectLst/>
                <a:latin typeface="NexusSerif"/>
              </a:rPr>
              <a:t>IFNL1</a:t>
            </a:r>
            <a:r>
              <a:rPr lang="en-GB" sz="1200" b="0" i="0" dirty="0">
                <a:solidFill>
                  <a:srgbClr val="323232"/>
                </a:solidFill>
                <a:effectLst/>
                <a:latin typeface="NexusSerif"/>
              </a:rPr>
              <a:t> (M), </a:t>
            </a:r>
            <a:r>
              <a:rPr lang="en-GB" sz="1200" b="0" i="1" dirty="0">
                <a:solidFill>
                  <a:srgbClr val="323232"/>
                </a:solidFill>
                <a:effectLst/>
                <a:latin typeface="NexusSerif"/>
              </a:rPr>
              <a:t>IFNL2,3</a:t>
            </a:r>
            <a:r>
              <a:rPr lang="en-GB" sz="1200" b="0" i="0" dirty="0">
                <a:solidFill>
                  <a:srgbClr val="323232"/>
                </a:solidFill>
                <a:effectLst/>
                <a:latin typeface="NexusSerif"/>
              </a:rPr>
              <a:t> (N), </a:t>
            </a:r>
            <a:r>
              <a:rPr lang="en-GB" sz="1200" b="0" i="1" dirty="0">
                <a:solidFill>
                  <a:srgbClr val="323232"/>
                </a:solidFill>
                <a:effectLst/>
                <a:latin typeface="NexusSerif"/>
              </a:rPr>
              <a:t>IFNL4</a:t>
            </a:r>
            <a:r>
              <a:rPr lang="en-GB" sz="1200" b="0" i="0" dirty="0">
                <a:solidFill>
                  <a:srgbClr val="323232"/>
                </a:solidFill>
                <a:effectLst/>
                <a:latin typeface="NexusSerif"/>
              </a:rPr>
              <a:t> (O), </a:t>
            </a:r>
            <a:r>
              <a:rPr lang="en-GB" sz="1200" b="0" i="1" dirty="0">
                <a:solidFill>
                  <a:srgbClr val="323232"/>
                </a:solidFill>
                <a:effectLst/>
                <a:latin typeface="NexusSerif"/>
              </a:rPr>
              <a:t>IFNB1</a:t>
            </a:r>
            <a:r>
              <a:rPr lang="en-GB" sz="1200" b="0" i="0" dirty="0">
                <a:solidFill>
                  <a:srgbClr val="323232"/>
                </a:solidFill>
                <a:effectLst/>
                <a:latin typeface="NexusSerif"/>
              </a:rPr>
              <a:t> (P), </a:t>
            </a:r>
            <a:r>
              <a:rPr lang="en-GB" sz="1200" b="0" i="1" dirty="0">
                <a:solidFill>
                  <a:srgbClr val="323232"/>
                </a:solidFill>
                <a:effectLst/>
                <a:latin typeface="NexusSerif"/>
              </a:rPr>
              <a:t>IFNA2</a:t>
            </a:r>
            <a:r>
              <a:rPr lang="en-GB" sz="1200" b="0" i="0" dirty="0">
                <a:solidFill>
                  <a:srgbClr val="323232"/>
                </a:solidFill>
                <a:effectLst/>
                <a:latin typeface="NexusSerif"/>
              </a:rPr>
              <a:t> (Q), and </a:t>
            </a:r>
            <a:r>
              <a:rPr lang="en-GB" sz="1200" b="0" i="1" dirty="0">
                <a:solidFill>
                  <a:srgbClr val="323232"/>
                </a:solidFill>
                <a:effectLst/>
                <a:latin typeface="NexusSerif"/>
              </a:rPr>
              <a:t>IFNA4</a:t>
            </a:r>
            <a:r>
              <a:rPr lang="en-GB" sz="1200" b="0" i="0" dirty="0">
                <a:solidFill>
                  <a:srgbClr val="323232"/>
                </a:solidFill>
                <a:effectLst/>
                <a:latin typeface="NexusSerif"/>
              </a:rPr>
              <a:t> (R) mRNA expression is plotted against mean viral RNA CT in swabs from SARS-CoV-2-positive patients aged ≥70 years (61, blue dots and lines) and &lt;70 years (94, orange dots and lines). Each dot represents a patient. Linear regression (continuous lines) and 95% confidence interval (dashed line and shaded area) are depicted. Spearman correlation coefficients (r) and p value (p) are indicated in blue and orange for patients ≥70 and &lt;70 years, respectively. Dashed horizontal black line represents limit of detection.</a:t>
            </a:r>
          </a:p>
          <a:p>
            <a:pPr algn="l"/>
            <a:r>
              <a:rPr lang="en-GB" sz="1200" b="0" i="0" dirty="0">
                <a:solidFill>
                  <a:srgbClr val="323232"/>
                </a:solidFill>
                <a:effectLst/>
                <a:latin typeface="NexusSerif"/>
              </a:rPr>
              <a:t>(A–R) Expression is plotted as log2 (</a:t>
            </a:r>
            <a:r>
              <a:rPr lang="en-GB" sz="1200" b="0" i="1" dirty="0">
                <a:solidFill>
                  <a:srgbClr val="323232"/>
                </a:solidFill>
                <a:effectLst/>
                <a:latin typeface="NexusSerif"/>
              </a:rPr>
              <a:t>gene</a:t>
            </a:r>
            <a:r>
              <a:rPr lang="en-GB" sz="1200" b="0" i="0" dirty="0">
                <a:solidFill>
                  <a:srgbClr val="323232"/>
                </a:solidFill>
                <a:effectLst/>
                <a:latin typeface="NexusSerif"/>
              </a:rPr>
              <a:t>/</a:t>
            </a:r>
            <a:r>
              <a:rPr lang="en-GB" sz="1200" b="0" i="1" dirty="0">
                <a:solidFill>
                  <a:srgbClr val="323232"/>
                </a:solidFill>
                <a:effectLst/>
                <a:latin typeface="NexusSerif"/>
              </a:rPr>
              <a:t>GAPDH</a:t>
            </a:r>
            <a:r>
              <a:rPr lang="en-GB" sz="1200" b="0" i="0" dirty="0">
                <a:solidFill>
                  <a:srgbClr val="323232"/>
                </a:solidFill>
                <a:effectLst/>
                <a:latin typeface="NexusSerif"/>
              </a:rPr>
              <a:t> mRNA + 0.5 × gene-specific minimum). Statistics by Mann-Whitney test: ns, not significant (p &gt; 0.05); </a:t>
            </a:r>
            <a:r>
              <a:rPr lang="en-GB" sz="1200" b="0" i="0" baseline="30000" dirty="0">
                <a:solidFill>
                  <a:srgbClr val="323232"/>
                </a:solidFill>
                <a:effectLst/>
                <a:latin typeface="NexusSerif"/>
              </a:rPr>
              <a:t>∗</a:t>
            </a:r>
            <a:r>
              <a:rPr lang="en-GB" sz="1200" b="0" i="0" dirty="0">
                <a:solidFill>
                  <a:srgbClr val="323232"/>
                </a:solidFill>
                <a:effectLst/>
                <a:latin typeface="NexusSerif"/>
              </a:rPr>
              <a:t>p &lt; 0.05; </a:t>
            </a:r>
            <a:r>
              <a:rPr lang="en-GB" sz="1200" b="0" i="0" baseline="30000" dirty="0">
                <a:solidFill>
                  <a:srgbClr val="323232"/>
                </a:solidFill>
                <a:effectLst/>
                <a:latin typeface="NexusSerif"/>
              </a:rPr>
              <a:t>∗∗</a:t>
            </a:r>
            <a:r>
              <a:rPr lang="en-GB" sz="1200" b="0" i="0" dirty="0">
                <a:solidFill>
                  <a:srgbClr val="323232"/>
                </a:solidFill>
                <a:effectLst/>
                <a:latin typeface="NexusSerif"/>
              </a:rPr>
              <a:t>p &lt; 0.01; </a:t>
            </a:r>
            <a:r>
              <a:rPr lang="en-GB" sz="1200" b="0" i="0" baseline="30000" dirty="0">
                <a:solidFill>
                  <a:srgbClr val="323232"/>
                </a:solidFill>
                <a:effectLst/>
                <a:latin typeface="NexusSerif"/>
              </a:rPr>
              <a:t>∗∗∗</a:t>
            </a:r>
            <a:r>
              <a:rPr lang="en-GB" sz="1200" b="0" i="0" dirty="0">
                <a:solidFill>
                  <a:srgbClr val="323232"/>
                </a:solidFill>
                <a:effectLst/>
                <a:latin typeface="NexusSerif"/>
              </a:rPr>
              <a:t>p &lt; 0.001; </a:t>
            </a:r>
            <a:r>
              <a:rPr lang="en-GB" sz="1200" b="0" i="0" baseline="30000" dirty="0">
                <a:solidFill>
                  <a:srgbClr val="323232"/>
                </a:solidFill>
                <a:effectLst/>
                <a:latin typeface="NexusSerif"/>
              </a:rPr>
              <a:t>∗∗∗∗</a:t>
            </a:r>
            <a:r>
              <a:rPr lang="en-GB" sz="1200" b="0" i="0" dirty="0">
                <a:solidFill>
                  <a:srgbClr val="323232"/>
                </a:solidFill>
                <a:effectLst/>
                <a:latin typeface="NexusSerif"/>
              </a:rPr>
              <a:t>p &lt; 0.0001 (A–F) or test for difference between simple linear regression slopes: ns, not significant (p &gt; 0.05); </a:t>
            </a:r>
            <a:r>
              <a:rPr lang="en-GB" sz="1200" b="0" i="0" baseline="30000" dirty="0">
                <a:solidFill>
                  <a:srgbClr val="323232"/>
                </a:solidFill>
                <a:effectLst/>
                <a:latin typeface="NexusSerif"/>
              </a:rPr>
              <a:t>∗</a:t>
            </a:r>
            <a:r>
              <a:rPr lang="en-GB" sz="1200" b="0" i="0" dirty="0">
                <a:solidFill>
                  <a:srgbClr val="323232"/>
                </a:solidFill>
                <a:effectLst/>
                <a:latin typeface="NexusSerif"/>
              </a:rPr>
              <a:t>p &lt; 0.05; </a:t>
            </a:r>
            <a:r>
              <a:rPr lang="en-GB" sz="1200" b="0" i="0" baseline="30000" dirty="0">
                <a:solidFill>
                  <a:srgbClr val="323232"/>
                </a:solidFill>
                <a:effectLst/>
                <a:latin typeface="NexusSerif"/>
              </a:rPr>
              <a:t>∗∗</a:t>
            </a:r>
            <a:r>
              <a:rPr lang="en-GB" sz="1200" b="0" i="0" dirty="0">
                <a:solidFill>
                  <a:srgbClr val="323232"/>
                </a:solidFill>
                <a:effectLst/>
                <a:latin typeface="NexusSerif"/>
              </a:rPr>
              <a:t>p &lt; 0.01; </a:t>
            </a:r>
            <a:r>
              <a:rPr lang="en-GB" sz="1200" b="0" i="0" baseline="30000" dirty="0">
                <a:solidFill>
                  <a:srgbClr val="323232"/>
                </a:solidFill>
                <a:effectLst/>
                <a:latin typeface="NexusSerif"/>
              </a:rPr>
              <a:t>∗∗∗</a:t>
            </a:r>
            <a:r>
              <a:rPr lang="en-GB" sz="1200" b="0" i="0" dirty="0">
                <a:solidFill>
                  <a:srgbClr val="323232"/>
                </a:solidFill>
                <a:effectLst/>
                <a:latin typeface="NexusSerif"/>
              </a:rPr>
              <a:t>p &lt; 0.001; </a:t>
            </a:r>
            <a:r>
              <a:rPr lang="en-GB" sz="1200" b="0" i="0" baseline="30000" dirty="0">
                <a:solidFill>
                  <a:srgbClr val="323232"/>
                </a:solidFill>
                <a:effectLst/>
                <a:latin typeface="NexusSerif"/>
              </a:rPr>
              <a:t>∗∗∗∗</a:t>
            </a:r>
            <a:r>
              <a:rPr lang="en-GB" sz="1200" b="0" i="0" dirty="0">
                <a:solidFill>
                  <a:srgbClr val="323232"/>
                </a:solidFill>
                <a:effectLst/>
                <a:latin typeface="NexusSerif"/>
              </a:rPr>
              <a:t>p &lt; 0.0001 (M–R). See also </a:t>
            </a:r>
            <a:r>
              <a:rPr lang="en-GB" sz="1200" b="0" i="0" u="none" strike="noStrike" dirty="0">
                <a:solidFill>
                  <a:srgbClr val="0C7DBB"/>
                </a:solidFill>
                <a:effectLst/>
                <a:latin typeface="NexusSerif"/>
                <a:hlinkClick r:id="rId5"/>
              </a:rPr>
              <a:t>Figure S1</a:t>
            </a:r>
            <a:r>
              <a:rPr lang="en-GB" sz="1200" b="0" i="0" dirty="0">
                <a:solidFill>
                  <a:srgbClr val="323232"/>
                </a:solidFill>
                <a:effectLst/>
                <a:latin typeface="NexusSerif"/>
              </a:rPr>
              <a:t> and </a:t>
            </a:r>
            <a:r>
              <a:rPr lang="en-GB" sz="1200" b="0" i="0" u="none" strike="noStrike" dirty="0">
                <a:solidFill>
                  <a:srgbClr val="0C7DBB"/>
                </a:solidFill>
                <a:effectLst/>
                <a:latin typeface="NexusSerif"/>
                <a:hlinkClick r:id="rId6"/>
              </a:rPr>
              <a:t>Table S1</a:t>
            </a:r>
            <a:r>
              <a:rPr lang="en-GB" sz="1200" b="0" i="0" dirty="0">
                <a:solidFill>
                  <a:srgbClr val="323232"/>
                </a:solidFill>
                <a:effectLst/>
                <a:latin typeface="NexusSerif"/>
              </a:rPr>
              <a:t>.</a:t>
            </a:r>
          </a:p>
        </p:txBody>
      </p:sp>
      <p:sp>
        <p:nvSpPr>
          <p:cNvPr id="7" name="TextBox 6">
            <a:extLst>
              <a:ext uri="{FF2B5EF4-FFF2-40B4-BE49-F238E27FC236}">
                <a16:creationId xmlns:a16="http://schemas.microsoft.com/office/drawing/2014/main" id="{9EA2AA9B-5FB3-4E76-BED3-2A730303C69B}"/>
              </a:ext>
            </a:extLst>
          </p:cNvPr>
          <p:cNvSpPr txBox="1"/>
          <p:nvPr/>
        </p:nvSpPr>
        <p:spPr>
          <a:xfrm>
            <a:off x="7950925" y="6340890"/>
            <a:ext cx="6096000" cy="369332"/>
          </a:xfrm>
          <a:prstGeom prst="rect">
            <a:avLst/>
          </a:prstGeom>
          <a:noFill/>
        </p:spPr>
        <p:txBody>
          <a:bodyPr wrap="square">
            <a:spAutoFit/>
          </a:bodyPr>
          <a:lstStyle/>
          <a:p>
            <a:r>
              <a:rPr lang="en-GB" b="0" i="0" u="none" strike="noStrike" dirty="0">
                <a:solidFill>
                  <a:srgbClr val="0C7DBB"/>
                </a:solidFill>
                <a:effectLst/>
                <a:latin typeface="NexusSans"/>
                <a:hlinkClick r:id="rId7" tooltip="Persistent link using digital object identifier"/>
              </a:rPr>
              <a:t>https://doi.org/10.1016/j.cell.2021.08.016</a:t>
            </a:r>
            <a:endParaRPr lang="en-GB" dirty="0"/>
          </a:p>
        </p:txBody>
      </p:sp>
    </p:spTree>
    <p:extLst>
      <p:ext uri="{BB962C8B-B14F-4D97-AF65-F5344CB8AC3E}">
        <p14:creationId xmlns:p14="http://schemas.microsoft.com/office/powerpoint/2010/main" val="1063735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B2D35C-E9F4-4D3D-AA8F-2A94493B6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43" y="0"/>
            <a:ext cx="4912107" cy="6858000"/>
          </a:xfrm>
          <a:prstGeom prst="rect">
            <a:avLst/>
          </a:prstGeom>
        </p:spPr>
      </p:pic>
      <p:sp>
        <p:nvSpPr>
          <p:cNvPr id="5" name="TextBox 4">
            <a:extLst>
              <a:ext uri="{FF2B5EF4-FFF2-40B4-BE49-F238E27FC236}">
                <a16:creationId xmlns:a16="http://schemas.microsoft.com/office/drawing/2014/main" id="{4AA7BBD4-A2A9-480E-96A5-41FCC435500F}"/>
              </a:ext>
            </a:extLst>
          </p:cNvPr>
          <p:cNvSpPr txBox="1"/>
          <p:nvPr/>
        </p:nvSpPr>
        <p:spPr>
          <a:xfrm>
            <a:off x="5338354" y="0"/>
            <a:ext cx="6853646" cy="6340197"/>
          </a:xfrm>
          <a:prstGeom prst="rect">
            <a:avLst/>
          </a:prstGeom>
          <a:noFill/>
        </p:spPr>
        <p:txBody>
          <a:bodyPr wrap="square">
            <a:spAutoFit/>
          </a:bodyPr>
          <a:lstStyle/>
          <a:p>
            <a:pPr algn="l"/>
            <a:r>
              <a:rPr lang="en-GB" sz="1400" b="0" i="0" dirty="0">
                <a:solidFill>
                  <a:srgbClr val="323232"/>
                </a:solidFill>
                <a:effectLst/>
                <a:latin typeface="NexusSerif"/>
              </a:rPr>
              <a:t>Figure 1. ILC3s are dysregulated in human and mouse CRC</a:t>
            </a:r>
          </a:p>
          <a:p>
            <a:pPr algn="l"/>
            <a:r>
              <a:rPr lang="en-GB" sz="1400" b="0" i="0" dirty="0" err="1">
                <a:solidFill>
                  <a:srgbClr val="323232"/>
                </a:solidFill>
                <a:effectLst/>
                <a:latin typeface="NexusSerif"/>
              </a:rPr>
              <a:t>Tumor</a:t>
            </a:r>
            <a:r>
              <a:rPr lang="en-GB" sz="1400" b="0" i="0" dirty="0">
                <a:solidFill>
                  <a:srgbClr val="323232"/>
                </a:solidFill>
                <a:effectLst/>
                <a:latin typeface="NexusSerif"/>
              </a:rPr>
              <a:t>-infiltrating and </a:t>
            </a:r>
            <a:r>
              <a:rPr lang="en-GB" sz="1400" b="0" i="0" dirty="0">
                <a:solidFill>
                  <a:srgbClr val="2E2E2E"/>
                </a:solidFill>
                <a:effectLst/>
                <a:latin typeface="NexusSerif"/>
                <a:hlinkClick r:id="rId3" tooltip="Learn more about lamina propria from ScienceDirect's AI-generated Topic Pages"/>
              </a:rPr>
              <a:t>lamina propria</a:t>
            </a:r>
            <a:r>
              <a:rPr lang="en-GB" sz="1400" b="0" i="0" dirty="0">
                <a:solidFill>
                  <a:srgbClr val="323232"/>
                </a:solidFill>
                <a:effectLst/>
                <a:latin typeface="NexusSerif"/>
              </a:rPr>
              <a:t> cells were respectively isolated from resected </a:t>
            </a:r>
            <a:r>
              <a:rPr lang="en-GB" sz="1400" b="0" i="0" dirty="0" err="1">
                <a:solidFill>
                  <a:srgbClr val="323232"/>
                </a:solidFill>
                <a:effectLst/>
                <a:latin typeface="NexusSerif"/>
              </a:rPr>
              <a:t>tumors</a:t>
            </a:r>
            <a:r>
              <a:rPr lang="en-GB" sz="1400" b="0" i="0" dirty="0">
                <a:solidFill>
                  <a:srgbClr val="323232"/>
                </a:solidFill>
                <a:effectLst/>
                <a:latin typeface="NexusSerif"/>
              </a:rPr>
              <a:t>, adenoma, </a:t>
            </a:r>
            <a:r>
              <a:rPr lang="en-GB" sz="1400" b="0" i="0" dirty="0">
                <a:solidFill>
                  <a:srgbClr val="2E2E2E"/>
                </a:solidFill>
                <a:effectLst/>
                <a:latin typeface="NexusSerif"/>
                <a:hlinkClick r:id="rId4" tooltip="Learn more about IBD from ScienceDirect's AI-generated Topic Pages"/>
              </a:rPr>
              <a:t>IBD</a:t>
            </a:r>
            <a:r>
              <a:rPr lang="en-GB" sz="1400" b="0" i="0" dirty="0">
                <a:solidFill>
                  <a:srgbClr val="323232"/>
                </a:solidFill>
                <a:effectLst/>
                <a:latin typeface="NexusSerif"/>
              </a:rPr>
              <a:t> lesions, and adjacent tissues from CRC and IBD patients.</a:t>
            </a:r>
          </a:p>
          <a:p>
            <a:pPr algn="l"/>
            <a:r>
              <a:rPr lang="en-GB" sz="1400" b="0" i="0" dirty="0">
                <a:solidFill>
                  <a:srgbClr val="323232"/>
                </a:solidFill>
                <a:effectLst/>
                <a:latin typeface="NexusSerif"/>
              </a:rPr>
              <a:t>(A) </a:t>
            </a:r>
            <a:r>
              <a:rPr lang="en-GB" sz="1400" b="0" i="0" dirty="0">
                <a:solidFill>
                  <a:srgbClr val="2E2E2E"/>
                </a:solidFill>
                <a:effectLst/>
                <a:latin typeface="NexusSerif"/>
                <a:hlinkClick r:id="rId5" tooltip="Learn more about ILCs from ScienceDirect's AI-generated Topic Pages"/>
              </a:rPr>
              <a:t>ILCs</a:t>
            </a:r>
            <a:r>
              <a:rPr lang="en-GB" sz="1400" b="0" i="0" dirty="0">
                <a:solidFill>
                  <a:srgbClr val="323232"/>
                </a:solidFill>
                <a:effectLst/>
                <a:latin typeface="NexusSerif"/>
              </a:rPr>
              <a:t> were gated as CD45</a:t>
            </a:r>
            <a:r>
              <a:rPr lang="en-GB" sz="1400" b="0" i="0" baseline="30000" dirty="0">
                <a:solidFill>
                  <a:srgbClr val="323232"/>
                </a:solidFill>
                <a:effectLst/>
                <a:latin typeface="NexusSerif"/>
              </a:rPr>
              <a:t>+</a:t>
            </a:r>
            <a:r>
              <a:rPr lang="en-GB" sz="1400" b="0" i="0" dirty="0">
                <a:solidFill>
                  <a:srgbClr val="323232"/>
                </a:solidFill>
                <a:effectLst/>
                <a:latin typeface="NexusSerif"/>
              </a:rPr>
              <a:t> and lineage (CD3, CD4, CD8, </a:t>
            </a:r>
            <a:r>
              <a:rPr lang="en-GB" sz="1400" b="0" i="0" dirty="0">
                <a:solidFill>
                  <a:srgbClr val="2E2E2E"/>
                </a:solidFill>
                <a:effectLst/>
                <a:latin typeface="NexusSerif"/>
                <a:hlinkClick r:id="rId6" tooltip="Learn more about CD11c from ScienceDirect's AI-generated Topic Pages"/>
              </a:rPr>
              <a:t>CD11c</a:t>
            </a:r>
            <a:r>
              <a:rPr lang="en-GB" sz="1400" b="0" i="0" dirty="0">
                <a:solidFill>
                  <a:srgbClr val="323232"/>
                </a:solidFill>
                <a:effectLst/>
                <a:latin typeface="NexusSerif"/>
              </a:rPr>
              <a:t>, </a:t>
            </a:r>
            <a:r>
              <a:rPr lang="en-GB" sz="1400" b="0" i="0" dirty="0">
                <a:solidFill>
                  <a:srgbClr val="2E2E2E"/>
                </a:solidFill>
                <a:effectLst/>
                <a:latin typeface="NexusSerif"/>
                <a:hlinkClick r:id="rId7" tooltip="Learn more about CD14 from ScienceDirect's AI-generated Topic Pages"/>
              </a:rPr>
              <a:t>CD14</a:t>
            </a:r>
            <a:r>
              <a:rPr lang="en-GB" sz="1400" b="0" i="0" dirty="0">
                <a:solidFill>
                  <a:srgbClr val="323232"/>
                </a:solidFill>
                <a:effectLst/>
                <a:latin typeface="NexusSerif"/>
              </a:rPr>
              <a:t>, </a:t>
            </a:r>
            <a:r>
              <a:rPr lang="en-GB" sz="1400" b="0" i="0" dirty="0">
                <a:solidFill>
                  <a:srgbClr val="2E2E2E"/>
                </a:solidFill>
                <a:effectLst/>
                <a:latin typeface="NexusSerif"/>
                <a:hlinkClick r:id="rId8" tooltip="Learn more about CD19 from ScienceDirect's AI-generated Topic Pages"/>
              </a:rPr>
              <a:t>CD19</a:t>
            </a:r>
            <a:r>
              <a:rPr lang="en-GB" sz="1400" b="0" i="0" dirty="0">
                <a:solidFill>
                  <a:srgbClr val="323232"/>
                </a:solidFill>
                <a:effectLst/>
                <a:latin typeface="NexusSerif"/>
              </a:rPr>
              <a:t>, </a:t>
            </a:r>
            <a:r>
              <a:rPr lang="en-GB" sz="1400" b="0" i="0" dirty="0">
                <a:solidFill>
                  <a:srgbClr val="2E2E2E"/>
                </a:solidFill>
                <a:effectLst/>
                <a:latin typeface="NexusSerif"/>
                <a:hlinkClick r:id="rId9" tooltip="Learn more about CD34 from ScienceDirect's AI-generated Topic Pages"/>
              </a:rPr>
              <a:t>CD34</a:t>
            </a:r>
            <a:r>
              <a:rPr lang="en-GB" sz="1400" b="0" i="0" dirty="0">
                <a:solidFill>
                  <a:srgbClr val="323232"/>
                </a:solidFill>
                <a:effectLst/>
                <a:latin typeface="NexusSerif"/>
              </a:rPr>
              <a:t>, CD94, CD123, and FcεR1α) negative, CD127</a:t>
            </a:r>
            <a:r>
              <a:rPr lang="en-GB" sz="1400" b="0" i="0" baseline="30000" dirty="0">
                <a:solidFill>
                  <a:srgbClr val="323232"/>
                </a:solidFill>
                <a:effectLst/>
                <a:latin typeface="NexusSerif"/>
              </a:rPr>
              <a:t>+</a:t>
            </a:r>
            <a:r>
              <a:rPr lang="en-GB" sz="1400" b="0" i="0" dirty="0">
                <a:solidFill>
                  <a:srgbClr val="323232"/>
                </a:solidFill>
                <a:effectLst/>
                <a:latin typeface="NexusSerif"/>
              </a:rPr>
              <a:t> and further divided by expression of CRTH2 (ILC2s; red) or </a:t>
            </a:r>
            <a:r>
              <a:rPr lang="en-GB" sz="1400" b="0" i="0" dirty="0">
                <a:solidFill>
                  <a:srgbClr val="2E2E2E"/>
                </a:solidFill>
                <a:effectLst/>
                <a:latin typeface="NexusSerif"/>
                <a:hlinkClick r:id="rId10" tooltip="Learn more about CD117 from ScienceDirect's AI-generated Topic Pages"/>
              </a:rPr>
              <a:t>CD117</a:t>
            </a:r>
            <a:r>
              <a:rPr lang="en-GB" sz="1400" b="0" i="0" dirty="0">
                <a:solidFill>
                  <a:srgbClr val="323232"/>
                </a:solidFill>
                <a:effectLst/>
                <a:latin typeface="NexusSerif"/>
              </a:rPr>
              <a:t> (ILC3s; blue) or as lacking expression of both markers (ILC1s; black). After data analysis and filtering, 47 CRC and 7 adenoma paired-samples reached minimal threshold for ILC3 numbers and were validated for further analyses.</a:t>
            </a:r>
          </a:p>
          <a:p>
            <a:pPr algn="l"/>
            <a:r>
              <a:rPr lang="en-GB" sz="1400" b="0" i="0" dirty="0">
                <a:solidFill>
                  <a:srgbClr val="323232"/>
                </a:solidFill>
                <a:effectLst/>
                <a:latin typeface="NexusSerif"/>
              </a:rPr>
              <a:t>(B–D) Frequencies of ILC subsets among total ILCs were compared between (B) </a:t>
            </a:r>
            <a:r>
              <a:rPr lang="en-GB" sz="1400" b="0" i="0" dirty="0" err="1">
                <a:solidFill>
                  <a:srgbClr val="323232"/>
                </a:solidFill>
                <a:effectLst/>
                <a:latin typeface="NexusSerif"/>
              </a:rPr>
              <a:t>tumors</a:t>
            </a:r>
            <a:r>
              <a:rPr lang="en-GB" sz="1400" b="0" i="0" dirty="0">
                <a:solidFill>
                  <a:srgbClr val="323232"/>
                </a:solidFill>
                <a:effectLst/>
                <a:latin typeface="NexusSerif"/>
              </a:rPr>
              <a:t>, (C) adenomas, (D) IBD lesions, and non-malignant/non-inflamed adjacent tissues.</a:t>
            </a:r>
          </a:p>
          <a:p>
            <a:pPr algn="l"/>
            <a:r>
              <a:rPr lang="en-GB" sz="1400" b="0" i="0" dirty="0">
                <a:solidFill>
                  <a:srgbClr val="323232"/>
                </a:solidFill>
                <a:effectLst/>
                <a:latin typeface="NexusSerif"/>
              </a:rPr>
              <a:t>(E and F) Age- and sex-matched CDX2</a:t>
            </a:r>
            <a:r>
              <a:rPr lang="en-GB" sz="1400" b="0" i="0" baseline="30000" dirty="0">
                <a:solidFill>
                  <a:srgbClr val="323232"/>
                </a:solidFill>
                <a:effectLst/>
                <a:latin typeface="NexusSerif"/>
              </a:rPr>
              <a:t>Cre</a:t>
            </a:r>
            <a:r>
              <a:rPr lang="en-GB" sz="1400" b="0" i="0" dirty="0">
                <a:solidFill>
                  <a:srgbClr val="323232"/>
                </a:solidFill>
                <a:effectLst/>
                <a:latin typeface="NexusSerif"/>
              </a:rPr>
              <a:t>-APCmin</a:t>
            </a:r>
            <a:r>
              <a:rPr lang="en-GB" sz="1400" b="0" i="0" baseline="30000" dirty="0">
                <a:solidFill>
                  <a:srgbClr val="323232"/>
                </a:solidFill>
                <a:effectLst/>
                <a:latin typeface="NexusSerif"/>
              </a:rPr>
              <a:t>+/F</a:t>
            </a:r>
            <a:r>
              <a:rPr lang="en-GB" sz="1400" b="0" i="0" dirty="0">
                <a:solidFill>
                  <a:srgbClr val="323232"/>
                </a:solidFill>
                <a:effectLst/>
                <a:latin typeface="NexusSerif"/>
              </a:rPr>
              <a:t> mice developing spontaneous colonic adenoma-carcinoma were examined for the frequency of ILC3s within adenoma and adjacent non-malignant </a:t>
            </a:r>
            <a:r>
              <a:rPr lang="en-GB" sz="1400" b="0" i="0" dirty="0">
                <a:solidFill>
                  <a:srgbClr val="2E2E2E"/>
                </a:solidFill>
                <a:effectLst/>
                <a:latin typeface="NexusSerif"/>
                <a:hlinkClick r:id="rId11" tooltip="Learn more about colon tissues from ScienceDirect's AI-generated Topic Pages"/>
              </a:rPr>
              <a:t>colon tissues</a:t>
            </a:r>
            <a:r>
              <a:rPr lang="en-GB" sz="1400" b="0" i="0" dirty="0">
                <a:solidFill>
                  <a:srgbClr val="323232"/>
                </a:solidFill>
                <a:effectLst/>
                <a:latin typeface="NexusSerif"/>
              </a:rPr>
              <a:t>. (E) ILCs were gated as CD45</a:t>
            </a:r>
            <a:r>
              <a:rPr lang="en-GB" sz="1400" b="0" i="0" baseline="30000" dirty="0">
                <a:solidFill>
                  <a:srgbClr val="323232"/>
                </a:solidFill>
                <a:effectLst/>
                <a:latin typeface="NexusSerif"/>
              </a:rPr>
              <a:t>+</a:t>
            </a:r>
            <a:r>
              <a:rPr lang="en-GB" sz="1400" b="0" i="0" dirty="0">
                <a:solidFill>
                  <a:srgbClr val="323232"/>
                </a:solidFill>
                <a:effectLst/>
                <a:latin typeface="NexusSerif"/>
              </a:rPr>
              <a:t> and lineage (B220, CD3ε, </a:t>
            </a:r>
            <a:r>
              <a:rPr lang="en-GB" sz="1400" b="0" i="0" dirty="0">
                <a:solidFill>
                  <a:srgbClr val="2E2E2E"/>
                </a:solidFill>
                <a:effectLst/>
                <a:latin typeface="NexusSerif"/>
                <a:hlinkClick r:id="rId12" tooltip="Learn more about CD5 from ScienceDirect's AI-generated Topic Pages"/>
              </a:rPr>
              <a:t>CD5</a:t>
            </a:r>
            <a:r>
              <a:rPr lang="en-GB" sz="1400" b="0" i="0" dirty="0">
                <a:solidFill>
                  <a:srgbClr val="323232"/>
                </a:solidFill>
                <a:effectLst/>
                <a:latin typeface="NexusSerif"/>
              </a:rPr>
              <a:t>, CD8, CD11b, CD11c, and Ly6G) negative, CD90.2</a:t>
            </a:r>
            <a:r>
              <a:rPr lang="en-GB" sz="1400" b="0" i="0" baseline="30000" dirty="0">
                <a:solidFill>
                  <a:srgbClr val="323232"/>
                </a:solidFill>
                <a:effectLst/>
                <a:latin typeface="NexusSerif"/>
              </a:rPr>
              <a:t>+</a:t>
            </a:r>
            <a:r>
              <a:rPr lang="en-GB" sz="1400" b="0" i="0" dirty="0">
                <a:solidFill>
                  <a:srgbClr val="323232"/>
                </a:solidFill>
                <a:effectLst/>
                <a:latin typeface="NexusSerif"/>
              </a:rPr>
              <a:t>CD127</a:t>
            </a:r>
            <a:r>
              <a:rPr lang="en-GB" sz="1400" b="0" i="0" baseline="30000" dirty="0">
                <a:solidFill>
                  <a:srgbClr val="323232"/>
                </a:solidFill>
                <a:effectLst/>
                <a:latin typeface="NexusSerif"/>
              </a:rPr>
              <a:t>+</a:t>
            </a:r>
            <a:r>
              <a:rPr lang="en-GB" sz="1400" b="0" i="0" dirty="0">
                <a:solidFill>
                  <a:srgbClr val="323232"/>
                </a:solidFill>
                <a:effectLst/>
                <a:latin typeface="NexusSerif"/>
              </a:rPr>
              <a:t> and further divided by expression of GATA-3 (ILC2s; red) or </a:t>
            </a:r>
            <a:r>
              <a:rPr lang="en-GB" sz="1400" b="0" i="0" dirty="0" err="1">
                <a:solidFill>
                  <a:srgbClr val="323232"/>
                </a:solidFill>
                <a:effectLst/>
                <a:latin typeface="NexusSerif"/>
              </a:rPr>
              <a:t>RORγt</a:t>
            </a:r>
            <a:r>
              <a:rPr lang="en-GB" sz="1400" b="0" i="0" dirty="0">
                <a:solidFill>
                  <a:srgbClr val="323232"/>
                </a:solidFill>
                <a:effectLst/>
                <a:latin typeface="NexusSerif"/>
              </a:rPr>
              <a:t> (ILC3s; blue) or as lacking expression of both markers and expressing T-bet and NKp46 (ILC1s). (F) Frequencies of ILC subsets among total ILCs and CD45</a:t>
            </a:r>
            <a:r>
              <a:rPr lang="en-GB" sz="1400" b="0" i="0" baseline="30000" dirty="0">
                <a:solidFill>
                  <a:srgbClr val="323232"/>
                </a:solidFill>
                <a:effectLst/>
                <a:latin typeface="NexusSerif"/>
              </a:rPr>
              <a:t>+</a:t>
            </a:r>
            <a:r>
              <a:rPr lang="en-GB" sz="1400" b="0" i="0" dirty="0">
                <a:solidFill>
                  <a:srgbClr val="323232"/>
                </a:solidFill>
                <a:effectLst/>
                <a:latin typeface="NexusSerif"/>
              </a:rPr>
              <a:t> cells were compared between adenoma and non-malignant colon tissues.</a:t>
            </a:r>
          </a:p>
          <a:p>
            <a:pPr algn="l"/>
            <a:r>
              <a:rPr lang="en-GB" sz="1400" b="0" i="0" dirty="0">
                <a:solidFill>
                  <a:srgbClr val="323232"/>
                </a:solidFill>
                <a:effectLst/>
                <a:latin typeface="NexusSerif"/>
              </a:rPr>
              <a:t>(G) Representative pictures of immunofluorescence staining of frozen-tissue sections from mouse colon adenomas isolated from </a:t>
            </a:r>
            <a:r>
              <a:rPr lang="en-GB" sz="1400" b="0" i="0" dirty="0" err="1">
                <a:solidFill>
                  <a:srgbClr val="323232"/>
                </a:solidFill>
                <a:effectLst/>
                <a:latin typeface="NexusSerif"/>
              </a:rPr>
              <a:t>APC</a:t>
            </a:r>
            <a:r>
              <a:rPr lang="en-GB" sz="1400" b="0" i="0" baseline="30000" dirty="0" err="1">
                <a:solidFill>
                  <a:srgbClr val="323232"/>
                </a:solidFill>
                <a:effectLst/>
                <a:latin typeface="NexusSerif"/>
              </a:rPr>
              <a:t>min</a:t>
            </a:r>
            <a:r>
              <a:rPr lang="en-GB" sz="1400" b="0" i="0" baseline="30000" dirty="0">
                <a:solidFill>
                  <a:srgbClr val="323232"/>
                </a:solidFill>
                <a:effectLst/>
                <a:latin typeface="NexusSerif"/>
              </a:rPr>
              <a:t>/+</a:t>
            </a:r>
            <a:r>
              <a:rPr lang="en-GB" sz="1400" b="0" i="0" dirty="0">
                <a:solidFill>
                  <a:srgbClr val="323232"/>
                </a:solidFill>
                <a:effectLst/>
                <a:latin typeface="NexusSerif"/>
              </a:rPr>
              <a:t> mice. Sections were stained for </a:t>
            </a:r>
            <a:r>
              <a:rPr lang="en-GB" sz="1400" b="0" i="0" dirty="0">
                <a:solidFill>
                  <a:srgbClr val="2E2E2E"/>
                </a:solidFill>
                <a:effectLst/>
                <a:latin typeface="NexusSerif"/>
                <a:hlinkClick r:id="rId13" tooltip="Learn more about DAPI from ScienceDirect's AI-generated Topic Pages"/>
              </a:rPr>
              <a:t>DAPI</a:t>
            </a:r>
            <a:r>
              <a:rPr lang="en-GB" sz="1400" b="0" i="0" dirty="0">
                <a:solidFill>
                  <a:srgbClr val="323232"/>
                </a:solidFill>
                <a:effectLst/>
                <a:latin typeface="NexusSerif"/>
              </a:rPr>
              <a:t> (</a:t>
            </a:r>
            <a:r>
              <a:rPr lang="en-GB" sz="1400" b="0" i="0" dirty="0" err="1">
                <a:solidFill>
                  <a:srgbClr val="323232"/>
                </a:solidFill>
                <a:effectLst/>
                <a:latin typeface="NexusSerif"/>
              </a:rPr>
              <a:t>gray</a:t>
            </a:r>
            <a:r>
              <a:rPr lang="en-GB" sz="1400" b="0" i="0" dirty="0">
                <a:solidFill>
                  <a:srgbClr val="323232"/>
                </a:solidFill>
                <a:effectLst/>
                <a:latin typeface="NexusSerif"/>
              </a:rPr>
              <a:t>), CD3 (red), </a:t>
            </a:r>
            <a:r>
              <a:rPr lang="en-GB" sz="1400" b="0" i="0" dirty="0" err="1">
                <a:solidFill>
                  <a:srgbClr val="323232"/>
                </a:solidFill>
                <a:effectLst/>
                <a:latin typeface="NexusSerif"/>
              </a:rPr>
              <a:t>RORγt</a:t>
            </a:r>
            <a:r>
              <a:rPr lang="en-GB" sz="1400" b="0" i="0" dirty="0">
                <a:solidFill>
                  <a:srgbClr val="323232"/>
                </a:solidFill>
                <a:effectLst/>
                <a:latin typeface="NexusSerif"/>
              </a:rPr>
              <a:t> (green), and IL-7Rα (blue). Scale bar, 200 </a:t>
            </a:r>
            <a:r>
              <a:rPr lang="en-GB" sz="1400" b="0" i="0" dirty="0" err="1">
                <a:solidFill>
                  <a:srgbClr val="323232"/>
                </a:solidFill>
                <a:effectLst/>
                <a:latin typeface="NexusSerif"/>
              </a:rPr>
              <a:t>μm</a:t>
            </a:r>
            <a:r>
              <a:rPr lang="en-GB" sz="1400" b="0" i="0" dirty="0">
                <a:solidFill>
                  <a:srgbClr val="323232"/>
                </a:solidFill>
                <a:effectLst/>
                <a:latin typeface="NexusSerif"/>
              </a:rPr>
              <a:t>.</a:t>
            </a:r>
          </a:p>
          <a:p>
            <a:pPr algn="l"/>
            <a:r>
              <a:rPr lang="en-GB" sz="1400" b="0" i="0" dirty="0">
                <a:solidFill>
                  <a:srgbClr val="323232"/>
                </a:solidFill>
                <a:effectLst/>
                <a:latin typeface="NexusSerif"/>
              </a:rPr>
              <a:t>White stars indicate CD3</a:t>
            </a:r>
            <a:r>
              <a:rPr lang="en-GB" sz="1400" b="0" i="0" baseline="30000" dirty="0">
                <a:solidFill>
                  <a:srgbClr val="323232"/>
                </a:solidFill>
                <a:effectLst/>
                <a:latin typeface="NexusSerif"/>
              </a:rPr>
              <a:t>−</a:t>
            </a:r>
            <a:r>
              <a:rPr lang="en-GB" sz="1400" b="0" i="0" dirty="0">
                <a:solidFill>
                  <a:srgbClr val="323232"/>
                </a:solidFill>
                <a:effectLst/>
                <a:latin typeface="NexusSerif"/>
              </a:rPr>
              <a:t>IL-7Rα</a:t>
            </a:r>
            <a:r>
              <a:rPr lang="en-GB" sz="1400" b="0" i="0" baseline="30000" dirty="0">
                <a:solidFill>
                  <a:srgbClr val="323232"/>
                </a:solidFill>
                <a:effectLst/>
                <a:latin typeface="NexusSerif"/>
              </a:rPr>
              <a:t>+</a:t>
            </a:r>
            <a:r>
              <a:rPr lang="en-GB" sz="1400" b="0" i="0" dirty="0" err="1">
                <a:solidFill>
                  <a:srgbClr val="323232"/>
                </a:solidFill>
                <a:effectLst/>
                <a:latin typeface="NexusSerif"/>
              </a:rPr>
              <a:t>RORγt</a:t>
            </a:r>
            <a:r>
              <a:rPr lang="en-GB" sz="1400" b="0" i="0" baseline="30000" dirty="0">
                <a:solidFill>
                  <a:srgbClr val="323232"/>
                </a:solidFill>
                <a:effectLst/>
                <a:latin typeface="NexusSerif"/>
              </a:rPr>
              <a:t>+</a:t>
            </a:r>
            <a:r>
              <a:rPr lang="en-GB" sz="1400" b="0" i="0" dirty="0">
                <a:solidFill>
                  <a:srgbClr val="323232"/>
                </a:solidFill>
                <a:effectLst/>
                <a:latin typeface="NexusSerif"/>
              </a:rPr>
              <a:t> ILC3s. Data include (A and B) n = 47 CRC, (C) n = 7 adenomas, (D) n = 16 IBD patients, or (E and F) three independent experiments pooled. (B–D and F) Results are shown as boxplots with 10/25/50/75/90 percentiles. Statistical analyses between groups are performed using a (B) paired Student’s t, (C) Wilcoxon, or (D and F) Mann-Whitney U test. </a:t>
            </a:r>
            <a:r>
              <a:rPr lang="en-GB" sz="1400" b="0" i="0" baseline="30000" dirty="0">
                <a:solidFill>
                  <a:srgbClr val="323232"/>
                </a:solidFill>
                <a:effectLst/>
                <a:latin typeface="NexusSerif"/>
              </a:rPr>
              <a:t>∗</a:t>
            </a:r>
            <a:r>
              <a:rPr lang="en-GB" sz="1400" b="0" i="0" dirty="0">
                <a:solidFill>
                  <a:srgbClr val="323232"/>
                </a:solidFill>
                <a:effectLst/>
                <a:latin typeface="NexusSerif"/>
              </a:rPr>
              <a:t>p &lt; 0.05, </a:t>
            </a:r>
            <a:r>
              <a:rPr lang="en-GB" sz="1400" b="0" i="0" baseline="30000" dirty="0">
                <a:solidFill>
                  <a:srgbClr val="323232"/>
                </a:solidFill>
                <a:effectLst/>
                <a:latin typeface="NexusSerif"/>
              </a:rPr>
              <a:t>∗∗</a:t>
            </a:r>
            <a:r>
              <a:rPr lang="en-GB" sz="1400" b="0" i="0" dirty="0">
                <a:solidFill>
                  <a:srgbClr val="323232"/>
                </a:solidFill>
                <a:effectLst/>
                <a:latin typeface="NexusSerif"/>
              </a:rPr>
              <a:t>p &lt; 0.01, </a:t>
            </a:r>
            <a:r>
              <a:rPr lang="en-GB" sz="1400" b="0" i="0" baseline="30000" dirty="0">
                <a:solidFill>
                  <a:srgbClr val="323232"/>
                </a:solidFill>
                <a:effectLst/>
                <a:latin typeface="NexusSerif"/>
              </a:rPr>
              <a:t>∗∗∗</a:t>
            </a:r>
            <a:r>
              <a:rPr lang="en-GB" sz="1400" b="0" i="0" dirty="0">
                <a:solidFill>
                  <a:srgbClr val="323232"/>
                </a:solidFill>
                <a:effectLst/>
                <a:latin typeface="NexusSerif"/>
              </a:rPr>
              <a:t>p &lt; 0.001, </a:t>
            </a:r>
            <a:r>
              <a:rPr lang="en-GB" sz="1400" b="0" i="0" baseline="30000" dirty="0">
                <a:solidFill>
                  <a:srgbClr val="323232"/>
                </a:solidFill>
                <a:effectLst/>
                <a:latin typeface="NexusSerif"/>
              </a:rPr>
              <a:t>∗∗∗∗</a:t>
            </a:r>
            <a:r>
              <a:rPr lang="en-GB" sz="1400" b="0" i="0" dirty="0">
                <a:solidFill>
                  <a:srgbClr val="323232"/>
                </a:solidFill>
                <a:effectLst/>
                <a:latin typeface="NexusSerif"/>
              </a:rPr>
              <a:t>p &lt; 0.0001.</a:t>
            </a:r>
          </a:p>
        </p:txBody>
      </p:sp>
      <p:sp>
        <p:nvSpPr>
          <p:cNvPr id="7" name="TextBox 6">
            <a:extLst>
              <a:ext uri="{FF2B5EF4-FFF2-40B4-BE49-F238E27FC236}">
                <a16:creationId xmlns:a16="http://schemas.microsoft.com/office/drawing/2014/main" id="{2A5F345A-D9D1-4361-B241-1E8A89A9B875}"/>
              </a:ext>
            </a:extLst>
          </p:cNvPr>
          <p:cNvSpPr txBox="1"/>
          <p:nvPr/>
        </p:nvSpPr>
        <p:spPr>
          <a:xfrm>
            <a:off x="7713732" y="6488668"/>
            <a:ext cx="6096000" cy="369332"/>
          </a:xfrm>
          <a:prstGeom prst="rect">
            <a:avLst/>
          </a:prstGeom>
          <a:noFill/>
        </p:spPr>
        <p:txBody>
          <a:bodyPr wrap="square">
            <a:spAutoFit/>
          </a:bodyPr>
          <a:lstStyle/>
          <a:p>
            <a:r>
              <a:rPr lang="en-GB" b="0" i="0" u="none" strike="noStrike" dirty="0">
                <a:solidFill>
                  <a:srgbClr val="0C7DBB"/>
                </a:solidFill>
                <a:effectLst/>
                <a:latin typeface="NexusSans"/>
                <a:hlinkClick r:id="rId14" tooltip="Persistent link using digital object identifier"/>
              </a:rPr>
              <a:t>https://doi.org/10.1016/j.cell.2021.07.029</a:t>
            </a:r>
            <a:endParaRPr lang="en-GB" dirty="0"/>
          </a:p>
        </p:txBody>
      </p:sp>
    </p:spTree>
    <p:extLst>
      <p:ext uri="{BB962C8B-B14F-4D97-AF65-F5344CB8AC3E}">
        <p14:creationId xmlns:p14="http://schemas.microsoft.com/office/powerpoint/2010/main" val="24848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F7B120-9B5C-4435-AB86-43FF2BB9A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 y="719594"/>
            <a:ext cx="6085211" cy="5801989"/>
          </a:xfrm>
          <a:prstGeom prst="rect">
            <a:avLst/>
          </a:prstGeom>
        </p:spPr>
      </p:pic>
      <p:sp>
        <p:nvSpPr>
          <p:cNvPr id="7" name="TextBox 6">
            <a:extLst>
              <a:ext uri="{FF2B5EF4-FFF2-40B4-BE49-F238E27FC236}">
                <a16:creationId xmlns:a16="http://schemas.microsoft.com/office/drawing/2014/main" id="{9ECEAE4E-6F76-4551-BEF8-C4090A711640}"/>
              </a:ext>
            </a:extLst>
          </p:cNvPr>
          <p:cNvSpPr txBox="1"/>
          <p:nvPr/>
        </p:nvSpPr>
        <p:spPr>
          <a:xfrm>
            <a:off x="6557554" y="301687"/>
            <a:ext cx="5634446" cy="5447645"/>
          </a:xfrm>
          <a:prstGeom prst="rect">
            <a:avLst/>
          </a:prstGeom>
          <a:noFill/>
        </p:spPr>
        <p:txBody>
          <a:bodyPr wrap="square">
            <a:spAutoFit/>
          </a:bodyPr>
          <a:lstStyle/>
          <a:p>
            <a:pPr algn="l"/>
            <a:r>
              <a:rPr lang="en-GB" sz="1200" b="0" i="0" dirty="0">
                <a:solidFill>
                  <a:srgbClr val="323232"/>
                </a:solidFill>
                <a:effectLst/>
                <a:latin typeface="NexusSerif"/>
              </a:rPr>
              <a:t>Figure 1. Horizontal transmission of transgenerational </a:t>
            </a:r>
            <a:r>
              <a:rPr lang="en-GB" sz="1200" b="0" i="0" dirty="0">
                <a:solidFill>
                  <a:srgbClr val="2E2E2E"/>
                </a:solidFill>
                <a:effectLst/>
                <a:latin typeface="NexusSerif"/>
                <a:hlinkClick r:id="rId3" tooltip="Learn more about PA14 from ScienceDirect's AI-generated Topic Pages"/>
              </a:rPr>
              <a:t>PA14</a:t>
            </a:r>
            <a:r>
              <a:rPr lang="en-GB" sz="1200" b="0" i="0" dirty="0">
                <a:solidFill>
                  <a:srgbClr val="323232"/>
                </a:solidFill>
                <a:effectLst/>
                <a:latin typeface="NexusSerif"/>
              </a:rPr>
              <a:t> </a:t>
            </a:r>
            <a:r>
              <a:rPr lang="en-GB" sz="1200" b="0" i="0" dirty="0">
                <a:solidFill>
                  <a:srgbClr val="2E2E2E"/>
                </a:solidFill>
                <a:effectLst/>
                <a:latin typeface="NexusSerif"/>
                <a:hlinkClick r:id="rId4" tooltip="Learn more about avoidance learning from ScienceDirect's AI-generated Topic Pages"/>
              </a:rPr>
              <a:t>avoidance learning</a:t>
            </a:r>
            <a:endParaRPr lang="en-GB" sz="1200" b="0" i="0" dirty="0">
              <a:solidFill>
                <a:srgbClr val="323232"/>
              </a:solidFill>
              <a:effectLst/>
              <a:latin typeface="NexusSerif"/>
            </a:endParaRPr>
          </a:p>
          <a:p>
            <a:pPr algn="l"/>
            <a:r>
              <a:rPr lang="en-GB" sz="1200" b="0" i="0" dirty="0">
                <a:solidFill>
                  <a:srgbClr val="323232"/>
                </a:solidFill>
                <a:effectLst/>
                <a:latin typeface="NexusSerif"/>
              </a:rPr>
              <a:t>(A) Worms were trained on non-pathogenic OP50 or </a:t>
            </a:r>
            <a:r>
              <a:rPr lang="en-GB" sz="1200" b="0" i="1" dirty="0">
                <a:solidFill>
                  <a:srgbClr val="323232"/>
                </a:solidFill>
                <a:effectLst/>
                <a:latin typeface="NexusSerif"/>
              </a:rPr>
              <a:t>E. coli</a:t>
            </a:r>
            <a:r>
              <a:rPr lang="en-GB" sz="1200" b="0" i="0" dirty="0">
                <a:solidFill>
                  <a:srgbClr val="323232"/>
                </a:solidFill>
                <a:effectLst/>
                <a:latin typeface="NexusSerif"/>
              </a:rPr>
              <a:t> expressing the PA14 P11 small RNA or a control. Choice assays to OP50 versus PA14 bacteria were then performed. Trained animals were bleached to maintain subsequent generations without additional PA14 or P11 exposure. Choice index = (number of worms on OP50 − number of worms on PA14) / (total number of worms).</a:t>
            </a:r>
          </a:p>
          <a:p>
            <a:pPr algn="l"/>
            <a:r>
              <a:rPr lang="en-GB" sz="1200" b="0" i="0" dirty="0">
                <a:solidFill>
                  <a:srgbClr val="323232"/>
                </a:solidFill>
                <a:effectLst/>
                <a:latin typeface="NexusSerif"/>
              </a:rPr>
              <a:t>(B) Worms exposed to a the P11 small RNA (for 24 h) learn to avoid PA14. F1 and F2 progeny of P11-trained P0s inherit PA14-avoidance </a:t>
            </a:r>
            <a:r>
              <a:rPr lang="en-GB" sz="1200" b="0" i="0" dirty="0" err="1">
                <a:solidFill>
                  <a:srgbClr val="323232"/>
                </a:solidFill>
                <a:effectLst/>
                <a:latin typeface="NexusSerif"/>
              </a:rPr>
              <a:t>behavior</a:t>
            </a:r>
            <a:r>
              <a:rPr lang="en-GB" sz="1200" b="0" i="0" dirty="0">
                <a:solidFill>
                  <a:srgbClr val="323232"/>
                </a:solidFill>
                <a:effectLst/>
                <a:latin typeface="NexusSerif"/>
              </a:rPr>
              <a:t> compared to controls.</a:t>
            </a:r>
          </a:p>
          <a:p>
            <a:pPr algn="l"/>
            <a:r>
              <a:rPr lang="en-GB" sz="1200" b="0" i="0" dirty="0">
                <a:solidFill>
                  <a:srgbClr val="323232"/>
                </a:solidFill>
                <a:effectLst/>
                <a:latin typeface="NexusSerif"/>
              </a:rPr>
              <a:t>(C) Schematic of protocol for horizontal memory transfer experiments. F2 progeny from control or P11-trained grandmothers are homogenized, and naive worms are exposed to the F2 lysate for 24 h before testing for learned avoidance </a:t>
            </a:r>
            <a:r>
              <a:rPr lang="en-GB" sz="1200" b="0" i="0" dirty="0" err="1">
                <a:solidFill>
                  <a:srgbClr val="323232"/>
                </a:solidFill>
                <a:effectLst/>
                <a:latin typeface="NexusSerif"/>
              </a:rPr>
              <a:t>behavior</a:t>
            </a:r>
            <a:r>
              <a:rPr lang="en-GB" sz="1200" b="0" i="0" dirty="0">
                <a:solidFill>
                  <a:srgbClr val="323232"/>
                </a:solidFill>
                <a:effectLst/>
                <a:latin typeface="NexusSerif"/>
              </a:rPr>
              <a:t>.</a:t>
            </a:r>
          </a:p>
          <a:p>
            <a:pPr algn="l"/>
            <a:r>
              <a:rPr lang="en-GB" sz="1200" b="0" i="0" dirty="0">
                <a:solidFill>
                  <a:srgbClr val="323232"/>
                </a:solidFill>
                <a:effectLst/>
                <a:latin typeface="NexusSerif"/>
              </a:rPr>
              <a:t>(D–G) PA14-avoidance </a:t>
            </a:r>
            <a:r>
              <a:rPr lang="en-GB" sz="1200" b="0" i="0" dirty="0" err="1">
                <a:solidFill>
                  <a:srgbClr val="323232"/>
                </a:solidFill>
                <a:effectLst/>
                <a:latin typeface="NexusSerif"/>
              </a:rPr>
              <a:t>behavior</a:t>
            </a:r>
            <a:r>
              <a:rPr lang="en-GB" sz="1200" b="0" i="0" dirty="0">
                <a:solidFill>
                  <a:srgbClr val="323232"/>
                </a:solidFill>
                <a:effectLst/>
                <a:latin typeface="NexusSerif"/>
              </a:rPr>
              <a:t> in naive animals trained with worm lysate from F2s (D), F3s (E), F4s (F), or F5 animals (G) derived from P0-control or P11-trained animals. F2 thorough F4 worm lysates confer PA14-avoidance </a:t>
            </a:r>
            <a:r>
              <a:rPr lang="en-GB" sz="1200" b="0" i="0" dirty="0" err="1">
                <a:solidFill>
                  <a:srgbClr val="323232"/>
                </a:solidFill>
                <a:effectLst/>
                <a:latin typeface="NexusSerif"/>
              </a:rPr>
              <a:t>behavior</a:t>
            </a:r>
            <a:r>
              <a:rPr lang="en-GB" sz="1200" b="0" i="0" dirty="0">
                <a:solidFill>
                  <a:srgbClr val="323232"/>
                </a:solidFill>
                <a:effectLst/>
                <a:latin typeface="NexusSerif"/>
              </a:rPr>
              <a:t> (D–F), while F5 worm lysate does not (G).</a:t>
            </a:r>
          </a:p>
          <a:p>
            <a:pPr algn="l"/>
            <a:r>
              <a:rPr lang="en-GB" sz="1200" b="0" i="0" dirty="0">
                <a:solidFill>
                  <a:srgbClr val="323232"/>
                </a:solidFill>
                <a:effectLst/>
                <a:latin typeface="NexusSerif"/>
              </a:rPr>
              <a:t>(H and I) (H) The avoidance </a:t>
            </a:r>
            <a:r>
              <a:rPr lang="en-GB" sz="1200" b="0" i="0" dirty="0" err="1">
                <a:solidFill>
                  <a:srgbClr val="323232"/>
                </a:solidFill>
                <a:effectLst/>
                <a:latin typeface="NexusSerif"/>
              </a:rPr>
              <a:t>behavior</a:t>
            </a:r>
            <a:r>
              <a:rPr lang="en-GB" sz="1200" b="0" i="0" dirty="0">
                <a:solidFill>
                  <a:srgbClr val="323232"/>
                </a:solidFill>
                <a:effectLst/>
                <a:latin typeface="NexusSerif"/>
              </a:rPr>
              <a:t> acquired by naive worms trained with F2 lysate is inherited in progeny through the F4 generation compared to controls. (I) The mean choice index for each generation is shown ± SEM.</a:t>
            </a:r>
          </a:p>
          <a:p>
            <a:pPr algn="l"/>
            <a:r>
              <a:rPr lang="en-GB" sz="1200" b="0" i="0" dirty="0">
                <a:solidFill>
                  <a:srgbClr val="323232"/>
                </a:solidFill>
                <a:effectLst/>
                <a:latin typeface="NexusSerif"/>
              </a:rPr>
              <a:t>(J) Naive worms were trained with lysate from F2s grand-progeny of control or P11-trained grandmothers, as in (C). After lysate exposure, worms were split into groups and tested in three different choice assays: OP50 versus PA14 (left), OP50 versus Pf15 (middle), or OP50 versus </a:t>
            </a:r>
            <a:r>
              <a:rPr lang="en-GB" sz="1200" b="0" i="1" dirty="0">
                <a:solidFill>
                  <a:srgbClr val="323232"/>
                </a:solidFill>
                <a:effectLst/>
                <a:latin typeface="NexusSerif"/>
              </a:rPr>
              <a:t>S. marcescens</a:t>
            </a:r>
            <a:r>
              <a:rPr lang="en-GB" sz="1200" b="0" i="0" dirty="0">
                <a:solidFill>
                  <a:srgbClr val="323232"/>
                </a:solidFill>
                <a:effectLst/>
                <a:latin typeface="NexusSerif"/>
              </a:rPr>
              <a:t> (right).</a:t>
            </a:r>
          </a:p>
          <a:p>
            <a:pPr algn="l"/>
            <a:r>
              <a:rPr lang="en-GB" sz="1200" b="0" i="0" dirty="0">
                <a:solidFill>
                  <a:srgbClr val="323232"/>
                </a:solidFill>
                <a:effectLst/>
                <a:latin typeface="NexusSerif"/>
              </a:rPr>
              <a:t>Each dot represents an individual choice assay plate (average of 115 worms per plate) from all replicates. For choice assays n = 30–99 plates per condition. At least three biological replicates were performed for all experiments. Boxplots: </a:t>
            </a:r>
            <a:r>
              <a:rPr lang="en-GB" sz="1200" b="0" i="0" dirty="0" err="1">
                <a:solidFill>
                  <a:srgbClr val="323232"/>
                </a:solidFill>
                <a:effectLst/>
                <a:latin typeface="NexusSerif"/>
              </a:rPr>
              <a:t>center</a:t>
            </a:r>
            <a:r>
              <a:rPr lang="en-GB" sz="1200" b="0" i="0" dirty="0">
                <a:solidFill>
                  <a:srgbClr val="323232"/>
                </a:solidFill>
                <a:effectLst/>
                <a:latin typeface="NexusSerif"/>
              </a:rPr>
              <a:t> line, median; box range, 25th–75th percentiles; whiskers denote minimum-maximum values. Unpaired, two-tailed Student’s t test (D–G), One-way analysis of variance (ANOVA) (B, H, and J), Tukey’s multiple comparison test. </a:t>
            </a:r>
            <a:r>
              <a:rPr lang="en-GB" sz="1200" b="0" i="0" baseline="30000" dirty="0">
                <a:solidFill>
                  <a:srgbClr val="323232"/>
                </a:solidFill>
                <a:effectLst/>
                <a:latin typeface="NexusSerif"/>
              </a:rPr>
              <a:t>∗∗∗∗</a:t>
            </a:r>
            <a:r>
              <a:rPr lang="en-GB" sz="1200" b="0" i="0" dirty="0">
                <a:solidFill>
                  <a:srgbClr val="323232"/>
                </a:solidFill>
                <a:effectLst/>
                <a:latin typeface="NexusSerif"/>
              </a:rPr>
              <a:t>p &lt; 0.0001, NS, not significant. See also </a:t>
            </a:r>
            <a:r>
              <a:rPr lang="en-GB" sz="1200" b="0" i="0" u="none" strike="noStrike" dirty="0">
                <a:solidFill>
                  <a:srgbClr val="0C7DBB"/>
                </a:solidFill>
                <a:effectLst/>
                <a:latin typeface="NexusSerif"/>
                <a:hlinkClick r:id="rId5"/>
              </a:rPr>
              <a:t>Figure S1</a:t>
            </a:r>
            <a:r>
              <a:rPr lang="en-GB" sz="1200" b="0" i="0" dirty="0">
                <a:solidFill>
                  <a:srgbClr val="323232"/>
                </a:solidFill>
                <a:effectLst/>
                <a:latin typeface="NexusSerif"/>
              </a:rPr>
              <a:t> and </a:t>
            </a:r>
            <a:r>
              <a:rPr lang="en-GB" sz="1200" b="0" i="0" u="none" strike="noStrike" dirty="0">
                <a:solidFill>
                  <a:srgbClr val="0C7DBB"/>
                </a:solidFill>
                <a:effectLst/>
                <a:latin typeface="NexusSerif"/>
                <a:hlinkClick r:id="rId6"/>
              </a:rPr>
              <a:t>Table S1</a:t>
            </a:r>
            <a:r>
              <a:rPr lang="en-GB" sz="1200" b="0" i="0" dirty="0">
                <a:solidFill>
                  <a:srgbClr val="323232"/>
                </a:solidFill>
                <a:effectLst/>
                <a:latin typeface="NexusSerif"/>
              </a:rPr>
              <a:t> for exact sample sizes (n) and p values.</a:t>
            </a:r>
          </a:p>
        </p:txBody>
      </p:sp>
      <p:sp>
        <p:nvSpPr>
          <p:cNvPr id="9" name="TextBox 8">
            <a:extLst>
              <a:ext uri="{FF2B5EF4-FFF2-40B4-BE49-F238E27FC236}">
                <a16:creationId xmlns:a16="http://schemas.microsoft.com/office/drawing/2014/main" id="{B4218863-C2C2-48C5-80B8-D3BC093781AF}"/>
              </a:ext>
            </a:extLst>
          </p:cNvPr>
          <p:cNvSpPr txBox="1"/>
          <p:nvPr/>
        </p:nvSpPr>
        <p:spPr>
          <a:xfrm>
            <a:off x="7785463" y="6336917"/>
            <a:ext cx="6113416" cy="369332"/>
          </a:xfrm>
          <a:prstGeom prst="rect">
            <a:avLst/>
          </a:prstGeom>
          <a:noFill/>
        </p:spPr>
        <p:txBody>
          <a:bodyPr wrap="square">
            <a:spAutoFit/>
          </a:bodyPr>
          <a:lstStyle/>
          <a:p>
            <a:r>
              <a:rPr lang="en-GB" b="0" i="0" u="none" strike="noStrike" dirty="0">
                <a:solidFill>
                  <a:srgbClr val="0C7DBB"/>
                </a:solidFill>
                <a:effectLst/>
                <a:latin typeface="NexusSans"/>
                <a:hlinkClick r:id="rId7" tooltip="Persistent link using digital object identifier"/>
              </a:rPr>
              <a:t>https://doi.org/10.1016/j.cell.2021.07.022</a:t>
            </a:r>
            <a:endParaRPr lang="en-GB" dirty="0"/>
          </a:p>
        </p:txBody>
      </p:sp>
    </p:spTree>
    <p:extLst>
      <p:ext uri="{BB962C8B-B14F-4D97-AF65-F5344CB8AC3E}">
        <p14:creationId xmlns:p14="http://schemas.microsoft.com/office/powerpoint/2010/main" val="1616791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6ABCBF-056F-4EF8-AAC4-34BCA0D52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34" y="232646"/>
            <a:ext cx="6109487" cy="6392708"/>
          </a:xfrm>
          <a:prstGeom prst="rect">
            <a:avLst/>
          </a:prstGeom>
        </p:spPr>
      </p:pic>
      <p:sp>
        <p:nvSpPr>
          <p:cNvPr id="7" name="TextBox 6">
            <a:extLst>
              <a:ext uri="{FF2B5EF4-FFF2-40B4-BE49-F238E27FC236}">
                <a16:creationId xmlns:a16="http://schemas.microsoft.com/office/drawing/2014/main" id="{FBD0EC06-C8B3-4812-BA87-B437EAB02461}"/>
              </a:ext>
            </a:extLst>
          </p:cNvPr>
          <p:cNvSpPr txBox="1"/>
          <p:nvPr/>
        </p:nvSpPr>
        <p:spPr>
          <a:xfrm>
            <a:off x="6336521" y="126713"/>
            <a:ext cx="5710477" cy="5693866"/>
          </a:xfrm>
          <a:prstGeom prst="rect">
            <a:avLst/>
          </a:prstGeom>
          <a:noFill/>
        </p:spPr>
        <p:txBody>
          <a:bodyPr wrap="square">
            <a:spAutoFit/>
          </a:bodyPr>
          <a:lstStyle/>
          <a:p>
            <a:pPr algn="l"/>
            <a:r>
              <a:rPr lang="en-GB" sz="1400" b="0" i="0" dirty="0">
                <a:solidFill>
                  <a:srgbClr val="323232"/>
                </a:solidFill>
                <a:effectLst/>
                <a:latin typeface="NexusSerif"/>
              </a:rPr>
              <a:t>Figure 1. Cellular composition of human nasopharyngeal </a:t>
            </a:r>
            <a:r>
              <a:rPr lang="en-GB" sz="1400" b="0" i="0" dirty="0">
                <a:solidFill>
                  <a:srgbClr val="2E2E2E"/>
                </a:solidFill>
                <a:effectLst/>
                <a:latin typeface="NexusSerif"/>
                <a:hlinkClick r:id="rId3" tooltip="Learn more about mucosa from ScienceDirect's AI-generated Topic Pages"/>
              </a:rPr>
              <a:t>mucosa</a:t>
            </a:r>
            <a:endParaRPr lang="en-GB" sz="1400" b="0" i="0" dirty="0">
              <a:solidFill>
                <a:srgbClr val="323232"/>
              </a:solidFill>
              <a:effectLst/>
              <a:latin typeface="NexusSerif"/>
            </a:endParaRPr>
          </a:p>
          <a:p>
            <a:pPr algn="l"/>
            <a:r>
              <a:rPr lang="en-GB" sz="1400" b="0" i="0" dirty="0">
                <a:solidFill>
                  <a:srgbClr val="323232"/>
                </a:solidFill>
                <a:effectLst/>
                <a:latin typeface="NexusSerif"/>
              </a:rPr>
              <a:t>(A) Schematic: viable </a:t>
            </a:r>
            <a:r>
              <a:rPr lang="en-GB" sz="1400" b="0" i="0" dirty="0">
                <a:solidFill>
                  <a:srgbClr val="2E2E2E"/>
                </a:solidFill>
                <a:effectLst/>
                <a:latin typeface="NexusSerif"/>
                <a:hlinkClick r:id="rId4" tooltip="Learn more about cryopreservation from ScienceDirect's AI-generated Topic Pages"/>
              </a:rPr>
              <a:t>cryopreservation</a:t>
            </a:r>
            <a:r>
              <a:rPr lang="en-GB" sz="1400" b="0" i="0" dirty="0">
                <a:solidFill>
                  <a:srgbClr val="323232"/>
                </a:solidFill>
                <a:effectLst/>
                <a:latin typeface="NexusSerif"/>
              </a:rPr>
              <a:t> of nasopharyngeal swabs, cellular isolation, and </a:t>
            </a:r>
            <a:r>
              <a:rPr lang="en-GB" sz="1400" b="0" i="0" dirty="0" err="1">
                <a:solidFill>
                  <a:srgbClr val="323232"/>
                </a:solidFill>
                <a:effectLst/>
                <a:latin typeface="NexusSerif"/>
              </a:rPr>
              <a:t>scRNA-seq</a:t>
            </a:r>
            <a:r>
              <a:rPr lang="en-GB" sz="1400" b="0" i="0" dirty="0">
                <a:solidFill>
                  <a:srgbClr val="323232"/>
                </a:solidFill>
                <a:effectLst/>
                <a:latin typeface="NexusSerif"/>
              </a:rPr>
              <a:t> using </a:t>
            </a:r>
            <a:r>
              <a:rPr lang="en-GB" sz="1400" b="0" i="0" dirty="0" err="1">
                <a:solidFill>
                  <a:srgbClr val="323232"/>
                </a:solidFill>
                <a:effectLst/>
                <a:latin typeface="NexusSerif"/>
              </a:rPr>
              <a:t>Seq</a:t>
            </a:r>
            <a:r>
              <a:rPr lang="en-GB" sz="1400" b="0" i="0" dirty="0">
                <a:solidFill>
                  <a:srgbClr val="323232"/>
                </a:solidFill>
                <a:effectLst/>
                <a:latin typeface="NexusSerif"/>
              </a:rPr>
              <a:t>-Well S</a:t>
            </a:r>
            <a:r>
              <a:rPr lang="en-GB" sz="1400" b="0" i="0" baseline="30000" dirty="0">
                <a:solidFill>
                  <a:srgbClr val="323232"/>
                </a:solidFill>
                <a:effectLst/>
                <a:latin typeface="NexusSerif"/>
              </a:rPr>
              <a:t>3</a:t>
            </a:r>
            <a:r>
              <a:rPr lang="en-GB" sz="1400" b="0" i="0" dirty="0">
                <a:solidFill>
                  <a:srgbClr val="323232"/>
                </a:solidFill>
                <a:effectLst/>
                <a:latin typeface="NexusSerif"/>
              </a:rPr>
              <a:t> (created with </a:t>
            </a:r>
            <a:r>
              <a:rPr lang="en-GB" sz="1400" b="0" i="0" u="none" strike="noStrike" dirty="0">
                <a:solidFill>
                  <a:srgbClr val="0C7DBB"/>
                </a:solidFill>
                <a:effectLst/>
                <a:latin typeface="NexusSerif"/>
                <a:hlinkClick r:id="rId5"/>
              </a:rPr>
              <a:t>BioRender.com</a:t>
            </a:r>
            <a:r>
              <a:rPr lang="en-GB" sz="1400" b="0" i="0" dirty="0">
                <a:solidFill>
                  <a:srgbClr val="323232"/>
                </a:solidFill>
                <a:effectLst/>
                <a:latin typeface="NexusSerif"/>
              </a:rPr>
              <a:t>).</a:t>
            </a:r>
          </a:p>
          <a:p>
            <a:pPr algn="l"/>
            <a:r>
              <a:rPr lang="en-GB" sz="1400" b="0" i="0" dirty="0">
                <a:solidFill>
                  <a:srgbClr val="323232"/>
                </a:solidFill>
                <a:effectLst/>
                <a:latin typeface="NexusSerif"/>
              </a:rPr>
              <a:t>(B–E) UMAP of 32,588 cells from all participants, </a:t>
            </a:r>
            <a:r>
              <a:rPr lang="en-GB" sz="1400" b="0" i="0" dirty="0" err="1">
                <a:solidFill>
                  <a:srgbClr val="323232"/>
                </a:solidFill>
                <a:effectLst/>
                <a:latin typeface="NexusSerif"/>
              </a:rPr>
              <a:t>colored</a:t>
            </a:r>
            <a:r>
              <a:rPr lang="en-GB" sz="1400" b="0" i="0" dirty="0">
                <a:solidFill>
                  <a:srgbClr val="323232"/>
                </a:solidFill>
                <a:effectLst/>
                <a:latin typeface="NexusSerif"/>
              </a:rPr>
              <a:t> by cell type (following iterative Louvain clustering) (B), participant’s COVID-19 status by viral PCR (C), peak level of respiratory support (WHO severity score) (D), and participant (E).</a:t>
            </a:r>
          </a:p>
          <a:p>
            <a:pPr algn="l"/>
            <a:r>
              <a:rPr lang="en-GB" sz="1400" b="0" i="0" dirty="0">
                <a:solidFill>
                  <a:srgbClr val="323232"/>
                </a:solidFill>
                <a:effectLst/>
                <a:latin typeface="NexusSerif"/>
              </a:rPr>
              <a:t>(F) Violin plots of cluster marker genes (FDR &lt; 0.01) for coarse cell type annotations (as in B).</a:t>
            </a:r>
          </a:p>
          <a:p>
            <a:pPr algn="l"/>
            <a:r>
              <a:rPr lang="en-GB" sz="1400" b="0" i="0" dirty="0">
                <a:solidFill>
                  <a:srgbClr val="323232"/>
                </a:solidFill>
                <a:effectLst/>
                <a:latin typeface="NexusSerif"/>
              </a:rPr>
              <a:t>(G) Proportional abundance of coarse cell types by participant.</a:t>
            </a:r>
          </a:p>
          <a:p>
            <a:pPr algn="l"/>
            <a:r>
              <a:rPr lang="en-GB" sz="1400" b="0" i="0" dirty="0">
                <a:solidFill>
                  <a:srgbClr val="323232"/>
                </a:solidFill>
                <a:effectLst/>
                <a:latin typeface="NexusSerif"/>
              </a:rPr>
              <a:t>(H) Proportional abundance of participants by coarse cell types. Red, COVID-19; blue, control.</a:t>
            </a:r>
          </a:p>
          <a:p>
            <a:pPr algn="l"/>
            <a:r>
              <a:rPr lang="en-GB" sz="1400" b="0" i="0" dirty="0">
                <a:solidFill>
                  <a:srgbClr val="323232"/>
                </a:solidFill>
                <a:effectLst/>
                <a:latin typeface="NexusSerif"/>
              </a:rPr>
              <a:t>(I) Expression of entry factors for SARS-CoV-2 and other common upper </a:t>
            </a:r>
            <a:r>
              <a:rPr lang="en-GB" sz="1400" b="0" i="0" dirty="0">
                <a:solidFill>
                  <a:srgbClr val="2E2E2E"/>
                </a:solidFill>
                <a:effectLst/>
                <a:latin typeface="NexusSerif"/>
                <a:hlinkClick r:id="rId6" tooltip="Learn more about respiratory viruses from ScienceDirect's AI-generated Topic Pages"/>
              </a:rPr>
              <a:t>respiratory viruses</a:t>
            </a:r>
            <a:r>
              <a:rPr lang="en-GB" sz="1400" b="0" i="0" dirty="0">
                <a:solidFill>
                  <a:srgbClr val="323232"/>
                </a:solidFill>
                <a:effectLst/>
                <a:latin typeface="NexusSerif"/>
              </a:rPr>
              <a:t>. Dot size represents fraction of cell type (rows) expressing a given gene (columns). Dot hue represents scaled average expression by gene column.</a:t>
            </a:r>
          </a:p>
          <a:p>
            <a:pPr algn="l"/>
            <a:r>
              <a:rPr lang="en-GB" sz="1400" b="0" i="0" dirty="0">
                <a:solidFill>
                  <a:srgbClr val="323232"/>
                </a:solidFill>
                <a:effectLst/>
                <a:latin typeface="NexusSerif"/>
              </a:rPr>
              <a:t>(J–N) Proportion of ciliated cells (J), developing ciliated cells (K), </a:t>
            </a:r>
            <a:r>
              <a:rPr lang="en-GB" sz="1400" b="0" i="0" dirty="0" err="1">
                <a:solidFill>
                  <a:srgbClr val="323232"/>
                </a:solidFill>
                <a:effectLst/>
                <a:latin typeface="NexusSerif"/>
              </a:rPr>
              <a:t>deuterosomal</a:t>
            </a:r>
            <a:r>
              <a:rPr lang="en-GB" sz="1400" b="0" i="0" dirty="0">
                <a:solidFill>
                  <a:srgbClr val="323232"/>
                </a:solidFill>
                <a:effectLst/>
                <a:latin typeface="NexusSerif"/>
              </a:rPr>
              <a:t> cells (L), </a:t>
            </a:r>
            <a:r>
              <a:rPr lang="en-GB" sz="1400" b="0" i="0" dirty="0">
                <a:solidFill>
                  <a:srgbClr val="2E2E2E"/>
                </a:solidFill>
                <a:effectLst/>
                <a:latin typeface="NexusSerif"/>
                <a:hlinkClick r:id="rId7" tooltip="Learn more about secretory cells from ScienceDirect's AI-generated Topic Pages"/>
              </a:rPr>
              <a:t>secretory cells</a:t>
            </a:r>
            <a:r>
              <a:rPr lang="en-GB" sz="1400" b="0" i="0" dirty="0">
                <a:solidFill>
                  <a:srgbClr val="323232"/>
                </a:solidFill>
                <a:effectLst/>
                <a:latin typeface="NexusSerif"/>
              </a:rPr>
              <a:t> (M), and </a:t>
            </a:r>
            <a:r>
              <a:rPr lang="en-GB" sz="1400" b="0" i="0" dirty="0">
                <a:solidFill>
                  <a:srgbClr val="2E2E2E"/>
                </a:solidFill>
                <a:effectLst/>
                <a:latin typeface="NexusSerif"/>
                <a:hlinkClick r:id="rId8" tooltip="Learn more about goblet cells from ScienceDirect's AI-generated Topic Pages"/>
              </a:rPr>
              <a:t>goblet cells</a:t>
            </a:r>
            <a:r>
              <a:rPr lang="en-GB" sz="1400" b="0" i="0" dirty="0">
                <a:solidFill>
                  <a:srgbClr val="323232"/>
                </a:solidFill>
                <a:effectLst/>
                <a:latin typeface="NexusSerif"/>
              </a:rPr>
              <a:t> (N) by sample, separated by peak level of respiratory support. Statistical test above graph represents Kruskal-Wallis test results across all groups (following FDR correction across cell types). Statistical significance asterisks within box represent results from Dunn’s post hoc testing. </a:t>
            </a:r>
            <a:r>
              <a:rPr lang="en-GB" sz="1400" b="0" i="0" baseline="30000" dirty="0">
                <a:solidFill>
                  <a:srgbClr val="323232"/>
                </a:solidFill>
                <a:effectLst/>
                <a:latin typeface="NexusSerif"/>
              </a:rPr>
              <a:t>∗</a:t>
            </a:r>
            <a:r>
              <a:rPr lang="en-GB" sz="1400" b="0" i="0" dirty="0">
                <a:solidFill>
                  <a:srgbClr val="323232"/>
                </a:solidFill>
                <a:effectLst/>
                <a:latin typeface="NexusSerif"/>
              </a:rPr>
              <a:t>p &lt; 0.05, </a:t>
            </a:r>
            <a:r>
              <a:rPr lang="en-GB" sz="1400" b="0" i="0" baseline="30000" dirty="0">
                <a:solidFill>
                  <a:srgbClr val="323232"/>
                </a:solidFill>
                <a:effectLst/>
                <a:latin typeface="NexusSerif"/>
              </a:rPr>
              <a:t>∗∗</a:t>
            </a:r>
            <a:r>
              <a:rPr lang="en-GB" sz="1400" b="0" i="0" dirty="0">
                <a:solidFill>
                  <a:srgbClr val="323232"/>
                </a:solidFill>
                <a:effectLst/>
                <a:latin typeface="NexusSerif"/>
              </a:rPr>
              <a:t>p &lt; 0.01, </a:t>
            </a:r>
            <a:r>
              <a:rPr lang="en-GB" sz="1400" b="0" i="0" baseline="30000" dirty="0">
                <a:solidFill>
                  <a:srgbClr val="323232"/>
                </a:solidFill>
                <a:effectLst/>
                <a:latin typeface="NexusSerif"/>
              </a:rPr>
              <a:t>∗∗∗</a:t>
            </a:r>
            <a:r>
              <a:rPr lang="en-GB" sz="1400" b="0" i="0" dirty="0">
                <a:solidFill>
                  <a:srgbClr val="323232"/>
                </a:solidFill>
                <a:effectLst/>
                <a:latin typeface="NexusSerif"/>
              </a:rPr>
              <a:t>p &lt; 0.001.</a:t>
            </a:r>
          </a:p>
          <a:p>
            <a:pPr algn="l"/>
            <a:r>
              <a:rPr lang="en-GB" sz="1400" b="0" i="0" dirty="0">
                <a:solidFill>
                  <a:srgbClr val="323232"/>
                </a:solidFill>
                <a:effectLst/>
                <a:latin typeface="NexusSerif"/>
              </a:rPr>
              <a:t>(O) Simpson’s Diversity index (plotted as 1-D, increasing values represent higher diversity) across epithelial cell types in COVID-19 versus control. Significance by Student’s t test. Lines represent mean ± SEM.</a:t>
            </a:r>
          </a:p>
        </p:txBody>
      </p:sp>
      <p:sp>
        <p:nvSpPr>
          <p:cNvPr id="9" name="TextBox 8">
            <a:extLst>
              <a:ext uri="{FF2B5EF4-FFF2-40B4-BE49-F238E27FC236}">
                <a16:creationId xmlns:a16="http://schemas.microsoft.com/office/drawing/2014/main" id="{E20BA9F1-4754-468D-AD5E-4509AE52F8FB}"/>
              </a:ext>
            </a:extLst>
          </p:cNvPr>
          <p:cNvSpPr txBox="1"/>
          <p:nvPr/>
        </p:nvSpPr>
        <p:spPr>
          <a:xfrm>
            <a:off x="7832324" y="6361955"/>
            <a:ext cx="6094520" cy="369332"/>
          </a:xfrm>
          <a:prstGeom prst="rect">
            <a:avLst/>
          </a:prstGeom>
          <a:noFill/>
        </p:spPr>
        <p:txBody>
          <a:bodyPr wrap="square">
            <a:spAutoFit/>
          </a:bodyPr>
          <a:lstStyle/>
          <a:p>
            <a:r>
              <a:rPr lang="en-GB" b="0" i="0" u="none" strike="noStrike" dirty="0">
                <a:solidFill>
                  <a:srgbClr val="0C7DBB"/>
                </a:solidFill>
                <a:effectLst/>
                <a:latin typeface="NexusSans"/>
                <a:hlinkClick r:id="rId9" tooltip="Persistent link using digital object identifier"/>
              </a:rPr>
              <a:t>https://doi.org/10.1016/j.cell.2021.07.023</a:t>
            </a:r>
            <a:endParaRPr lang="en-GB" dirty="0"/>
          </a:p>
        </p:txBody>
      </p:sp>
    </p:spTree>
    <p:extLst>
      <p:ext uri="{BB962C8B-B14F-4D97-AF65-F5344CB8AC3E}">
        <p14:creationId xmlns:p14="http://schemas.microsoft.com/office/powerpoint/2010/main" val="702114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139</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NexusSans</vt:lpstr>
      <vt:lpstr>NexusSerif</vt:lpstr>
      <vt:lpstr>Wingdings</vt:lpstr>
      <vt:lpstr>Office Theme</vt:lpstr>
      <vt:lpstr>Data visualization and presentation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Morgan Feeney</dc:creator>
  <cp:lastModifiedBy>Morgan Feeney</cp:lastModifiedBy>
  <cp:revision>13</cp:revision>
  <dcterms:created xsi:type="dcterms:W3CDTF">2021-10-12T09:52:56Z</dcterms:created>
  <dcterms:modified xsi:type="dcterms:W3CDTF">2021-10-13T09:44:06Z</dcterms:modified>
</cp:coreProperties>
</file>