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7"/>
  </p:notesMasterIdLst>
  <p:sldIdLst>
    <p:sldId id="279" r:id="rId2"/>
    <p:sldId id="280" r:id="rId3"/>
    <p:sldId id="281" r:id="rId4"/>
    <p:sldId id="282" r:id="rId5"/>
    <p:sldId id="283"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9" autoAdjust="0"/>
    <p:restoredTop sz="70650" autoAdjust="0"/>
  </p:normalViewPr>
  <p:slideViewPr>
    <p:cSldViewPr snapToGrid="0">
      <p:cViewPr varScale="1">
        <p:scale>
          <a:sx n="78" d="100"/>
          <a:sy n="78" d="100"/>
        </p:scale>
        <p:origin x="1758"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F11C29-BE52-47AF-B1DB-9199BACCC235}" type="datetimeFigureOut">
              <a:rPr lang="en-GB" smtClean="0"/>
              <a:t>08/04/2024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0E9D67-4D3C-4A42-9FDC-DD8C35CB648C}" type="slidenum">
              <a:rPr lang="en-GB" smtClean="0"/>
              <a:t>‹#›</a:t>
            </a:fld>
            <a:endParaRPr lang="en-GB"/>
          </a:p>
        </p:txBody>
      </p:sp>
    </p:spTree>
    <p:extLst>
      <p:ext uri="{BB962C8B-B14F-4D97-AF65-F5344CB8AC3E}">
        <p14:creationId xmlns:p14="http://schemas.microsoft.com/office/powerpoint/2010/main" val="675660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08/04/2024</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4698603"/>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08/04/2024</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8081908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08/04/2024</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0751100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4000" u="none"/>
            </a:lvl1pPr>
          </a:lstStyle>
          <a:p>
            <a:r>
              <a:rPr lang="en-US" dirty="0"/>
              <a:t>Click to edit Master title style</a:t>
            </a:r>
            <a:endParaRPr lang="en-GB"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08/04/2024</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950732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4500"/>
            </a:lvl1pPr>
          </a:lstStyle>
          <a:p>
            <a:r>
              <a:rPr lang="en-US"/>
              <a:t>Click to edit Master title style</a:t>
            </a:r>
            <a:endParaRPr lang="en-GB"/>
          </a:p>
        </p:txBody>
      </p:sp>
      <p:sp>
        <p:nvSpPr>
          <p:cNvPr id="3" name="Text Placeholder 2"/>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08/04/2024</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539393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08/04/2024</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486649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08/04/2024</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2584419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08/04/2024</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8054865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08/04/2024</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973696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endParaRPr lang="en-GB"/>
          </a:p>
        </p:txBody>
      </p:sp>
      <p:sp>
        <p:nvSpPr>
          <p:cNvPr id="3" name="Content Placeholder 2"/>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08/04/2024</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0765089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endParaRPr lang="en-GB"/>
          </a:p>
        </p:txBody>
      </p:sp>
      <p:sp>
        <p:nvSpPr>
          <p:cNvPr id="3" name="Picture Placeholder 2"/>
          <p:cNvSpPr>
            <a:spLocks noGrp="1"/>
          </p:cNvSpPr>
          <p:nvPr>
            <p:ph type="pic" idx="1"/>
          </p:nvPr>
        </p:nvSpPr>
        <p:spPr>
          <a:xfrm>
            <a:off x="5183188" y="987427"/>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08/04/2024</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629967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39349" y="-99392"/>
            <a:ext cx="10515600" cy="1325563"/>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Times New Roman" panose="02020603050405020304" pitchFamily="18"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08/04/2024</a:t>
            </a:fld>
            <a:endParaRPr kumimoji="0" lang="en-GB" sz="900" b="0" i="0" u="none" strike="noStrike" kern="1200" cap="none" spc="0" normalizeH="0" baseline="0" noProof="0">
              <a:ln>
                <a:noFill/>
              </a:ln>
              <a:solidFill>
                <a:prstClr val="black">
                  <a:tint val="75000"/>
                </a:prstClr>
              </a:solidFill>
              <a:effectLst/>
              <a:uLnTx/>
              <a:uFillTx/>
              <a:latin typeface="Times New Roman" panose="02020603050405020304" pitchFamily="18" charset="0"/>
              <a:ea typeface="+mn-ea"/>
              <a:cs typeface="+mn-cs"/>
            </a:endParaRPr>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Times New Roman" panose="02020603050405020304" pitchFamily="18" charset="0"/>
              <a:ea typeface="+mn-ea"/>
              <a:cs typeface="+mn-cs"/>
            </a:endParaRP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Times New Roman" panose="02020603050405020304"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7326360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fade/>
  </p:transition>
  <p:txStyles>
    <p:titleStyle>
      <a:lvl1pPr algn="l" defTabSz="685800" rtl="0" eaLnBrk="1" latinLnBrk="0" hangingPunct="1">
        <a:lnSpc>
          <a:spcPct val="90000"/>
        </a:lnSpc>
        <a:spcBef>
          <a:spcPct val="0"/>
        </a:spcBef>
        <a:buNone/>
        <a:defRPr sz="3200" u="sng" kern="1200">
          <a:solidFill>
            <a:schemeClr val="tx1"/>
          </a:solidFill>
          <a:latin typeface="Arial" panose="020B0604020202020204" pitchFamily="34" charset="0"/>
          <a:ea typeface="+mj-ea"/>
          <a:cs typeface="Arial" panose="020B0604020202020204" pitchFamily="34" charset="0"/>
        </a:defRPr>
      </a:lvl1pPr>
    </p:titleStyle>
    <p:bodyStyle>
      <a:lvl1pPr marL="171450" indent="-171450" algn="l" defTabSz="685800" rtl="0" eaLnBrk="1" latinLnBrk="0" hangingPunct="1">
        <a:lnSpc>
          <a:spcPct val="90000"/>
        </a:lnSpc>
        <a:spcBef>
          <a:spcPts val="750"/>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3pPr>
      <a:lvl4pPr marL="1200150" indent="-171450" algn="l" defTabSz="685800" rtl="0" eaLnBrk="1" latinLnBrk="0" hangingPunct="1">
        <a:lnSpc>
          <a:spcPct val="90000"/>
        </a:lnSpc>
        <a:spcBef>
          <a:spcPts val="375"/>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4pPr>
      <a:lvl5pPr marL="1543050" indent="-171450" algn="l" defTabSz="685800" rtl="0" eaLnBrk="1" latinLnBrk="0" hangingPunct="1">
        <a:lnSpc>
          <a:spcPct val="90000"/>
        </a:lnSpc>
        <a:spcBef>
          <a:spcPts val="375"/>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nature.com/articles/s41586-019-1547-y#ref-CR2" TargetMode="External"/><Relationship Id="rId2" Type="http://schemas.openxmlformats.org/officeDocument/2006/relationships/hyperlink" Target="https://www.nature.com/articles/s41586-019-1547-y#ref-CR1" TargetMode="External"/><Relationship Id="rId1" Type="http://schemas.openxmlformats.org/officeDocument/2006/relationships/slideLayout" Target="../slideLayouts/slideLayout2.xml"/><Relationship Id="rId6" Type="http://schemas.openxmlformats.org/officeDocument/2006/relationships/hyperlink" Target="https://www.nature.com/articles/s41586-019-1547-y#ref-CR5" TargetMode="External"/><Relationship Id="rId5" Type="http://schemas.openxmlformats.org/officeDocument/2006/relationships/hyperlink" Target="https://www.nature.com/articles/s41586-019-1547-y#ref-CR4" TargetMode="External"/><Relationship Id="rId4" Type="http://schemas.openxmlformats.org/officeDocument/2006/relationships/hyperlink" Target="https://www.nature.com/articles/s41586-019-1547-y#ref-CR3"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6E152-6EE2-45A6-9458-A86903053FDD}"/>
              </a:ext>
            </a:extLst>
          </p:cNvPr>
          <p:cNvSpPr>
            <a:spLocks noGrp="1"/>
          </p:cNvSpPr>
          <p:nvPr>
            <p:ph type="title"/>
          </p:nvPr>
        </p:nvSpPr>
        <p:spPr>
          <a:xfrm>
            <a:off x="239349" y="276388"/>
            <a:ext cx="10515600" cy="1325563"/>
          </a:xfrm>
        </p:spPr>
        <p:txBody>
          <a:bodyPr/>
          <a:lstStyle/>
          <a:p>
            <a:r>
              <a:rPr lang="en-GB" b="1" dirty="0">
                <a:solidFill>
                  <a:srgbClr val="0070C0"/>
                </a:solidFill>
              </a:rPr>
              <a:t>Exercise 1: evaluating scientific writing</a:t>
            </a:r>
          </a:p>
        </p:txBody>
      </p:sp>
      <p:sp>
        <p:nvSpPr>
          <p:cNvPr id="3" name="Content Placeholder 2"/>
          <p:cNvSpPr>
            <a:spLocks noGrp="1"/>
          </p:cNvSpPr>
          <p:nvPr>
            <p:ph idx="1"/>
          </p:nvPr>
        </p:nvSpPr>
        <p:spPr/>
        <p:txBody>
          <a:bodyPr>
            <a:normAutofit/>
          </a:bodyPr>
          <a:lstStyle/>
          <a:p>
            <a:pPr marL="0" indent="0">
              <a:buNone/>
            </a:pPr>
            <a:r>
              <a:rPr lang="en-GB" sz="3600" dirty="0" smtClean="0"/>
              <a:t>Read each sample of scientific writing and ask yourself 3 </a:t>
            </a:r>
            <a:r>
              <a:rPr lang="en-GB" sz="3600" dirty="0"/>
              <a:t>questions:</a:t>
            </a:r>
          </a:p>
          <a:p>
            <a:pPr marL="457200" indent="-457200">
              <a:buAutoNum type="arabicPeriod"/>
            </a:pPr>
            <a:r>
              <a:rPr lang="en-GB" sz="3600" dirty="0">
                <a:solidFill>
                  <a:schemeClr val="accent2"/>
                </a:solidFill>
              </a:rPr>
              <a:t>Is it well-written?</a:t>
            </a:r>
          </a:p>
          <a:p>
            <a:pPr marL="457200" indent="-457200">
              <a:buAutoNum type="arabicPeriod"/>
            </a:pPr>
            <a:r>
              <a:rPr lang="en-GB" sz="3600" dirty="0">
                <a:solidFill>
                  <a:schemeClr val="accent5"/>
                </a:solidFill>
              </a:rPr>
              <a:t>Why (or why not?)</a:t>
            </a:r>
          </a:p>
          <a:p>
            <a:pPr marL="457200" indent="-457200">
              <a:buAutoNum type="arabicPeriod"/>
            </a:pPr>
            <a:r>
              <a:rPr lang="en-GB" sz="3600" dirty="0">
                <a:solidFill>
                  <a:srgbClr val="00B050"/>
                </a:solidFill>
              </a:rPr>
              <a:t>How can it be improved?</a:t>
            </a:r>
          </a:p>
        </p:txBody>
      </p:sp>
    </p:spTree>
    <p:extLst>
      <p:ext uri="{BB962C8B-B14F-4D97-AF65-F5344CB8AC3E}">
        <p14:creationId xmlns:p14="http://schemas.microsoft.com/office/powerpoint/2010/main" val="3968192168"/>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buNone/>
            </a:pPr>
            <a:r>
              <a:rPr lang="en-GB" dirty="0"/>
              <a:t>The RAG endonuclease initiates </a:t>
            </a:r>
            <a:r>
              <a:rPr lang="en-GB" i="1" dirty="0" err="1"/>
              <a:t>Igh</a:t>
            </a:r>
            <a:r>
              <a:rPr lang="en-GB" dirty="0"/>
              <a:t> V(D)J assembly in B cell progenitors by joining D segments to J</a:t>
            </a:r>
            <a:r>
              <a:rPr lang="en-GB" baseline="-25000" dirty="0"/>
              <a:t>H</a:t>
            </a:r>
            <a:r>
              <a:rPr lang="en-GB" dirty="0"/>
              <a:t> segments, before joining upstream V</a:t>
            </a:r>
            <a:r>
              <a:rPr lang="en-GB" baseline="-25000" dirty="0"/>
              <a:t>H</a:t>
            </a:r>
            <a:r>
              <a:rPr lang="en-GB" dirty="0"/>
              <a:t> segments to DJ</a:t>
            </a:r>
            <a:r>
              <a:rPr lang="en-GB" baseline="-25000" dirty="0"/>
              <a:t>H</a:t>
            </a:r>
            <a:r>
              <a:rPr lang="en-GB" dirty="0"/>
              <a:t> intermediates</a:t>
            </a:r>
            <a:r>
              <a:rPr lang="en-GB" baseline="30000" dirty="0">
                <a:hlinkClick r:id="rId2" tooltip="Alt, F. W. et al. Ordered rearrangement of immunoglobulin heavy chain variable region segments. EMBO J. 3, 1209–1219 (1984)."/>
              </a:rPr>
              <a:t>1</a:t>
            </a:r>
            <a:r>
              <a:rPr lang="en-GB" dirty="0"/>
              <a:t>. In mouse progenitor B cells, the CTCF-binding element (CBE)-anchored chromatin loop domain</a:t>
            </a:r>
            <a:r>
              <a:rPr lang="en-GB" baseline="30000" dirty="0">
                <a:hlinkClick r:id="rId3" tooltip="Rao, S. S. P. et al. A 3D map of the human genome at kilobase resolution reveals principles of chromatin looping. Cell 159, 1665–1680 (2014)."/>
              </a:rPr>
              <a:t>2</a:t>
            </a:r>
            <a:r>
              <a:rPr lang="en-GB" dirty="0"/>
              <a:t> at the 3′ end of </a:t>
            </a:r>
            <a:r>
              <a:rPr lang="en-GB" i="1" dirty="0" err="1"/>
              <a:t>Igh</a:t>
            </a:r>
            <a:r>
              <a:rPr lang="en-GB" dirty="0"/>
              <a:t> contains an internal subdomain that spans the 5′ CBE anchor (IGCR1)</a:t>
            </a:r>
            <a:r>
              <a:rPr lang="en-GB" baseline="30000" dirty="0">
                <a:hlinkClick r:id="rId4" tooltip="Guo, C. et al. CTCF-binding elements mediate control of V(D)J recombination. Nature 477, 424–430 (2011)."/>
              </a:rPr>
              <a:t>3</a:t>
            </a:r>
            <a:r>
              <a:rPr lang="en-GB" dirty="0"/>
              <a:t>, the D</a:t>
            </a:r>
            <a:r>
              <a:rPr lang="en-GB" baseline="-25000" dirty="0"/>
              <a:t>H</a:t>
            </a:r>
            <a:r>
              <a:rPr lang="en-GB" dirty="0"/>
              <a:t> segments, and a RAG-bound recombination centre (RC)</a:t>
            </a:r>
            <a:r>
              <a:rPr lang="en-GB" baseline="30000" dirty="0">
                <a:hlinkClick r:id="rId5" tooltip="Jain, S., Ba, Z., Zhang, Y., Dai, H. Q. &amp; Alt, F. W. CTCF-binding elements mediate accessibility of RAG substrates during chromatin scanning. Cell 174, 102–116 (2018)."/>
              </a:rPr>
              <a:t>4</a:t>
            </a:r>
            <a:r>
              <a:rPr lang="en-GB" dirty="0"/>
              <a:t>. The RC comprises the J</a:t>
            </a:r>
            <a:r>
              <a:rPr lang="en-GB" baseline="-25000" dirty="0"/>
              <a:t>H</a:t>
            </a:r>
            <a:r>
              <a:rPr lang="en-GB" dirty="0"/>
              <a:t>-proximal D segment (DQ52), four J</a:t>
            </a:r>
            <a:r>
              <a:rPr lang="en-GB" baseline="-25000" dirty="0"/>
              <a:t>H</a:t>
            </a:r>
            <a:r>
              <a:rPr lang="en-GB" dirty="0"/>
              <a:t> segments, and the </a:t>
            </a:r>
            <a:r>
              <a:rPr lang="en-GB" dirty="0" err="1"/>
              <a:t>intronic</a:t>
            </a:r>
            <a:r>
              <a:rPr lang="en-GB" dirty="0"/>
              <a:t> enhancer (</a:t>
            </a:r>
            <a:r>
              <a:rPr lang="en-GB" dirty="0" err="1"/>
              <a:t>iEμ</a:t>
            </a:r>
            <a:r>
              <a:rPr lang="en-GB" dirty="0"/>
              <a:t>)</a:t>
            </a:r>
            <a:r>
              <a:rPr lang="en-GB" baseline="30000" dirty="0">
                <a:hlinkClick r:id="rId6" tooltip="Teng, G. &amp; Schatz, D. G. Regulation and evolution of the RAG recombinase. Adv. Immunol. 128, 1–39 (2015)."/>
              </a:rPr>
              <a:t>5</a:t>
            </a:r>
            <a:r>
              <a:rPr lang="en-GB" dirty="0"/>
              <a:t>. </a:t>
            </a:r>
          </a:p>
          <a:p>
            <a:pPr marL="0" indent="0">
              <a:buNone/>
            </a:pPr>
            <a:endParaRPr lang="en-GB" dirty="0"/>
          </a:p>
          <a:p>
            <a:pPr marL="0" indent="0">
              <a:buNone/>
            </a:pPr>
            <a:endParaRPr lang="en-GB" dirty="0"/>
          </a:p>
          <a:p>
            <a:pPr marL="0" indent="0">
              <a:buNone/>
            </a:pPr>
            <a:r>
              <a:rPr lang="en-GB" sz="1600" dirty="0"/>
              <a:t>The fundamental role of chromatin loop extrusion in physiological V(D)J recombination. </a:t>
            </a:r>
          </a:p>
          <a:p>
            <a:pPr marL="0" indent="0">
              <a:buNone/>
            </a:pPr>
            <a:r>
              <a:rPr lang="en-GB" sz="1600" dirty="0"/>
              <a:t>Zhang et al (2019) Nature 573, 600–604.</a:t>
            </a:r>
          </a:p>
          <a:p>
            <a:pPr marL="0" indent="0">
              <a:buNone/>
            </a:pPr>
            <a:endParaRPr lang="en-GB" dirty="0"/>
          </a:p>
        </p:txBody>
      </p:sp>
    </p:spTree>
    <p:extLst>
      <p:ext uri="{BB962C8B-B14F-4D97-AF65-F5344CB8AC3E}">
        <p14:creationId xmlns:p14="http://schemas.microsoft.com/office/powerpoint/2010/main" val="133550352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lnSpcReduction="10000"/>
          </a:bodyPr>
          <a:lstStyle/>
          <a:p>
            <a:pPr marL="0" indent="0">
              <a:buNone/>
            </a:pPr>
            <a:r>
              <a:rPr lang="en-GB" dirty="0"/>
              <a:t>The nucleotide second messenger c-di-GMP nearly ubiquitously promotes bacterial biofilm formation, with enzymes that synthesize and degrade c-di-GMP being controlled by diverse N-terminal sensor domains. Here, we describe a novel class of widely occurring c-di-GMP </a:t>
            </a:r>
            <a:r>
              <a:rPr lang="en-GB" dirty="0" err="1"/>
              <a:t>phosphodiesterases</a:t>
            </a:r>
            <a:r>
              <a:rPr lang="en-GB" dirty="0"/>
              <a:t> (PDE) that feature a periplasmic "CSS domain" with two highly conserved </a:t>
            </a:r>
            <a:r>
              <a:rPr lang="en-GB" dirty="0" err="1"/>
              <a:t>cysteines</a:t>
            </a:r>
            <a:r>
              <a:rPr lang="en-GB" dirty="0"/>
              <a:t> that is flanked by two transmembrane regions (TM1 and TM2) and followed by a cytoplasmic EAL domain with PDE activity. Using </a:t>
            </a:r>
            <a:r>
              <a:rPr lang="en-GB" dirty="0" err="1"/>
              <a:t>PdeC</a:t>
            </a:r>
            <a:r>
              <a:rPr lang="en-GB" dirty="0"/>
              <a:t>, one of the five CSS domain PDEs of </a:t>
            </a:r>
            <a:r>
              <a:rPr lang="en-GB" i="1" dirty="0"/>
              <a:t>Escherichia coli</a:t>
            </a:r>
            <a:r>
              <a:rPr lang="en-GB" dirty="0"/>
              <a:t> K-12</a:t>
            </a:r>
            <a:r>
              <a:rPr lang="en-GB" i="1" dirty="0"/>
              <a:t>,</a:t>
            </a:r>
            <a:r>
              <a:rPr lang="en-GB" dirty="0"/>
              <a:t> we show that </a:t>
            </a:r>
            <a:r>
              <a:rPr lang="en-GB" dirty="0" err="1"/>
              <a:t>DsbA</a:t>
            </a:r>
            <a:r>
              <a:rPr lang="en-GB" dirty="0"/>
              <a:t>/</a:t>
            </a:r>
            <a:r>
              <a:rPr lang="en-GB" dirty="0" err="1"/>
              <a:t>DsbB</a:t>
            </a:r>
            <a:r>
              <a:rPr lang="en-GB" dirty="0"/>
              <a:t>-promoted </a:t>
            </a:r>
            <a:r>
              <a:rPr lang="en-GB" dirty="0" err="1"/>
              <a:t>disulfide</a:t>
            </a:r>
            <a:r>
              <a:rPr lang="en-GB" dirty="0"/>
              <a:t> bond formation in the CSS domain reduces PDE activity.</a:t>
            </a:r>
          </a:p>
          <a:p>
            <a:pPr marL="0" indent="0">
              <a:buNone/>
            </a:pPr>
            <a:endParaRPr lang="en-GB" dirty="0"/>
          </a:p>
          <a:p>
            <a:pPr marL="0" indent="0">
              <a:buNone/>
            </a:pPr>
            <a:r>
              <a:rPr lang="en-GB" sz="1800" dirty="0"/>
              <a:t>Transmembrane redox control and proteolysis of </a:t>
            </a:r>
            <a:r>
              <a:rPr lang="en-GB" sz="1800" dirty="0" err="1"/>
              <a:t>PdeC</a:t>
            </a:r>
            <a:r>
              <a:rPr lang="en-GB" sz="1800" dirty="0"/>
              <a:t>, a novel type of c-di-GMP phosphodiesterase.</a:t>
            </a:r>
          </a:p>
          <a:p>
            <a:pPr marL="0" indent="0">
              <a:buNone/>
            </a:pPr>
            <a:r>
              <a:rPr lang="en-GB" sz="1800" dirty="0" err="1"/>
              <a:t>Herbst</a:t>
            </a:r>
            <a:r>
              <a:rPr lang="en-GB" sz="1800" dirty="0"/>
              <a:t> et al (2018) EMBO J. 37(8). </a:t>
            </a:r>
            <a:r>
              <a:rPr lang="en-GB" sz="1800" dirty="0" err="1"/>
              <a:t>pii</a:t>
            </a:r>
            <a:r>
              <a:rPr lang="en-GB" sz="1800" dirty="0"/>
              <a:t>: e97825. </a:t>
            </a:r>
            <a:r>
              <a:rPr lang="en-GB" sz="1800" dirty="0" err="1"/>
              <a:t>doi</a:t>
            </a:r>
            <a:r>
              <a:rPr lang="en-GB" sz="1800" dirty="0"/>
              <a:t>: 10.15252/embj.201797825. </a:t>
            </a:r>
          </a:p>
        </p:txBody>
      </p:sp>
    </p:spTree>
    <p:extLst>
      <p:ext uri="{BB962C8B-B14F-4D97-AF65-F5344CB8AC3E}">
        <p14:creationId xmlns:p14="http://schemas.microsoft.com/office/powerpoint/2010/main" val="3488500470"/>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buNone/>
            </a:pPr>
            <a:r>
              <a:rPr lang="en-GB" dirty="0"/>
              <a:t>Transition metals serve as an important class of micronutrients that are indispensable for bacterial physiology but are cytotoxic when they are in excess. Bacteria have developed exquisite homeostatic systems to control the uptake, storage, and efflux of each of biological metals and maintain a thermodynamically balanced metal quota. However, whether the pathways that control the homeostasis of different biological metals cross talk and render cross resistance or sensitivity in the host-pathogen interface remains largely unknown. </a:t>
            </a:r>
          </a:p>
          <a:p>
            <a:pPr marL="0" indent="0">
              <a:buNone/>
            </a:pPr>
            <a:endParaRPr lang="en-GB" sz="2800" dirty="0"/>
          </a:p>
          <a:p>
            <a:pPr marL="0" indent="0">
              <a:buNone/>
            </a:pPr>
            <a:r>
              <a:rPr lang="en-GB" sz="1800" dirty="0"/>
              <a:t>Zinc excess increases cellular demand for iron and decreases tolerance to copper in Escherichia coli.</a:t>
            </a:r>
          </a:p>
          <a:p>
            <a:pPr marL="0" indent="0">
              <a:buNone/>
            </a:pPr>
            <a:r>
              <a:rPr lang="en-GB" sz="1800" dirty="0"/>
              <a:t>Xu et al (2019) J </a:t>
            </a:r>
            <a:r>
              <a:rPr lang="en-GB" sz="1800" dirty="0" err="1"/>
              <a:t>Biol</a:t>
            </a:r>
            <a:r>
              <a:rPr lang="en-GB" sz="1800" dirty="0"/>
              <a:t> Chem.. </a:t>
            </a:r>
            <a:r>
              <a:rPr lang="en-GB" sz="1800" dirty="0" err="1"/>
              <a:t>doi</a:t>
            </a:r>
            <a:r>
              <a:rPr lang="en-GB" sz="1800" dirty="0"/>
              <a:t>: 10.1074/jbc.RA119.010023. </a:t>
            </a:r>
          </a:p>
        </p:txBody>
      </p:sp>
    </p:spTree>
    <p:extLst>
      <p:ext uri="{BB962C8B-B14F-4D97-AF65-F5344CB8AC3E}">
        <p14:creationId xmlns:p14="http://schemas.microsoft.com/office/powerpoint/2010/main" val="269308617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6E152-6EE2-45A6-9458-A86903053FDD}"/>
              </a:ext>
            </a:extLst>
          </p:cNvPr>
          <p:cNvSpPr>
            <a:spLocks noGrp="1"/>
          </p:cNvSpPr>
          <p:nvPr>
            <p:ph type="title"/>
          </p:nvPr>
        </p:nvSpPr>
        <p:spPr>
          <a:xfrm>
            <a:off x="239349" y="276388"/>
            <a:ext cx="10515600" cy="1325563"/>
          </a:xfrm>
        </p:spPr>
        <p:txBody>
          <a:bodyPr/>
          <a:lstStyle/>
          <a:p>
            <a:r>
              <a:rPr lang="en-GB" b="1" dirty="0"/>
              <a:t>Exercise 1: evaluating scientific writing</a:t>
            </a:r>
          </a:p>
        </p:txBody>
      </p:sp>
      <p:sp>
        <p:nvSpPr>
          <p:cNvPr id="3" name="Content Placeholder 2"/>
          <p:cNvSpPr>
            <a:spLocks noGrp="1"/>
          </p:cNvSpPr>
          <p:nvPr>
            <p:ph idx="1"/>
          </p:nvPr>
        </p:nvSpPr>
        <p:spPr/>
        <p:txBody>
          <a:bodyPr>
            <a:normAutofit/>
          </a:bodyPr>
          <a:lstStyle/>
          <a:p>
            <a:pPr marL="0" indent="0">
              <a:buNone/>
            </a:pPr>
            <a:r>
              <a:rPr lang="en-GB" sz="3600" dirty="0" smtClean="0"/>
              <a:t>Group discussion</a:t>
            </a:r>
            <a:endParaRPr lang="en-GB" sz="3600" dirty="0" smtClean="0"/>
          </a:p>
          <a:p>
            <a:pPr marL="457200" indent="-457200">
              <a:buAutoNum type="arabicPeriod"/>
            </a:pPr>
            <a:r>
              <a:rPr lang="en-GB" sz="3600" dirty="0" smtClean="0">
                <a:solidFill>
                  <a:schemeClr val="accent2"/>
                </a:solidFill>
              </a:rPr>
              <a:t>What are some of the characteristics or features of good writing? Of bad writing?</a:t>
            </a:r>
            <a:endParaRPr lang="en-GB" sz="3600" dirty="0">
              <a:solidFill>
                <a:schemeClr val="accent2"/>
              </a:solidFill>
            </a:endParaRPr>
          </a:p>
          <a:p>
            <a:pPr marL="457200" indent="-457200">
              <a:buAutoNum type="arabicPeriod"/>
            </a:pPr>
            <a:r>
              <a:rPr lang="en-GB" sz="3600" dirty="0" smtClean="0">
                <a:solidFill>
                  <a:schemeClr val="accent5"/>
                </a:solidFill>
              </a:rPr>
              <a:t>How can we evaluate our own writing to determine if it is good/bad?</a:t>
            </a:r>
            <a:endParaRPr lang="en-GB" sz="3600" dirty="0">
              <a:solidFill>
                <a:schemeClr val="accent5"/>
              </a:solidFill>
            </a:endParaRPr>
          </a:p>
          <a:p>
            <a:pPr marL="457200" indent="-457200">
              <a:buAutoNum type="arabicPeriod"/>
            </a:pPr>
            <a:r>
              <a:rPr lang="en-GB" sz="3600" dirty="0">
                <a:solidFill>
                  <a:srgbClr val="00B050"/>
                </a:solidFill>
              </a:rPr>
              <a:t>How can </a:t>
            </a:r>
            <a:r>
              <a:rPr lang="en-GB" sz="3600" dirty="0" smtClean="0">
                <a:solidFill>
                  <a:srgbClr val="00B050"/>
                </a:solidFill>
              </a:rPr>
              <a:t>we </a:t>
            </a:r>
            <a:r>
              <a:rPr lang="en-GB" sz="3600" dirty="0" smtClean="0">
                <a:solidFill>
                  <a:srgbClr val="00B050"/>
                </a:solidFill>
              </a:rPr>
              <a:t>improve ou</a:t>
            </a:r>
            <a:r>
              <a:rPr lang="en-GB" sz="3600" dirty="0" smtClean="0">
                <a:solidFill>
                  <a:srgbClr val="00B050"/>
                </a:solidFill>
              </a:rPr>
              <a:t>r writing</a:t>
            </a:r>
            <a:r>
              <a:rPr lang="en-GB" sz="3600" dirty="0" smtClean="0">
                <a:solidFill>
                  <a:srgbClr val="00B050"/>
                </a:solidFill>
              </a:rPr>
              <a:t>?</a:t>
            </a:r>
            <a:endParaRPr lang="en-GB" sz="3600" dirty="0">
              <a:solidFill>
                <a:srgbClr val="00B050"/>
              </a:solidFill>
            </a:endParaRPr>
          </a:p>
        </p:txBody>
      </p:sp>
    </p:spTree>
    <p:extLst>
      <p:ext uri="{BB962C8B-B14F-4D97-AF65-F5344CB8AC3E}">
        <p14:creationId xmlns:p14="http://schemas.microsoft.com/office/powerpoint/2010/main" val="4046013854"/>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Morgan-theme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rgan-theme1" id="{52C654BC-B48B-404F-A5F2-F15BAB32599A}" vid="{682BCDFB-BCDE-49E2-AE8E-88CCB2B472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1709</TotalTime>
  <Words>242</Words>
  <Application>Microsoft Office PowerPoint</Application>
  <PresentationFormat>Widescreen</PresentationFormat>
  <Paragraphs>23</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Times New Roman</vt:lpstr>
      <vt:lpstr>Wingdings</vt:lpstr>
      <vt:lpstr>Morgan-theme1</vt:lpstr>
      <vt:lpstr>Exercise 1: evaluating scientific writing</vt:lpstr>
      <vt:lpstr>PowerPoint Presentation</vt:lpstr>
      <vt:lpstr>PowerPoint Presentation</vt:lpstr>
      <vt:lpstr>PowerPoint Presentation</vt:lpstr>
      <vt:lpstr>Exercise 1: evaluating scientific writing</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Words Matter</dc:title>
  <dc:creator>Morgan Feeney</dc:creator>
  <cp:lastModifiedBy>Morgan Feeney</cp:lastModifiedBy>
  <cp:revision>48</cp:revision>
  <dcterms:created xsi:type="dcterms:W3CDTF">2020-09-30T19:44:33Z</dcterms:created>
  <dcterms:modified xsi:type="dcterms:W3CDTF">2024-04-09T12:29:17Z</dcterms:modified>
</cp:coreProperties>
</file>