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654E-58B5-4C2C-9B30-03E693BE515F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467C-E468-4E64-B74E-5467664DA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4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0E9D67-4D3C-4A42-9FDC-DD8C35CB648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81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28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99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68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3409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61379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159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0179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9126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91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71771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0524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4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24037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12214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31450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7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2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8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6B45-93C1-4256-A965-85A973B34F25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2BBE-06FD-4D4F-9234-77E517378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4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26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9/fmicb.2024.1353511" TargetMode="External"/><Relationship Id="rId3" Type="http://schemas.openxmlformats.org/officeDocument/2006/relationships/hyperlink" Target="https://www.frontiersin.org/journals/microbiology/articles/10.3389/fmicb.2024.1353511/full#B23" TargetMode="External"/><Relationship Id="rId7" Type="http://schemas.openxmlformats.org/officeDocument/2006/relationships/hyperlink" Target="https://www.frontiersin.org/journals/microbiology/articles/10.3389/fmicb.2024.1353511/full#B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rontiersin.org/journals/microbiology/articles/10.3389/fmicb.2024.1353511/full#B22" TargetMode="External"/><Relationship Id="rId5" Type="http://schemas.openxmlformats.org/officeDocument/2006/relationships/hyperlink" Target="https://www.frontiersin.org/journals/microbiology/articles/10.3389/fmicb.2024.1353511/full#B39" TargetMode="External"/><Relationship Id="rId4" Type="http://schemas.openxmlformats.org/officeDocument/2006/relationships/hyperlink" Target="https://www.frontiersin.org/journals/microbiology/articles/10.3389/fmicb.2024.1353511/full#B3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Additional exercises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0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081" y="563389"/>
            <a:ext cx="11059391" cy="557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 </a:t>
            </a:r>
            <a:r>
              <a:rPr lang="en-GB" i="1" dirty="0"/>
              <a:t>Streptomyces </a:t>
            </a:r>
            <a:r>
              <a:rPr lang="en-GB" i="1" dirty="0" err="1"/>
              <a:t>griseus</a:t>
            </a:r>
            <a:r>
              <a:rPr lang="en-GB" dirty="0"/>
              <a:t>, the first </a:t>
            </a:r>
            <a:r>
              <a:rPr lang="en-GB" dirty="0" err="1"/>
              <a:t>signaling</a:t>
            </a:r>
            <a:r>
              <a:rPr lang="en-GB" dirty="0"/>
              <a:t> molecule to be discovered and studied was A-factor, C</a:t>
            </a:r>
            <a:r>
              <a:rPr lang="en-GB" baseline="-25000" dirty="0"/>
              <a:t>13</a:t>
            </a:r>
            <a:r>
              <a:rPr lang="en-GB" dirty="0"/>
              <a:t> </a:t>
            </a:r>
            <a:r>
              <a:rPr lang="el-GR" dirty="0"/>
              <a:t>γ-</a:t>
            </a:r>
            <a:r>
              <a:rPr lang="en-GB" dirty="0" err="1"/>
              <a:t>butyrolactone</a:t>
            </a:r>
            <a:r>
              <a:rPr lang="en-GB" dirty="0"/>
              <a:t> compound. It was found to regulate the production of streptomycin and spores through a regulatory cascade involving, the receptor </a:t>
            </a:r>
            <a:r>
              <a:rPr lang="en-GB" i="1" dirty="0" err="1"/>
              <a:t>arp</a:t>
            </a:r>
            <a:r>
              <a:rPr lang="en-GB" dirty="0" err="1"/>
              <a:t>A</a:t>
            </a:r>
            <a:r>
              <a:rPr lang="en-GB" dirty="0"/>
              <a:t> (A-factor receptor protein), the pleiotropic regulator </a:t>
            </a:r>
            <a:r>
              <a:rPr lang="en-GB" i="1" dirty="0" err="1"/>
              <a:t>adp</a:t>
            </a:r>
            <a:r>
              <a:rPr lang="en-GB" dirty="0" err="1"/>
              <a:t>A</a:t>
            </a:r>
            <a:r>
              <a:rPr lang="en-GB" dirty="0"/>
              <a:t> (A-</a:t>
            </a:r>
            <a:r>
              <a:rPr lang="en-GB" dirty="0" err="1"/>
              <a:t>factordependent</a:t>
            </a:r>
            <a:r>
              <a:rPr lang="en-GB" dirty="0"/>
              <a:t> protein), and the CSR activator </a:t>
            </a:r>
            <a:r>
              <a:rPr lang="en-GB" i="1" dirty="0" err="1"/>
              <a:t>str</a:t>
            </a:r>
            <a:r>
              <a:rPr lang="en-GB" dirty="0" err="1"/>
              <a:t>R</a:t>
            </a:r>
            <a:r>
              <a:rPr lang="en-GB" dirty="0"/>
              <a:t> (specific </a:t>
            </a:r>
            <a:r>
              <a:rPr lang="en-GB" dirty="0" smtClean="0"/>
              <a:t>transcriptional activator </a:t>
            </a:r>
            <a:r>
              <a:rPr lang="en-GB" dirty="0"/>
              <a:t>gene) (</a:t>
            </a:r>
            <a:r>
              <a:rPr lang="en-GB" dirty="0" err="1">
                <a:hlinkClick r:id="rId3"/>
              </a:rPr>
              <a:t>Horinouchi</a:t>
            </a:r>
            <a:r>
              <a:rPr lang="en-GB" dirty="0">
                <a:hlinkClick r:id="rId3"/>
              </a:rPr>
              <a:t> and </a:t>
            </a:r>
            <a:r>
              <a:rPr lang="en-GB" dirty="0" err="1">
                <a:hlinkClick r:id="rId3"/>
              </a:rPr>
              <a:t>Beppu</a:t>
            </a:r>
            <a:r>
              <a:rPr lang="en-GB" dirty="0">
                <a:hlinkClick r:id="rId3"/>
              </a:rPr>
              <a:t>, 2007</a:t>
            </a:r>
            <a:r>
              <a:rPr lang="en-GB" dirty="0"/>
              <a:t>). In </a:t>
            </a:r>
            <a:r>
              <a:rPr lang="en-GB" i="1" dirty="0"/>
              <a:t>Streptomyces </a:t>
            </a:r>
            <a:r>
              <a:rPr lang="en-GB" i="1" dirty="0" err="1"/>
              <a:t>avermitilis</a:t>
            </a:r>
            <a:r>
              <a:rPr lang="en-GB" dirty="0"/>
              <a:t>, the biosynthesis of the anthelmintic agent, </a:t>
            </a:r>
            <a:r>
              <a:rPr lang="en-GB" dirty="0" err="1"/>
              <a:t>avermectin</a:t>
            </a:r>
            <a:r>
              <a:rPr lang="en-GB" dirty="0"/>
              <a:t> requires a </a:t>
            </a:r>
            <a:r>
              <a:rPr lang="en-GB" dirty="0" err="1"/>
              <a:t>signaling</a:t>
            </a:r>
            <a:r>
              <a:rPr lang="en-GB" dirty="0"/>
              <a:t> molecule called </a:t>
            </a:r>
            <a:r>
              <a:rPr lang="en-GB" dirty="0" err="1"/>
              <a:t>avenolide</a:t>
            </a:r>
            <a:r>
              <a:rPr lang="en-GB" dirty="0"/>
              <a:t> as an inducer (</a:t>
            </a:r>
            <a:r>
              <a:rPr lang="en-GB" dirty="0" err="1">
                <a:hlinkClick r:id="rId4"/>
              </a:rPr>
              <a:t>Kitani</a:t>
            </a:r>
            <a:r>
              <a:rPr lang="en-GB" dirty="0">
                <a:hlinkClick r:id="rId4"/>
              </a:rPr>
              <a:t> et al., 2011</a:t>
            </a:r>
            <a:r>
              <a:rPr lang="en-GB" dirty="0"/>
              <a:t>). The regulation of carbon in </a:t>
            </a:r>
            <a:r>
              <a:rPr lang="en-GB" dirty="0" err="1"/>
              <a:t>cephamycin</a:t>
            </a:r>
            <a:r>
              <a:rPr lang="en-GB" dirty="0"/>
              <a:t> C biosynthesis by </a:t>
            </a:r>
            <a:r>
              <a:rPr lang="en-GB" i="1" dirty="0"/>
              <a:t>Streptomyces </a:t>
            </a:r>
            <a:r>
              <a:rPr lang="en-GB" i="1" dirty="0" err="1"/>
              <a:t>clavuligerus</a:t>
            </a:r>
            <a:r>
              <a:rPr lang="en-GB" dirty="0"/>
              <a:t> was reported by </a:t>
            </a:r>
            <a:r>
              <a:rPr lang="en-GB" dirty="0" err="1">
                <a:hlinkClick r:id="rId5"/>
              </a:rPr>
              <a:t>Lebrihi</a:t>
            </a:r>
            <a:r>
              <a:rPr lang="en-GB" dirty="0">
                <a:hlinkClick r:id="rId5"/>
              </a:rPr>
              <a:t> et al. (1988)</a:t>
            </a:r>
            <a:r>
              <a:rPr lang="en-GB" dirty="0"/>
              <a:t>. Glycerol was found to repress the enzymes </a:t>
            </a:r>
            <a:r>
              <a:rPr lang="en-GB" dirty="0" err="1"/>
              <a:t>cephamycin</a:t>
            </a:r>
            <a:r>
              <a:rPr lang="en-GB" dirty="0"/>
              <a:t> C </a:t>
            </a:r>
            <a:r>
              <a:rPr lang="en-GB" dirty="0" err="1"/>
              <a:t>synthetase</a:t>
            </a:r>
            <a:r>
              <a:rPr lang="en-GB" dirty="0"/>
              <a:t> and </a:t>
            </a:r>
            <a:r>
              <a:rPr lang="en-GB" dirty="0" err="1"/>
              <a:t>expandase</a:t>
            </a:r>
            <a:r>
              <a:rPr lang="en-GB" dirty="0"/>
              <a:t>, and </a:t>
            </a:r>
            <a:r>
              <a:rPr lang="en-GB" dirty="0" err="1"/>
              <a:t>expandase</a:t>
            </a:r>
            <a:r>
              <a:rPr lang="en-GB" dirty="0"/>
              <a:t> activity was inhibited by phosphorylated intermediates of glycolysis such as glucose 6-phosphate and fructose 1–6 </a:t>
            </a:r>
            <a:r>
              <a:rPr lang="en-GB" dirty="0" err="1"/>
              <a:t>bis</a:t>
            </a:r>
            <a:r>
              <a:rPr lang="en-GB" dirty="0"/>
              <a:t>-phosphate. Nitrogen source was also important for antibiotic production. High ammonium concentrations inhibited the formation of </a:t>
            </a:r>
            <a:r>
              <a:rPr lang="en-GB" dirty="0" err="1"/>
              <a:t>actinorhodin</a:t>
            </a:r>
            <a:r>
              <a:rPr lang="en-GB" dirty="0"/>
              <a:t> in </a:t>
            </a:r>
            <a:r>
              <a:rPr lang="en-GB" i="1" dirty="0"/>
              <a:t>S. </a:t>
            </a:r>
            <a:r>
              <a:rPr lang="en-GB" i="1" dirty="0" err="1"/>
              <a:t>coelico</a:t>
            </a:r>
            <a:r>
              <a:rPr lang="en-GB" dirty="0" err="1"/>
              <a:t>lor</a:t>
            </a:r>
            <a:r>
              <a:rPr lang="en-GB" dirty="0"/>
              <a:t> (</a:t>
            </a:r>
            <a:r>
              <a:rPr lang="en-GB" dirty="0">
                <a:hlinkClick r:id="rId6"/>
              </a:rPr>
              <a:t>Hobbs et al., 1992</a:t>
            </a:r>
            <a:r>
              <a:rPr lang="en-GB" dirty="0"/>
              <a:t>) and the production of </a:t>
            </a:r>
            <a:r>
              <a:rPr lang="en-GB" dirty="0" err="1"/>
              <a:t>pristinamycin</a:t>
            </a:r>
            <a:r>
              <a:rPr lang="en-GB" dirty="0"/>
              <a:t> in </a:t>
            </a:r>
            <a:r>
              <a:rPr lang="en-GB" i="1" dirty="0"/>
              <a:t>S. </a:t>
            </a:r>
            <a:r>
              <a:rPr lang="en-GB" i="1" dirty="0" err="1"/>
              <a:t>pristinaespiralis</a:t>
            </a:r>
            <a:r>
              <a:rPr lang="en-GB" dirty="0"/>
              <a:t> (</a:t>
            </a:r>
            <a:r>
              <a:rPr lang="en-GB" dirty="0" err="1">
                <a:hlinkClick r:id="rId7"/>
              </a:rPr>
              <a:t>Voelker</a:t>
            </a:r>
            <a:r>
              <a:rPr lang="en-GB" dirty="0">
                <a:hlinkClick r:id="rId7"/>
              </a:rPr>
              <a:t> and </a:t>
            </a:r>
            <a:r>
              <a:rPr lang="en-GB" dirty="0" err="1">
                <a:hlinkClick r:id="rId7"/>
              </a:rPr>
              <a:t>Altaba</a:t>
            </a:r>
            <a:r>
              <a:rPr lang="en-GB" dirty="0">
                <a:hlinkClick r:id="rId7"/>
              </a:rPr>
              <a:t>, 2001</a:t>
            </a:r>
            <a:r>
              <a:rPr lang="en-GB" dirty="0"/>
              <a:t>).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843379" y="6396335"/>
            <a:ext cx="10946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Kaewkla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O, Perkins M, </a:t>
            </a:r>
            <a:r>
              <a:rPr kumimoji="0" lang="en-GB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Thramchaipenet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A, et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al.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Description of 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Streptomyces </a:t>
            </a:r>
            <a:r>
              <a:rPr kumimoji="0" lang="en-GB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naphthomycinicus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sp.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nov.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, an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endophytic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actinobacterium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 producing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naphthomycin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 A and its genome insight for discovering bioactive compounds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 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Front.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Microbiol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., 17 April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28"/>
                </a:solidFill>
                <a:effectLst/>
                <a:uLnTx/>
                <a:uFillTx/>
                <a:latin typeface="MuseoSans"/>
                <a:ea typeface="+mn-ea"/>
                <a:cs typeface="+mn-cs"/>
              </a:rPr>
              <a:t>2024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seoSans"/>
                <a:ea typeface="+mn-ea"/>
                <a:cs typeface="+mn-cs"/>
                <a:hlinkClick r:id="rId8"/>
              </a:rPr>
              <a:t>https://doi.org/10.3389/fmicb.2024.1353511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426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Responding to changes in environmental conditions is a fundamental strategy </a:t>
            </a:r>
            <a:r>
              <a:rPr lang="en-GB" dirty="0" smtClean="0"/>
              <a:t>of bacteria </a:t>
            </a:r>
            <a:r>
              <a:rPr lang="en-GB" dirty="0"/>
              <a:t>to survive and proliferate (1, 2). Bacteria have evolved an advanced </a:t>
            </a:r>
            <a:r>
              <a:rPr lang="en-GB" dirty="0" smtClean="0"/>
              <a:t>sensing mechanism</a:t>
            </a:r>
            <a:r>
              <a:rPr lang="en-GB" dirty="0"/>
              <a:t>, named chemotaxis, that allows them to rapidly respond to </a:t>
            </a:r>
            <a:r>
              <a:rPr lang="en-GB" dirty="0" smtClean="0"/>
              <a:t>chemical </a:t>
            </a:r>
            <a:r>
              <a:rPr lang="en-GB" dirty="0"/>
              <a:t>gradients in their surroundings by approaching chemically </a:t>
            </a:r>
            <a:r>
              <a:rPr lang="en-GB" dirty="0" err="1"/>
              <a:t>favorable</a:t>
            </a:r>
            <a:r>
              <a:rPr lang="en-GB" dirty="0"/>
              <a:t> </a:t>
            </a:r>
            <a:r>
              <a:rPr lang="en-GB" dirty="0" smtClean="0"/>
              <a:t>environments and </a:t>
            </a:r>
            <a:r>
              <a:rPr lang="en-GB" dirty="0"/>
              <a:t>avoiding hostile ones (3). Bacterial chemotaxis is implicated in the </a:t>
            </a:r>
            <a:r>
              <a:rPr lang="en-GB" dirty="0" smtClean="0"/>
              <a:t>establishment of </a:t>
            </a:r>
            <a:r>
              <a:rPr lang="en-GB" dirty="0"/>
              <a:t>the symbiosis between </a:t>
            </a:r>
            <a:r>
              <a:rPr lang="en-GB" dirty="0" err="1"/>
              <a:t>Fabaceae</a:t>
            </a:r>
            <a:r>
              <a:rPr lang="en-GB" dirty="0"/>
              <a:t> (legumes) and nitrogen-fixing soil </a:t>
            </a:r>
            <a:r>
              <a:rPr lang="en-GB" dirty="0" smtClean="0"/>
              <a:t>bacteria, referred </a:t>
            </a:r>
            <a:r>
              <a:rPr lang="en-GB" dirty="0"/>
              <a:t>to as rhizobia. Rhizobia sense </a:t>
            </a:r>
            <a:r>
              <a:rPr lang="en-GB" dirty="0" err="1"/>
              <a:t>signaling</a:t>
            </a:r>
            <a:r>
              <a:rPr lang="en-GB" dirty="0"/>
              <a:t> biomolecules released by </a:t>
            </a:r>
            <a:r>
              <a:rPr lang="en-GB" dirty="0" smtClean="0"/>
              <a:t>germinating host </a:t>
            </a:r>
            <a:r>
              <a:rPr lang="en-GB" dirty="0"/>
              <a:t>seeds and developing roots and modulate their swimming direction </a:t>
            </a:r>
            <a:r>
              <a:rPr lang="en-GB" dirty="0" smtClean="0"/>
              <a:t>toward increasing </a:t>
            </a:r>
            <a:r>
              <a:rPr lang="en-GB" dirty="0"/>
              <a:t>concentrations of these compounds accumulated in the </a:t>
            </a:r>
            <a:r>
              <a:rPr lang="en-GB" dirty="0" err="1"/>
              <a:t>spermosphere</a:t>
            </a:r>
            <a:r>
              <a:rPr lang="en-GB" dirty="0"/>
              <a:t> </a:t>
            </a:r>
            <a:r>
              <a:rPr lang="en-GB" dirty="0" smtClean="0"/>
              <a:t>and rhizosphere </a:t>
            </a:r>
            <a:r>
              <a:rPr lang="en-GB" dirty="0"/>
              <a:t>(4).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838200" y="6401098"/>
            <a:ext cx="10946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Baaziz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H, Compton KK,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Hildreth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SB, Helm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RF, Scharf BE. 2021.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McpT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 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broad-range carboxylate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chemoreceptor in </a:t>
            </a:r>
            <a:r>
              <a:rPr kumimoji="0" lang="en-GB" sz="12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Sinorhizobium</a:t>
            </a:r>
            <a:r>
              <a:rPr kumimoji="0" lang="en-GB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meliloti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J Bacteriol 203:e00216-21. https://</a:t>
            </a:r>
            <a:r>
              <a:rPr kumimoji="0" lang="pt-B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doi</a:t>
            </a: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.org/10.1128/JB.00216-21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74696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BlinkMacSystemFont</vt:lpstr>
      <vt:lpstr>Calibri</vt:lpstr>
      <vt:lpstr>Calibri Light</vt:lpstr>
      <vt:lpstr>MuseoSans</vt:lpstr>
      <vt:lpstr>Times New Roman</vt:lpstr>
      <vt:lpstr>Wingdings</vt:lpstr>
      <vt:lpstr>Office Theme</vt:lpstr>
      <vt:lpstr>Morgan-theme1</vt:lpstr>
      <vt:lpstr>Additional exercises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exercises</dc:title>
  <dc:creator>Morgan Feeney</dc:creator>
  <cp:lastModifiedBy>Morgan Feeney</cp:lastModifiedBy>
  <cp:revision>1</cp:revision>
  <dcterms:created xsi:type="dcterms:W3CDTF">2024-04-19T12:55:31Z</dcterms:created>
  <dcterms:modified xsi:type="dcterms:W3CDTF">2024-04-19T12:55:36Z</dcterms:modified>
</cp:coreProperties>
</file>