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9"/>
  </p:notesMasterIdLst>
  <p:sldIdLst>
    <p:sldId id="278" r:id="rId3"/>
    <p:sldId id="258" r:id="rId4"/>
    <p:sldId id="267" r:id="rId5"/>
    <p:sldId id="273" r:id="rId6"/>
    <p:sldId id="274" r:id="rId7"/>
    <p:sldId id="275" r:id="rId8"/>
    <p:sldId id="270" r:id="rId9"/>
    <p:sldId id="279" r:id="rId10"/>
    <p:sldId id="272" r:id="rId11"/>
    <p:sldId id="269" r:id="rId12"/>
    <p:sldId id="276" r:id="rId13"/>
    <p:sldId id="277" r:id="rId14"/>
    <p:sldId id="281" r:id="rId15"/>
    <p:sldId id="280" r:id="rId16"/>
    <p:sldId id="283"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5499" autoAdjust="0"/>
  </p:normalViewPr>
  <p:slideViewPr>
    <p:cSldViewPr snapToGrid="0">
      <p:cViewPr varScale="1">
        <p:scale>
          <a:sx n="95" d="100"/>
          <a:sy n="95" d="100"/>
        </p:scale>
        <p:origin x="1080"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11C29-BE52-47AF-B1DB-9199BACCC235}" type="datetimeFigureOut">
              <a:rPr lang="en-GB" smtClean="0"/>
              <a:t>19/04/2024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E9D67-4D3C-4A42-9FDC-DD8C35CB648C}" type="slidenum">
              <a:rPr lang="en-GB" smtClean="0"/>
              <a:t>‹#›</a:t>
            </a:fld>
            <a:endParaRPr lang="en-GB"/>
          </a:p>
        </p:txBody>
      </p:sp>
    </p:spTree>
    <p:extLst>
      <p:ext uri="{BB962C8B-B14F-4D97-AF65-F5344CB8AC3E}">
        <p14:creationId xmlns:p14="http://schemas.microsoft.com/office/powerpoint/2010/main" val="67566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If the subject on which you are writing is of slight extent, or if you intend to treat it very briefly, there may be no need of subdividing it into topics. Thus a brief description, a brief summary of a literary work, a brief account of a single incident, a narrative merely outlining an action, the setting forth of a single idea, any one of these is best written in a single paragraph. After the paragraph has been written, examine it to see whether subdivision will not improve it.</a:t>
            </a:r>
          </a:p>
          <a:p>
            <a:r>
              <a:rPr lang="en-GB" sz="1200" b="0" i="0" kern="1200" dirty="0">
                <a:solidFill>
                  <a:schemeClr val="tx1"/>
                </a:solidFill>
                <a:effectLst/>
                <a:latin typeface="+mn-lt"/>
                <a:ea typeface="+mn-ea"/>
                <a:cs typeface="+mn-cs"/>
              </a:rPr>
              <a:t>Ordinarily, however, a subject requires subdivision into topics, each of which should be made the subject of a paragraph. The object of treating each topic in a paragraph by itself is, of course, to aid the reader. The beginning of each paragraph is a signal to him that a new step in the development of the subject has been reached.</a:t>
            </a:r>
          </a:p>
          <a:p>
            <a:r>
              <a:rPr lang="en-GB" sz="1200" b="0" i="0" kern="1200" dirty="0">
                <a:solidFill>
                  <a:schemeClr val="tx1"/>
                </a:solidFill>
                <a:effectLst/>
                <a:latin typeface="+mn-lt"/>
                <a:ea typeface="+mn-ea"/>
                <a:cs typeface="+mn-cs"/>
              </a:rPr>
              <a:t>The extent of subdivision will vary with the length of the composition. For example, a short notice of a book or poem might consist of a single paragraph. One slightly longer might consist of two paragraphs:</a:t>
            </a:r>
          </a:p>
          <a:p>
            <a:r>
              <a:rPr lang="en-GB" sz="1200" b="0" i="0" kern="1200" dirty="0">
                <a:solidFill>
                  <a:schemeClr val="tx1"/>
                </a:solidFill>
                <a:effectLst/>
                <a:latin typeface="+mn-lt"/>
                <a:ea typeface="+mn-ea"/>
                <a:cs typeface="+mn-cs"/>
              </a:rPr>
              <a:t>A. Account of the work.</a:t>
            </a:r>
          </a:p>
          <a:p>
            <a:r>
              <a:rPr lang="en-GB" sz="1200" b="0" i="0" kern="1200" dirty="0">
                <a:solidFill>
                  <a:schemeClr val="tx1"/>
                </a:solidFill>
                <a:effectLst/>
                <a:latin typeface="+mn-lt"/>
                <a:ea typeface="+mn-ea"/>
                <a:cs typeface="+mn-cs"/>
              </a:rPr>
              <a:t>B. Critical discussion.</a:t>
            </a:r>
          </a:p>
          <a:p>
            <a:r>
              <a:rPr lang="en-GB" sz="1200" b="0" i="0" kern="1200" dirty="0">
                <a:solidFill>
                  <a:schemeClr val="tx1"/>
                </a:solidFill>
                <a:effectLst/>
                <a:latin typeface="+mn-lt"/>
                <a:ea typeface="+mn-ea"/>
                <a:cs typeface="+mn-cs"/>
              </a:rPr>
              <a:t>A report on a poem, written for a class in literature, might consist of seven paragraphs:</a:t>
            </a:r>
          </a:p>
          <a:p>
            <a:r>
              <a:rPr lang="en-GB" sz="1200" b="0" i="0" kern="1200" dirty="0">
                <a:solidFill>
                  <a:schemeClr val="tx1"/>
                </a:solidFill>
                <a:effectLst/>
                <a:latin typeface="+mn-lt"/>
                <a:ea typeface="+mn-ea"/>
                <a:cs typeface="+mn-cs"/>
              </a:rPr>
              <a:t>A. Facts of composition and publication.</a:t>
            </a:r>
          </a:p>
          <a:p>
            <a:r>
              <a:rPr lang="en-GB" sz="1200" b="0" i="0" kern="1200" dirty="0">
                <a:solidFill>
                  <a:schemeClr val="tx1"/>
                </a:solidFill>
                <a:effectLst/>
                <a:latin typeface="+mn-lt"/>
                <a:ea typeface="+mn-ea"/>
                <a:cs typeface="+mn-cs"/>
              </a:rPr>
              <a:t>B. Kind of poem; metrical form.</a:t>
            </a:r>
          </a:p>
          <a:p>
            <a:r>
              <a:rPr lang="en-GB" sz="1200" b="0" i="0" kern="1200" dirty="0">
                <a:solidFill>
                  <a:schemeClr val="tx1"/>
                </a:solidFill>
                <a:effectLst/>
                <a:latin typeface="+mn-lt"/>
                <a:ea typeface="+mn-ea"/>
                <a:cs typeface="+mn-cs"/>
              </a:rPr>
              <a:t>C. Subject.</a:t>
            </a:r>
          </a:p>
          <a:p>
            <a:r>
              <a:rPr lang="en-GB" sz="1200" b="0" i="0" kern="1200" dirty="0">
                <a:solidFill>
                  <a:schemeClr val="tx1"/>
                </a:solidFill>
                <a:effectLst/>
                <a:latin typeface="+mn-lt"/>
                <a:ea typeface="+mn-ea"/>
                <a:cs typeface="+mn-cs"/>
              </a:rPr>
              <a:t>D. Treatment of subject.</a:t>
            </a:r>
          </a:p>
          <a:p>
            <a:r>
              <a:rPr lang="en-GB" sz="1200" b="0" i="0" kern="1200" dirty="0">
                <a:solidFill>
                  <a:schemeClr val="tx1"/>
                </a:solidFill>
                <a:effectLst/>
                <a:latin typeface="+mn-lt"/>
                <a:ea typeface="+mn-ea"/>
                <a:cs typeface="+mn-cs"/>
              </a:rPr>
              <a:t>E. For what chiefly remarkable.</a:t>
            </a:r>
          </a:p>
          <a:p>
            <a:r>
              <a:rPr lang="en-GB" sz="1200" b="0" i="0" kern="1200" dirty="0">
                <a:solidFill>
                  <a:schemeClr val="tx1"/>
                </a:solidFill>
                <a:effectLst/>
                <a:latin typeface="+mn-lt"/>
                <a:ea typeface="+mn-ea"/>
                <a:cs typeface="+mn-cs"/>
              </a:rPr>
              <a:t>F. Wherein characteristic of the writer.</a:t>
            </a:r>
          </a:p>
          <a:p>
            <a:r>
              <a:rPr lang="en-GB" sz="1200" b="0" i="0" kern="1200" dirty="0">
                <a:solidFill>
                  <a:schemeClr val="tx1"/>
                </a:solidFill>
                <a:effectLst/>
                <a:latin typeface="+mn-lt"/>
                <a:ea typeface="+mn-ea"/>
                <a:cs typeface="+mn-cs"/>
              </a:rPr>
              <a:t>G. Relationship to other works.</a:t>
            </a:r>
          </a:p>
          <a:p>
            <a:r>
              <a:rPr lang="en-GB" sz="1200" b="0" i="0" kern="1200" dirty="0">
                <a:solidFill>
                  <a:schemeClr val="tx1"/>
                </a:solidFill>
                <a:effectLst/>
                <a:latin typeface="+mn-lt"/>
                <a:ea typeface="+mn-ea"/>
                <a:cs typeface="+mn-cs"/>
              </a:rPr>
              <a:t>The contents of paragraphs C and D would vary with the poem. Usually, paragraph C would indicate the actual or imagined circumstances of the poem (the situation), if these call for explanation, and would then state the subject and outline its development. If the poem is a narrative in the third person throughout, paragraph C need contain no more than a concise summary of the action. Paragraph D would indicate the leading ideas and show how they are made prominent, or would indicate what points in the narrative are chiefly emphasized.</a:t>
            </a:r>
          </a:p>
          <a:p>
            <a:r>
              <a:rPr lang="en-GB" sz="1200" b="0" i="0" kern="1200" dirty="0">
                <a:solidFill>
                  <a:schemeClr val="tx1"/>
                </a:solidFill>
                <a:effectLst/>
                <a:latin typeface="+mn-lt"/>
                <a:ea typeface="+mn-ea"/>
                <a:cs typeface="+mn-cs"/>
              </a:rPr>
              <a:t>A novel might be discussed under the heads:</a:t>
            </a:r>
          </a:p>
          <a:p>
            <a:r>
              <a:rPr lang="en-GB" sz="1200" b="0" i="0" kern="1200" dirty="0">
                <a:solidFill>
                  <a:schemeClr val="tx1"/>
                </a:solidFill>
                <a:effectLst/>
                <a:latin typeface="+mn-lt"/>
                <a:ea typeface="+mn-ea"/>
                <a:cs typeface="+mn-cs"/>
              </a:rPr>
              <a:t>A. Setting.</a:t>
            </a:r>
          </a:p>
          <a:p>
            <a:r>
              <a:rPr lang="en-GB" sz="1200" b="0" i="0" kern="1200" dirty="0">
                <a:solidFill>
                  <a:schemeClr val="tx1"/>
                </a:solidFill>
                <a:effectLst/>
                <a:latin typeface="+mn-lt"/>
                <a:ea typeface="+mn-ea"/>
                <a:cs typeface="+mn-cs"/>
              </a:rPr>
              <a:t>B. Plot.</a:t>
            </a:r>
          </a:p>
          <a:p>
            <a:r>
              <a:rPr lang="en-GB" sz="1200" b="0" i="0" kern="1200" dirty="0">
                <a:solidFill>
                  <a:schemeClr val="tx1"/>
                </a:solidFill>
                <a:effectLst/>
                <a:latin typeface="+mn-lt"/>
                <a:ea typeface="+mn-ea"/>
                <a:cs typeface="+mn-cs"/>
              </a:rPr>
              <a:t>C. Characters.</a:t>
            </a:r>
          </a:p>
          <a:p>
            <a:r>
              <a:rPr lang="en-GB" sz="1200" b="0" i="0" kern="1200" dirty="0">
                <a:solidFill>
                  <a:schemeClr val="tx1"/>
                </a:solidFill>
                <a:effectLst/>
                <a:latin typeface="+mn-lt"/>
                <a:ea typeface="+mn-ea"/>
                <a:cs typeface="+mn-cs"/>
              </a:rPr>
              <a:t>D. Purpose.</a:t>
            </a:r>
          </a:p>
          <a:p>
            <a:r>
              <a:rPr lang="en-GB" sz="1200" b="0" i="0" kern="1200" dirty="0">
                <a:solidFill>
                  <a:schemeClr val="tx1"/>
                </a:solidFill>
                <a:effectLst/>
                <a:latin typeface="+mn-lt"/>
                <a:ea typeface="+mn-ea"/>
                <a:cs typeface="+mn-cs"/>
              </a:rPr>
              <a:t>An historical event might be discussed under the heads:</a:t>
            </a:r>
          </a:p>
          <a:p>
            <a:r>
              <a:rPr lang="en-GB" sz="1200" b="0" i="0" kern="1200" dirty="0">
                <a:solidFill>
                  <a:schemeClr val="tx1"/>
                </a:solidFill>
                <a:effectLst/>
                <a:latin typeface="+mn-lt"/>
                <a:ea typeface="+mn-ea"/>
                <a:cs typeface="+mn-cs"/>
              </a:rPr>
              <a:t>A. What led up to the event.</a:t>
            </a:r>
          </a:p>
          <a:p>
            <a:r>
              <a:rPr lang="en-GB" sz="1200" b="0" i="0" kern="1200" dirty="0">
                <a:solidFill>
                  <a:schemeClr val="tx1"/>
                </a:solidFill>
                <a:effectLst/>
                <a:latin typeface="+mn-lt"/>
                <a:ea typeface="+mn-ea"/>
                <a:cs typeface="+mn-cs"/>
              </a:rPr>
              <a:t>B. Account of the event.</a:t>
            </a:r>
          </a:p>
          <a:p>
            <a:r>
              <a:rPr lang="en-GB" sz="1200" b="0" i="0" kern="1200" dirty="0">
                <a:solidFill>
                  <a:schemeClr val="tx1"/>
                </a:solidFill>
                <a:effectLst/>
                <a:latin typeface="+mn-lt"/>
                <a:ea typeface="+mn-ea"/>
                <a:cs typeface="+mn-cs"/>
              </a:rPr>
              <a:t>C. What the event led up to.</a:t>
            </a:r>
          </a:p>
          <a:p>
            <a:r>
              <a:rPr lang="en-GB" sz="1200" b="0" i="0" kern="1200" dirty="0">
                <a:solidFill>
                  <a:schemeClr val="tx1"/>
                </a:solidFill>
                <a:effectLst/>
                <a:latin typeface="+mn-lt"/>
                <a:ea typeface="+mn-ea"/>
                <a:cs typeface="+mn-cs"/>
              </a:rPr>
              <a:t>In treating either of these last two subjects, the writer would probably find it necessary to subdivide one or more of the topics here given.</a:t>
            </a:r>
          </a:p>
          <a:p>
            <a:r>
              <a:rPr lang="en-GB" sz="1200" b="0" i="0" kern="1200" dirty="0">
                <a:solidFill>
                  <a:schemeClr val="tx1"/>
                </a:solidFill>
                <a:effectLst/>
                <a:latin typeface="+mn-lt"/>
                <a:ea typeface="+mn-ea"/>
                <a:cs typeface="+mn-cs"/>
              </a:rPr>
              <a:t>As a rule, single sentences should not be written or printed as paragraphs. An exception may be made of sentences of transition, indicating the relation between the parts of an exposition or argument. Frequent exceptions are also necessary in textbooks, guidebooks, and other works in which many topics are treated briefly.</a:t>
            </a:r>
          </a:p>
          <a:p>
            <a:r>
              <a:rPr lang="en-GB" sz="1200" b="0" i="0" kern="1200" dirty="0">
                <a:solidFill>
                  <a:schemeClr val="tx1"/>
                </a:solidFill>
                <a:effectLst/>
                <a:latin typeface="+mn-lt"/>
                <a:ea typeface="+mn-ea"/>
                <a:cs typeface="+mn-cs"/>
              </a:rPr>
              <a:t>In dialogue, each speech, even if only a single word, is a paragraph by itself; that is, a new paragraph begins with each change of speaker. The application of this rule, when dialogue and narrative are combined, is best learned from examples in well-printed works of fiction.</a:t>
            </a:r>
          </a:p>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2</a:t>
            </a:fld>
            <a:endParaRPr lang="en-GB"/>
          </a:p>
        </p:txBody>
      </p:sp>
    </p:spTree>
    <p:extLst>
      <p:ext uri="{BB962C8B-B14F-4D97-AF65-F5344CB8AC3E}">
        <p14:creationId xmlns:p14="http://schemas.microsoft.com/office/powerpoint/2010/main" val="234284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Again, the object is to aid the reader. The practice here recommended enables him to discover the purpose of each paragraph as he begins to read it, and to retain this purpose in mind as he ends it. For this reason, the most generally useful kind of paragraph, particularly in exposition and argument, is that in which</a:t>
            </a:r>
          </a:p>
          <a:p>
            <a:r>
              <a:rPr lang="en-GB" sz="1200" dirty="0"/>
              <a:t>(a) the topic sentence comes at or near the beginning;</a:t>
            </a:r>
          </a:p>
          <a:p>
            <a:r>
              <a:rPr lang="en-GB" sz="1200" dirty="0"/>
              <a:t>(b) the succeeding sentences explain or establish or develop the statement made in the topic sentence; and</a:t>
            </a:r>
          </a:p>
          <a:p>
            <a:r>
              <a:rPr lang="en-GB" sz="1200" dirty="0"/>
              <a:t>(c) the final sentence either emphasizes the thought of the topic sentence or states some important consequence.</a:t>
            </a:r>
          </a:p>
          <a:p>
            <a:r>
              <a:rPr lang="en-GB" sz="1200" dirty="0"/>
              <a:t>Ending with a digression, or with an unimportant detail, is particularly to be avoided.</a:t>
            </a:r>
          </a:p>
          <a:p>
            <a:r>
              <a:rPr lang="en-GB" sz="1200" dirty="0"/>
              <a:t>If the paragraph forms part of a larger composition, its relation to what precedes, or its function as a part of the whole, may need to be expressed. This can sometimes be done by a mere word or phrase (</a:t>
            </a:r>
            <a:r>
              <a:rPr lang="en-GB" sz="1200" i="1" dirty="0"/>
              <a:t>again</a:t>
            </a:r>
            <a:r>
              <a:rPr lang="en-GB" sz="1200" dirty="0"/>
              <a:t>; </a:t>
            </a:r>
            <a:r>
              <a:rPr lang="en-GB" sz="1200" i="1" dirty="0"/>
              <a:t>therefore</a:t>
            </a:r>
            <a:r>
              <a:rPr lang="en-GB" sz="1200" dirty="0"/>
              <a:t>; </a:t>
            </a:r>
            <a:r>
              <a:rPr lang="en-GB" sz="1200" i="1" dirty="0"/>
              <a:t>for the same reason</a:t>
            </a:r>
            <a:r>
              <a:rPr lang="en-GB" sz="1200" dirty="0"/>
              <a:t>) in the topic sentence. Sometimes, however, it is expedient to precede the topic sentence by one or more sentences of introduction or transition. If more than one such sentence is required, it is generally better to set apart the transitional sentences as a separate paragraph.</a:t>
            </a:r>
          </a:p>
          <a:p>
            <a:r>
              <a:rPr lang="en-GB" sz="1200" dirty="0"/>
              <a:t>According to the writer's purpose, he may, as indicated above, relate the body of the paragraph to the topic sentence in one or more of several different ways. He may make the meaning of the topic sentence clearer by restating it in other forms, by defining its terms, by denying the contrary, by giving illustrations or specific instances; he may establish it by proofs; or he may develop it by showing its implications and consequences. In a long paragraph, he may carry out several of these processes.</a:t>
            </a:r>
          </a:p>
          <a:p>
            <a:pPr marL="0" indent="0">
              <a:buNone/>
            </a:pPr>
            <a:endParaRPr lang="en-GB" sz="1200" dirty="0"/>
          </a:p>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3</a:t>
            </a:fld>
            <a:endParaRPr lang="en-GB"/>
          </a:p>
        </p:txBody>
      </p:sp>
    </p:spTree>
    <p:extLst>
      <p:ext uri="{BB962C8B-B14F-4D97-AF65-F5344CB8AC3E}">
        <p14:creationId xmlns:p14="http://schemas.microsoft.com/office/powerpoint/2010/main" val="1689858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594197B-0074-44F7-86DA-5F48261BD696}" type="datetimeFigureOut">
              <a:rPr lang="en-GB" smtClean="0"/>
              <a:t>19/04/2024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115339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94197B-0074-44F7-86DA-5F48261BD696}" type="datetimeFigureOut">
              <a:rPr lang="en-GB" smtClean="0"/>
              <a:t>19/04/2024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726204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94197B-0074-44F7-86DA-5F48261BD696}" type="datetimeFigureOut">
              <a:rPr lang="en-GB" smtClean="0"/>
              <a:t>19/04/2024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1524715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234589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000" u="none"/>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710120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214681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362294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827145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7951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78021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66848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70C0"/>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594197B-0074-44F7-86DA-5F48261BD696}" type="datetimeFigureOut">
              <a:rPr lang="en-GB" smtClean="0"/>
              <a:pPr/>
              <a:t>19/04/2024</a:t>
            </a:fld>
            <a:endParaRPr lang="en-GB"/>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2662F5A-088D-44DC-9BBB-6034CFCE8221}" type="slidenum">
              <a:rPr lang="en-GB" smtClean="0"/>
              <a:pPr/>
              <a:t>‹#›</a:t>
            </a:fld>
            <a:endParaRPr lang="en-GB"/>
          </a:p>
        </p:txBody>
      </p:sp>
    </p:spTree>
    <p:extLst>
      <p:ext uri="{BB962C8B-B14F-4D97-AF65-F5344CB8AC3E}">
        <p14:creationId xmlns:p14="http://schemas.microsoft.com/office/powerpoint/2010/main" val="218115049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013736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87355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50684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94197B-0074-44F7-86DA-5F48261BD696}" type="datetimeFigureOut">
              <a:rPr lang="en-GB" smtClean="0"/>
              <a:t>19/04/2024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2758399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594197B-0074-44F7-86DA-5F48261BD696}" type="datetimeFigureOut">
              <a:rPr lang="en-GB" smtClean="0"/>
              <a:t>19/04/2024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419462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594197B-0074-44F7-86DA-5F48261BD696}" type="datetimeFigureOut">
              <a:rPr lang="en-GB" smtClean="0"/>
              <a:t>19/04/2024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404965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94197B-0074-44F7-86DA-5F48261BD696}" type="datetimeFigureOut">
              <a:rPr lang="en-GB" smtClean="0"/>
              <a:t>19/04/2024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276006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4197B-0074-44F7-86DA-5F48261BD696}" type="datetimeFigureOut">
              <a:rPr lang="en-GB" smtClean="0"/>
              <a:t>19/04/2024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361949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94197B-0074-44F7-86DA-5F48261BD696}" type="datetimeFigureOut">
              <a:rPr lang="en-GB" smtClean="0"/>
              <a:t>19/04/2024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388392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94197B-0074-44F7-86DA-5F48261BD696}" type="datetimeFigureOut">
              <a:rPr lang="en-GB" smtClean="0"/>
              <a:t>19/04/2024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210378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4197B-0074-44F7-86DA-5F48261BD696}" type="datetimeFigureOut">
              <a:rPr lang="en-GB" smtClean="0"/>
              <a:t>19/04/2024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62F5A-088D-44DC-9BBB-6034CFCE8221}" type="slidenum">
              <a:rPr lang="en-GB" smtClean="0"/>
              <a:t>‹#›</a:t>
            </a:fld>
            <a:endParaRPr lang="en-GB"/>
          </a:p>
        </p:txBody>
      </p:sp>
    </p:spTree>
    <p:extLst>
      <p:ext uri="{BB962C8B-B14F-4D97-AF65-F5344CB8AC3E}">
        <p14:creationId xmlns:p14="http://schemas.microsoft.com/office/powerpoint/2010/main" val="10337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9349" y="-99392"/>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32269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defTabSz="685800" rtl="0" eaLnBrk="1" latinLnBrk="0" hangingPunct="1">
        <a:lnSpc>
          <a:spcPct val="90000"/>
        </a:lnSpc>
        <a:spcBef>
          <a:spcPct val="0"/>
        </a:spcBef>
        <a:buNone/>
        <a:defRPr sz="3200" u="sng"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gutenberg.org/ebooks/3713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nas.org/doi/10.1073/pnas.2007696117?url_ver=Z39.88-2003&amp;rfr_id=ori:rid:crossref.org&amp;rfr_dat=cr_pub%20%200pubmed#core-r6" TargetMode="External"/><Relationship Id="rId2" Type="http://schemas.openxmlformats.org/officeDocument/2006/relationships/hyperlink" Target="https://www.pnas.org/doi/10.1073/pnas.2007696117?url_ver=Z39.88-2003&amp;rfr_id=ori:rid:crossref.org&amp;rfr_dat=cr_pub%20%200pubmed#core-r3" TargetMode="External"/><Relationship Id="rId1" Type="http://schemas.openxmlformats.org/officeDocument/2006/relationships/slideLayout" Target="../slideLayouts/slideLayout2.xml"/><Relationship Id="rId4" Type="http://schemas.openxmlformats.org/officeDocument/2006/relationships/hyperlink" Target="https://www.pnas.org/doi/10.1073/pnas.2007696117?url_ver=Z39.88-2003&amp;rfr_id=ori:rid:crossref.org&amp;rfr_dat=cr_pub%20%200pubmed#core-r7"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pnas.org/doi/10.1073/pnas.2007696117?url_ver=Z39.88-2003&amp;rfr_id=ori:rid:crossref.org&amp;rfr_dat=cr_pub%20%200pubmed#core-r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hyperlink" Target="https://journals.plos.org/plosgenetics/article?id=10.1371/journal.pgen.1010669#pgen.1010669.ref006" TargetMode="External"/><Relationship Id="rId2" Type="http://schemas.openxmlformats.org/officeDocument/2006/relationships/hyperlink" Target="https://journals.plos.org/plosgenetics/article?id=10.1371/journal.pgen.1010669#pgen.1010669.ref00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frontiersin.org/journals/microbiology/articles/10.3389/fmicb.2024.1377713/full#ref31" TargetMode="External"/><Relationship Id="rId3" Type="http://schemas.openxmlformats.org/officeDocument/2006/relationships/hyperlink" Target="https://www.frontiersin.org/journals/microbiology/articles/10.3389/fmicb.2024.1377713/full#ref41" TargetMode="External"/><Relationship Id="rId7" Type="http://schemas.openxmlformats.org/officeDocument/2006/relationships/hyperlink" Target="https://www.frontiersin.org/journals/microbiology/articles/10.3389/fmicb.2024.1377713/full#ref8" TargetMode="External"/><Relationship Id="rId2" Type="http://schemas.openxmlformats.org/officeDocument/2006/relationships/hyperlink" Target="https://www.frontiersin.org/journals/microbiology/articles/10.3389/fmicb.2024.1377713/full#ref2" TargetMode="External"/><Relationship Id="rId1" Type="http://schemas.openxmlformats.org/officeDocument/2006/relationships/slideLayout" Target="../slideLayouts/slideLayout2.xml"/><Relationship Id="rId6" Type="http://schemas.openxmlformats.org/officeDocument/2006/relationships/hyperlink" Target="https://www.frontiersin.org/journals/microbiology/articles/10.3389/fmicb.2024.1377713/full#ref19" TargetMode="External"/><Relationship Id="rId5" Type="http://schemas.openxmlformats.org/officeDocument/2006/relationships/hyperlink" Target="https://www.frontiersin.org/journals/microbiology/articles/10.3389/fmicb.2024.1377713/full#ref38" TargetMode="External"/><Relationship Id="rId10" Type="http://schemas.openxmlformats.org/officeDocument/2006/relationships/hyperlink" Target="https://doi.org/10.3389/fmicb.2024.1377713" TargetMode="External"/><Relationship Id="rId4" Type="http://schemas.openxmlformats.org/officeDocument/2006/relationships/hyperlink" Target="https://www.frontiersin.org/journals/microbiology/articles/10.3389/fmicb.2024.1377713/full#ref20" TargetMode="External"/><Relationship Id="rId9" Type="http://schemas.openxmlformats.org/officeDocument/2006/relationships/hyperlink" Target="https://www.frontiersin.org/journals/microbiology/articles/10.3389/fmicb.2024.1377713/full#ref5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Principles of Composition </a:t>
            </a:r>
            <a:br>
              <a:rPr lang="en-GB" dirty="0" smtClean="0"/>
            </a:br>
            <a:r>
              <a:rPr lang="en-GB" dirty="0" smtClean="0"/>
              <a:t>Writing Exercise </a:t>
            </a:r>
            <a:r>
              <a:rPr lang="en-GB" dirty="0" smtClean="0"/>
              <a:t>2:</a:t>
            </a:r>
            <a:br>
              <a:rPr lang="en-GB" dirty="0" smtClean="0"/>
            </a:br>
            <a:r>
              <a:rPr lang="en-GB" dirty="0" smtClean="0"/>
              <a:t>Paragraph structure</a:t>
            </a:r>
            <a:endParaRPr lang="en-GB" dirty="0"/>
          </a:p>
        </p:txBody>
      </p:sp>
      <p:sp>
        <p:nvSpPr>
          <p:cNvPr id="3" name="Subtitle 2"/>
          <p:cNvSpPr>
            <a:spLocks noGrp="1"/>
          </p:cNvSpPr>
          <p:nvPr>
            <p:ph type="subTitle" idx="1"/>
          </p:nvPr>
        </p:nvSpPr>
        <p:spPr/>
        <p:txBody>
          <a:bodyPr/>
          <a:lstStyle/>
          <a:p>
            <a:r>
              <a:rPr lang="en-GB" dirty="0" err="1" smtClean="0"/>
              <a:t>Dr.</a:t>
            </a:r>
            <a:r>
              <a:rPr lang="en-GB" dirty="0" smtClean="0"/>
              <a:t> Morgan Feeney</a:t>
            </a:r>
          </a:p>
          <a:p>
            <a:r>
              <a:rPr lang="en-GB" dirty="0" smtClean="0"/>
              <a:t>2024/2025</a:t>
            </a:r>
            <a:endParaRPr lang="en-GB" dirty="0"/>
          </a:p>
        </p:txBody>
      </p:sp>
    </p:spTree>
    <p:extLst>
      <p:ext uri="{BB962C8B-B14F-4D97-AF65-F5344CB8AC3E}">
        <p14:creationId xmlns:p14="http://schemas.microsoft.com/office/powerpoint/2010/main" val="202016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265" y="502150"/>
            <a:ext cx="10515600" cy="5321133"/>
          </a:xfrm>
        </p:spPr>
        <p:txBody>
          <a:bodyPr>
            <a:normAutofit lnSpcReduction="10000"/>
          </a:bodyPr>
          <a:lstStyle/>
          <a:p>
            <a:pPr marL="0" indent="0">
              <a:buNone/>
            </a:pPr>
            <a:r>
              <a:rPr lang="en-GB" dirty="0" err="1">
                <a:latin typeface="Arial" panose="020B0604020202020204" pitchFamily="34" charset="0"/>
                <a:cs typeface="Arial" panose="020B0604020202020204" pitchFamily="34" charset="0"/>
              </a:rPr>
              <a:t>BldD</a:t>
            </a:r>
            <a:r>
              <a:rPr lang="en-GB" dirty="0">
                <a:latin typeface="Arial" panose="020B0604020202020204" pitchFamily="34" charset="0"/>
                <a:cs typeface="Arial" panose="020B0604020202020204" pitchFamily="34" charset="0"/>
              </a:rPr>
              <a:t> sits at the top of the regulatory cascade controlling development, serving to repress expression of sporulation genes during vegetative growth (den </a:t>
            </a:r>
            <a:r>
              <a:rPr lang="en-GB" dirty="0" err="1">
                <a:latin typeface="Arial" panose="020B0604020202020204" pitchFamily="34" charset="0"/>
                <a:cs typeface="Arial" panose="020B0604020202020204" pitchFamily="34" charset="0"/>
              </a:rPr>
              <a:t>Hengst</a:t>
            </a:r>
            <a:r>
              <a:rPr lang="en-GB" dirty="0">
                <a:latin typeface="Arial" panose="020B0604020202020204" pitchFamily="34" charset="0"/>
                <a:cs typeface="Arial" panose="020B0604020202020204" pitchFamily="34" charset="0"/>
              </a:rPr>
              <a:t> et al., 2010). In </a:t>
            </a:r>
            <a:r>
              <a:rPr lang="en-GB" i="1" dirty="0">
                <a:latin typeface="Arial" panose="020B0604020202020204" pitchFamily="34" charset="0"/>
                <a:cs typeface="Arial" panose="020B0604020202020204" pitchFamily="34" charset="0"/>
              </a:rPr>
              <a:t>Streptomyces </a:t>
            </a:r>
            <a:r>
              <a:rPr lang="en-GB" i="1" dirty="0" err="1">
                <a:latin typeface="Arial" panose="020B0604020202020204" pitchFamily="34" charset="0"/>
                <a:cs typeface="Arial" panose="020B0604020202020204" pitchFamily="34" charset="0"/>
              </a:rPr>
              <a:t>coelicolor</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BldD</a:t>
            </a:r>
            <a:r>
              <a:rPr lang="en-GB" dirty="0">
                <a:latin typeface="Arial" panose="020B0604020202020204" pitchFamily="34" charset="0"/>
                <a:cs typeface="Arial" panose="020B0604020202020204" pitchFamily="34" charset="0"/>
              </a:rPr>
              <a:t> controls the expression of at least 167 genes, including 42 genes (∼25% of the regulon) that encode regulatory proteins (Elliot et al., 2001, den </a:t>
            </a:r>
            <a:r>
              <a:rPr lang="en-GB" dirty="0" err="1">
                <a:latin typeface="Arial" panose="020B0604020202020204" pitchFamily="34" charset="0"/>
                <a:cs typeface="Arial" panose="020B0604020202020204" pitchFamily="34" charset="0"/>
              </a:rPr>
              <a:t>Hengst</a:t>
            </a:r>
            <a:r>
              <a:rPr lang="en-GB" dirty="0">
                <a:latin typeface="Arial" panose="020B0604020202020204" pitchFamily="34" charset="0"/>
                <a:cs typeface="Arial" panose="020B0604020202020204" pitchFamily="34" charset="0"/>
              </a:rPr>
              <a:t> et al., 2010). Among these </a:t>
            </a:r>
            <a:r>
              <a:rPr lang="en-GB" dirty="0" err="1">
                <a:latin typeface="Arial" panose="020B0604020202020204" pitchFamily="34" charset="0"/>
                <a:cs typeface="Arial" panose="020B0604020202020204" pitchFamily="34" charset="0"/>
              </a:rPr>
              <a:t>BldD</a:t>
            </a:r>
            <a:r>
              <a:rPr lang="en-GB" dirty="0">
                <a:latin typeface="Arial" panose="020B0604020202020204" pitchFamily="34" charset="0"/>
                <a:cs typeface="Arial" panose="020B0604020202020204" pitchFamily="34" charset="0"/>
              </a:rPr>
              <a:t> targets are many genes known to play critical roles in</a:t>
            </a:r>
            <a:r>
              <a:rPr lang="en-GB" i="1" dirty="0">
                <a:latin typeface="Arial" panose="020B0604020202020204" pitchFamily="34" charset="0"/>
                <a:cs typeface="Arial" panose="020B0604020202020204" pitchFamily="34" charset="0"/>
              </a:rPr>
              <a:t> Streptomyces </a:t>
            </a:r>
            <a:r>
              <a:rPr lang="en-GB" dirty="0">
                <a:latin typeface="Arial" panose="020B0604020202020204" pitchFamily="34" charset="0"/>
                <a:cs typeface="Arial" panose="020B0604020202020204" pitchFamily="34" charset="0"/>
              </a:rPr>
              <a:t>development, including other </a:t>
            </a:r>
            <a:r>
              <a:rPr lang="en-GB" dirty="0" err="1">
                <a:latin typeface="Arial" panose="020B0604020202020204" pitchFamily="34" charset="0"/>
                <a:cs typeface="Arial" panose="020B0604020202020204" pitchFamily="34" charset="0"/>
              </a:rPr>
              <a:t>bld</a:t>
            </a:r>
            <a:r>
              <a:rPr lang="en-GB" dirty="0">
                <a:latin typeface="Arial" panose="020B0604020202020204" pitchFamily="34" charset="0"/>
                <a:cs typeface="Arial" panose="020B0604020202020204" pitchFamily="34" charset="0"/>
              </a:rPr>
              <a:t> regulators (e.g., </a:t>
            </a:r>
            <a:r>
              <a:rPr lang="en-GB" i="1" dirty="0" err="1">
                <a:latin typeface="Arial" panose="020B0604020202020204" pitchFamily="34" charset="0"/>
                <a:cs typeface="Arial" panose="020B0604020202020204" pitchFamily="34" charset="0"/>
              </a:rPr>
              <a:t>bldA</a:t>
            </a:r>
            <a:r>
              <a:rPr lang="en-GB" i="1"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bldC</a:t>
            </a:r>
            <a:r>
              <a:rPr lang="en-GB" i="1"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bldH</a:t>
            </a:r>
            <a:r>
              <a:rPr lang="en-GB" i="1" dirty="0">
                <a:latin typeface="Arial" panose="020B0604020202020204" pitchFamily="34" charset="0"/>
                <a:cs typeface="Arial" panose="020B0604020202020204" pitchFamily="34" charset="0"/>
              </a:rPr>
              <a:t>/</a:t>
            </a:r>
            <a:r>
              <a:rPr lang="en-GB" i="1" dirty="0" err="1">
                <a:latin typeface="Arial" panose="020B0604020202020204" pitchFamily="34" charset="0"/>
                <a:cs typeface="Arial" panose="020B0604020202020204" pitchFamily="34" charset="0"/>
              </a:rPr>
              <a:t>adpA</a:t>
            </a:r>
            <a:r>
              <a:rPr lang="en-GB" i="1"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bldM</a:t>
            </a:r>
            <a:r>
              <a:rPr lang="en-GB" dirty="0">
                <a:latin typeface="Arial" panose="020B0604020202020204" pitchFamily="34" charset="0"/>
                <a:cs typeface="Arial" panose="020B0604020202020204" pitchFamily="34" charset="0"/>
              </a:rPr>
              <a:t>, and </a:t>
            </a:r>
            <a:r>
              <a:rPr lang="en-GB" i="1" dirty="0" err="1">
                <a:latin typeface="Arial" panose="020B0604020202020204" pitchFamily="34" charset="0"/>
                <a:cs typeface="Arial" panose="020B0604020202020204" pitchFamily="34" charset="0"/>
              </a:rPr>
              <a:t>bldN</a:t>
            </a:r>
            <a:r>
              <a:rPr lang="en-GB" dirty="0">
                <a:latin typeface="Arial" panose="020B0604020202020204" pitchFamily="34" charset="0"/>
                <a:cs typeface="Arial" panose="020B0604020202020204" pitchFamily="34" charset="0"/>
              </a:rPr>
              <a:t>), several </a:t>
            </a:r>
            <a:r>
              <a:rPr lang="en-GB" dirty="0" err="1">
                <a:latin typeface="Arial" panose="020B0604020202020204" pitchFamily="34" charset="0"/>
                <a:cs typeface="Arial" panose="020B0604020202020204" pitchFamily="34" charset="0"/>
              </a:rPr>
              <a:t>whi</a:t>
            </a:r>
            <a:r>
              <a:rPr lang="en-GB" dirty="0">
                <a:latin typeface="Arial" panose="020B0604020202020204" pitchFamily="34" charset="0"/>
                <a:cs typeface="Arial" panose="020B0604020202020204" pitchFamily="34" charset="0"/>
              </a:rPr>
              <a:t> (white) regulators required for the differentiation of aerial hyphae into spores (e.g., </a:t>
            </a:r>
            <a:r>
              <a:rPr lang="en-GB" i="1" dirty="0" err="1">
                <a:latin typeface="Arial" panose="020B0604020202020204" pitchFamily="34" charset="0"/>
                <a:cs typeface="Arial" panose="020B0604020202020204" pitchFamily="34" charset="0"/>
              </a:rPr>
              <a:t>whiG</a:t>
            </a:r>
            <a:r>
              <a:rPr lang="en-GB" dirty="0">
                <a:latin typeface="Arial" panose="020B0604020202020204" pitchFamily="34" charset="0"/>
                <a:cs typeface="Arial" panose="020B0604020202020204" pitchFamily="34" charset="0"/>
              </a:rPr>
              <a:t> and </a:t>
            </a:r>
            <a:r>
              <a:rPr lang="en-GB" i="1" dirty="0" err="1">
                <a:latin typeface="Arial" panose="020B0604020202020204" pitchFamily="34" charset="0"/>
                <a:cs typeface="Arial" panose="020B0604020202020204" pitchFamily="34" charset="0"/>
              </a:rPr>
              <a:t>whiB</a:t>
            </a:r>
            <a:r>
              <a:rPr lang="en-GB" dirty="0">
                <a:latin typeface="Arial" panose="020B0604020202020204" pitchFamily="34" charset="0"/>
                <a:cs typeface="Arial" panose="020B0604020202020204" pitchFamily="34" charset="0"/>
              </a:rPr>
              <a:t>), and genes encoding critical components of the cell division and chromosome segregation machineries such as </a:t>
            </a:r>
            <a:r>
              <a:rPr lang="en-GB" dirty="0" err="1">
                <a:latin typeface="Arial" panose="020B0604020202020204" pitchFamily="34" charset="0"/>
                <a:cs typeface="Arial" panose="020B0604020202020204" pitchFamily="34" charset="0"/>
              </a:rPr>
              <a:t>FtsZ</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SsgA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SsgB</a:t>
            </a:r>
            <a:r>
              <a:rPr lang="en-GB" dirty="0">
                <a:latin typeface="Arial" panose="020B0604020202020204" pitchFamily="34" charset="0"/>
                <a:cs typeface="Arial" panose="020B0604020202020204" pitchFamily="34" charset="0"/>
              </a:rPr>
              <a:t>, and the DNA translocase </a:t>
            </a:r>
            <a:r>
              <a:rPr lang="en-GB" dirty="0" err="1">
                <a:latin typeface="Arial" panose="020B0604020202020204" pitchFamily="34" charset="0"/>
                <a:cs typeface="Arial" panose="020B0604020202020204" pitchFamily="34" charset="0"/>
              </a:rPr>
              <a:t>SffA</a:t>
            </a:r>
            <a:r>
              <a:rPr lang="en-GB" dirty="0">
                <a:latin typeface="Arial" panose="020B0604020202020204" pitchFamily="34" charset="0"/>
                <a:cs typeface="Arial" panose="020B0604020202020204" pitchFamily="34" charset="0"/>
              </a:rPr>
              <a:t> (den </a:t>
            </a:r>
            <a:r>
              <a:rPr lang="en-GB" dirty="0" err="1">
                <a:latin typeface="Arial" panose="020B0604020202020204" pitchFamily="34" charset="0"/>
                <a:cs typeface="Arial" panose="020B0604020202020204" pitchFamily="34" charset="0"/>
              </a:rPr>
              <a:t>Hengst</a:t>
            </a:r>
            <a:r>
              <a:rPr lang="en-GB" dirty="0">
                <a:latin typeface="Arial" panose="020B0604020202020204" pitchFamily="34" charset="0"/>
                <a:cs typeface="Arial" panose="020B0604020202020204" pitchFamily="34" charset="0"/>
              </a:rPr>
              <a:t> et al., 2010, McCormick, 2009). How </a:t>
            </a:r>
            <a:r>
              <a:rPr lang="en-GB" dirty="0" err="1">
                <a:latin typeface="Arial" panose="020B0604020202020204" pitchFamily="34" charset="0"/>
                <a:cs typeface="Arial" panose="020B0604020202020204" pitchFamily="34" charset="0"/>
              </a:rPr>
              <a:t>BldD</a:t>
            </a:r>
            <a:r>
              <a:rPr lang="en-GB" dirty="0">
                <a:latin typeface="Arial" panose="020B0604020202020204" pitchFamily="34" charset="0"/>
                <a:cs typeface="Arial" panose="020B0604020202020204" pitchFamily="34" charset="0"/>
              </a:rPr>
              <a:t> activity is regulated, however, has been unknown.</a:t>
            </a:r>
          </a:p>
        </p:txBody>
      </p:sp>
      <p:sp>
        <p:nvSpPr>
          <p:cNvPr id="5" name="Rectangle 4"/>
          <p:cNvSpPr/>
          <p:nvPr/>
        </p:nvSpPr>
        <p:spPr>
          <a:xfrm>
            <a:off x="838200" y="6396335"/>
            <a:ext cx="10173730" cy="461665"/>
          </a:xfrm>
          <a:prstGeom prst="rect">
            <a:avLst/>
          </a:prstGeom>
        </p:spPr>
        <p:txBody>
          <a:bodyPr wrap="square">
            <a:spAutoFit/>
          </a:bodyPr>
          <a:lstStyle/>
          <a:p>
            <a:r>
              <a:rPr lang="en-GB" sz="1200" dirty="0" err="1">
                <a:latin typeface="Arial" panose="020B0604020202020204" pitchFamily="34" charset="0"/>
                <a:cs typeface="Arial" panose="020B0604020202020204" pitchFamily="34" charset="0"/>
              </a:rPr>
              <a:t>Tschowri</a:t>
            </a:r>
            <a:r>
              <a:rPr lang="en-GB" sz="1200" dirty="0">
                <a:latin typeface="Arial" panose="020B0604020202020204" pitchFamily="34" charset="0"/>
                <a:cs typeface="Arial" panose="020B0604020202020204" pitchFamily="34" charset="0"/>
              </a:rPr>
              <a:t> N, Schumacher MA, </a:t>
            </a:r>
            <a:r>
              <a:rPr lang="en-GB" sz="1200" dirty="0" err="1">
                <a:latin typeface="Arial" panose="020B0604020202020204" pitchFamily="34" charset="0"/>
                <a:cs typeface="Arial" panose="020B0604020202020204" pitchFamily="34" charset="0"/>
              </a:rPr>
              <a:t>Schlimpert</a:t>
            </a:r>
            <a:r>
              <a:rPr lang="en-GB" sz="1200" dirty="0">
                <a:latin typeface="Arial" panose="020B0604020202020204" pitchFamily="34" charset="0"/>
                <a:cs typeface="Arial" panose="020B0604020202020204" pitchFamily="34" charset="0"/>
              </a:rPr>
              <a:t> S, et al. Tetrameric c-di-GMP mediates effective transcription factor dimerization to control Streptomyces development. Cell. 2014;158(5):1136-1147.</a:t>
            </a:r>
          </a:p>
        </p:txBody>
      </p:sp>
    </p:spTree>
    <p:extLst>
      <p:ext uri="{BB962C8B-B14F-4D97-AF65-F5344CB8AC3E}">
        <p14:creationId xmlns:p14="http://schemas.microsoft.com/office/powerpoint/2010/main" val="34576227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3600" b="1" dirty="0" smtClean="0"/>
              <a:t>Group discussion</a:t>
            </a:r>
          </a:p>
          <a:p>
            <a:pPr marL="457200" indent="-457200">
              <a:buAutoNum type="arabicPeriod"/>
            </a:pPr>
            <a:r>
              <a:rPr lang="en-GB" sz="3600" dirty="0" smtClean="0">
                <a:solidFill>
                  <a:schemeClr val="accent2"/>
                </a:solidFill>
              </a:rPr>
              <a:t>What makes a good topic sentence?</a:t>
            </a:r>
          </a:p>
          <a:p>
            <a:pPr marL="457200" indent="-457200">
              <a:buAutoNum type="arabicPeriod"/>
            </a:pPr>
            <a:r>
              <a:rPr lang="en-GB" sz="3600" dirty="0" smtClean="0">
                <a:solidFill>
                  <a:srgbClr val="7030A0"/>
                </a:solidFill>
              </a:rPr>
              <a:t>What </a:t>
            </a:r>
            <a:r>
              <a:rPr lang="en-GB" sz="3600" dirty="0" smtClean="0">
                <a:solidFill>
                  <a:srgbClr val="7030A0"/>
                </a:solidFill>
              </a:rPr>
              <a:t>are </a:t>
            </a:r>
            <a:r>
              <a:rPr lang="en-GB" sz="3600" dirty="0" smtClean="0">
                <a:solidFill>
                  <a:srgbClr val="7030A0"/>
                </a:solidFill>
              </a:rPr>
              <a:t>some of the ways that we can make the logical transitions between sentences or paragraphs clear for the reader?</a:t>
            </a:r>
          </a:p>
          <a:p>
            <a:pPr marL="457200" indent="-457200">
              <a:buAutoNum type="arabicPeriod"/>
            </a:pPr>
            <a:r>
              <a:rPr lang="en-GB" sz="3600" dirty="0" smtClean="0">
                <a:solidFill>
                  <a:srgbClr val="00B050"/>
                </a:solidFill>
              </a:rPr>
              <a:t>How </a:t>
            </a:r>
            <a:r>
              <a:rPr lang="en-GB" sz="3600" dirty="0">
                <a:solidFill>
                  <a:srgbClr val="00B050"/>
                </a:solidFill>
              </a:rPr>
              <a:t>can </a:t>
            </a:r>
            <a:r>
              <a:rPr lang="en-GB" sz="3600" dirty="0" smtClean="0">
                <a:solidFill>
                  <a:srgbClr val="00B050"/>
                </a:solidFill>
              </a:rPr>
              <a:t>we evaluate and improve the structure of our own writing?</a:t>
            </a:r>
            <a:endParaRPr lang="en-GB" sz="3600" dirty="0">
              <a:solidFill>
                <a:srgbClr val="00B050"/>
              </a:solidFill>
            </a:endParaRPr>
          </a:p>
          <a:p>
            <a:pPr marL="0" indent="0">
              <a:buNone/>
            </a:pPr>
            <a:endParaRPr lang="en-GB" sz="3600" dirty="0" smtClean="0"/>
          </a:p>
        </p:txBody>
      </p:sp>
    </p:spTree>
    <p:extLst>
      <p:ext uri="{BB962C8B-B14F-4D97-AF65-F5344CB8AC3E}">
        <p14:creationId xmlns:p14="http://schemas.microsoft.com/office/powerpoint/2010/main" val="1611222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rial" panose="020B0604020202020204" pitchFamily="34" charset="0"/>
                <a:cs typeface="Arial" panose="020B0604020202020204" pitchFamily="34" charset="0"/>
              </a:rPr>
              <a:t>Exercise </a:t>
            </a:r>
            <a:r>
              <a:rPr lang="en-GB" b="1" dirty="0" smtClean="0">
                <a:latin typeface="Arial" panose="020B0604020202020204" pitchFamily="34" charset="0"/>
                <a:cs typeface="Arial" panose="020B0604020202020204" pitchFamily="34" charset="0"/>
              </a:rPr>
              <a:t>2b: Organise the following sentences into paragraphs</a:t>
            </a:r>
            <a:endParaRPr lang="en-GB" b="1"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2C3F08E7-92AD-45E9-8881-456C0DAE65F7}"/>
              </a:ext>
            </a:extLst>
          </p:cNvPr>
          <p:cNvSpPr>
            <a:spLocks noGrp="1"/>
          </p:cNvSpPr>
          <p:nvPr>
            <p:ph idx="1"/>
          </p:nvPr>
        </p:nvSpPr>
        <p:spPr/>
        <p:txBody>
          <a:bodyPr/>
          <a:lstStyle/>
          <a:p>
            <a:pPr>
              <a:buFont typeface="Wingdings" panose="05000000000000000000" pitchFamily="2" charset="2"/>
              <a:buChar char="§"/>
            </a:pPr>
            <a:r>
              <a:rPr lang="en-GB" dirty="0" smtClean="0"/>
              <a:t>Keep in mind the ideas we just discussed and try to put them  into practice</a:t>
            </a:r>
          </a:p>
          <a:p>
            <a:pPr>
              <a:buFont typeface="Wingdings" panose="05000000000000000000" pitchFamily="2" charset="2"/>
              <a:buChar char="§"/>
            </a:pPr>
            <a:r>
              <a:rPr lang="en-GB" dirty="0" smtClean="0"/>
              <a:t>Each paragraph should have a topic sentence, and be about just one topic</a:t>
            </a:r>
          </a:p>
          <a:p>
            <a:pPr>
              <a:buFont typeface="Wingdings" panose="05000000000000000000" pitchFamily="2" charset="2"/>
              <a:buChar char="§"/>
            </a:pPr>
            <a:r>
              <a:rPr lang="en-GB" dirty="0" smtClean="0"/>
              <a:t>Elaborate on the topic sentence and then end with some conclusion/natural consequence</a:t>
            </a:r>
          </a:p>
          <a:p>
            <a:pPr>
              <a:buFont typeface="Wingdings" panose="05000000000000000000" pitchFamily="2" charset="2"/>
              <a:buChar char="§"/>
            </a:pPr>
            <a:r>
              <a:rPr lang="en-GB" dirty="0" smtClean="0"/>
              <a:t>(You may add/delete sentences where you think it would help to communicate more clearly.)</a:t>
            </a:r>
          </a:p>
          <a:p>
            <a:pPr>
              <a:buFont typeface="Wingdings" panose="05000000000000000000" pitchFamily="2" charset="2"/>
              <a:buChar char="§"/>
            </a:pPr>
            <a:endParaRPr lang="en-GB" dirty="0"/>
          </a:p>
        </p:txBody>
      </p:sp>
    </p:spTree>
    <p:extLst>
      <p:ext uri="{BB962C8B-B14F-4D97-AF65-F5344CB8AC3E}">
        <p14:creationId xmlns:p14="http://schemas.microsoft.com/office/powerpoint/2010/main" val="1017860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6773" t="23221" r="27706" b="16642"/>
          <a:stretch/>
        </p:blipFill>
        <p:spPr>
          <a:xfrm>
            <a:off x="0" y="0"/>
            <a:ext cx="9350891" cy="6948647"/>
          </a:xfrm>
          <a:prstGeom prst="rect">
            <a:avLst/>
          </a:prstGeom>
        </p:spPr>
      </p:pic>
      <p:sp>
        <p:nvSpPr>
          <p:cNvPr id="5" name="Rectangle 4"/>
          <p:cNvSpPr/>
          <p:nvPr/>
        </p:nvSpPr>
        <p:spPr>
          <a:xfrm>
            <a:off x="9880480" y="5473005"/>
            <a:ext cx="2418200" cy="1384995"/>
          </a:xfrm>
          <a:prstGeom prst="rect">
            <a:avLst/>
          </a:prstGeom>
        </p:spPr>
        <p:txBody>
          <a:bodyPr wrap="square">
            <a:spAutoFit/>
          </a:bodyPr>
          <a:lstStyle/>
          <a:p>
            <a:r>
              <a:rPr lang="en-GB" sz="1050" dirty="0" err="1">
                <a:solidFill>
                  <a:srgbClr val="212121"/>
                </a:solidFill>
                <a:latin typeface="Arial" panose="020B0604020202020204" pitchFamily="34" charset="0"/>
                <a:cs typeface="Arial" panose="020B0604020202020204" pitchFamily="34" charset="0"/>
              </a:rPr>
              <a:t>Almuhayawi</a:t>
            </a:r>
            <a:r>
              <a:rPr lang="en-GB" sz="1050" dirty="0">
                <a:solidFill>
                  <a:srgbClr val="212121"/>
                </a:solidFill>
                <a:latin typeface="Arial" panose="020B0604020202020204" pitchFamily="34" charset="0"/>
                <a:cs typeface="Arial" panose="020B0604020202020204" pitchFamily="34" charset="0"/>
              </a:rPr>
              <a:t> </a:t>
            </a:r>
            <a:r>
              <a:rPr lang="en-GB" sz="1050" dirty="0" smtClean="0">
                <a:solidFill>
                  <a:srgbClr val="212121"/>
                </a:solidFill>
                <a:latin typeface="Arial" panose="020B0604020202020204" pitchFamily="34" charset="0"/>
                <a:cs typeface="Arial" panose="020B0604020202020204" pitchFamily="34" charset="0"/>
              </a:rPr>
              <a:t>et </a:t>
            </a:r>
            <a:r>
              <a:rPr lang="en-GB" sz="1050" dirty="0">
                <a:solidFill>
                  <a:srgbClr val="212121"/>
                </a:solidFill>
                <a:latin typeface="Arial" panose="020B0604020202020204" pitchFamily="34" charset="0"/>
                <a:cs typeface="Arial" panose="020B0604020202020204" pitchFamily="34" charset="0"/>
              </a:rPr>
              <a:t>al. Exploring </a:t>
            </a:r>
            <a:r>
              <a:rPr lang="en-GB" sz="1050" dirty="0" err="1">
                <a:solidFill>
                  <a:srgbClr val="212121"/>
                </a:solidFill>
                <a:latin typeface="Arial" panose="020B0604020202020204" pitchFamily="34" charset="0"/>
                <a:cs typeface="Arial" panose="020B0604020202020204" pitchFamily="34" charset="0"/>
              </a:rPr>
              <a:t>biosurfactant</a:t>
            </a:r>
            <a:r>
              <a:rPr lang="en-GB" sz="1050" dirty="0">
                <a:solidFill>
                  <a:srgbClr val="212121"/>
                </a:solidFill>
                <a:latin typeface="Arial" panose="020B0604020202020204" pitchFamily="34" charset="0"/>
                <a:cs typeface="Arial" panose="020B0604020202020204" pitchFamily="34" charset="0"/>
              </a:rPr>
              <a:t> from </a:t>
            </a:r>
            <a:r>
              <a:rPr lang="en-GB" sz="1050" i="1" dirty="0" err="1">
                <a:solidFill>
                  <a:srgbClr val="212121"/>
                </a:solidFill>
                <a:latin typeface="Arial" panose="020B0604020202020204" pitchFamily="34" charset="0"/>
                <a:cs typeface="Arial" panose="020B0604020202020204" pitchFamily="34" charset="0"/>
              </a:rPr>
              <a:t>Halobacterium</a:t>
            </a:r>
            <a:r>
              <a:rPr lang="en-GB" sz="1050" i="1" dirty="0">
                <a:solidFill>
                  <a:srgbClr val="212121"/>
                </a:solidFill>
                <a:latin typeface="Arial" panose="020B0604020202020204" pitchFamily="34" charset="0"/>
                <a:cs typeface="Arial" panose="020B0604020202020204" pitchFamily="34" charset="0"/>
              </a:rPr>
              <a:t> </a:t>
            </a:r>
            <a:r>
              <a:rPr lang="en-GB" sz="1050" i="1" dirty="0" err="1">
                <a:solidFill>
                  <a:srgbClr val="212121"/>
                </a:solidFill>
                <a:latin typeface="Arial" panose="020B0604020202020204" pitchFamily="34" charset="0"/>
                <a:cs typeface="Arial" panose="020B0604020202020204" pitchFamily="34" charset="0"/>
              </a:rPr>
              <a:t>jilantaiense</a:t>
            </a:r>
            <a:r>
              <a:rPr lang="en-GB" sz="1050" dirty="0">
                <a:solidFill>
                  <a:srgbClr val="212121"/>
                </a:solidFill>
                <a:latin typeface="Arial" panose="020B0604020202020204" pitchFamily="34" charset="0"/>
                <a:cs typeface="Arial" panose="020B0604020202020204" pitchFamily="34" charset="0"/>
              </a:rPr>
              <a:t> as drug against HIV and </a:t>
            </a:r>
            <a:r>
              <a:rPr lang="en-GB" sz="1050" dirty="0" err="1">
                <a:solidFill>
                  <a:srgbClr val="212121"/>
                </a:solidFill>
                <a:latin typeface="Arial" panose="020B0604020202020204" pitchFamily="34" charset="0"/>
                <a:cs typeface="Arial" panose="020B0604020202020204" pitchFamily="34" charset="0"/>
              </a:rPr>
              <a:t>zika</a:t>
            </a:r>
            <a:r>
              <a:rPr lang="en-GB" sz="1050" dirty="0">
                <a:solidFill>
                  <a:srgbClr val="212121"/>
                </a:solidFill>
                <a:latin typeface="Arial" panose="020B0604020202020204" pitchFamily="34" charset="0"/>
                <a:cs typeface="Arial" panose="020B0604020202020204" pitchFamily="34" charset="0"/>
              </a:rPr>
              <a:t> virus: fabrication, characterization, </a:t>
            </a:r>
            <a:r>
              <a:rPr lang="en-GB" sz="1050" dirty="0" err="1">
                <a:solidFill>
                  <a:srgbClr val="212121"/>
                </a:solidFill>
                <a:latin typeface="Arial" panose="020B0604020202020204" pitchFamily="34" charset="0"/>
                <a:cs typeface="Arial" panose="020B0604020202020204" pitchFamily="34" charset="0"/>
              </a:rPr>
              <a:t>cytosafety</a:t>
            </a:r>
            <a:r>
              <a:rPr lang="en-GB" sz="1050" dirty="0">
                <a:solidFill>
                  <a:srgbClr val="212121"/>
                </a:solidFill>
                <a:latin typeface="Arial" panose="020B0604020202020204" pitchFamily="34" charset="0"/>
                <a:cs typeface="Arial" panose="020B0604020202020204" pitchFamily="34" charset="0"/>
              </a:rPr>
              <a:t> property, molecular docking, and molecular dynamics simulation. </a:t>
            </a:r>
            <a:r>
              <a:rPr lang="en-GB" sz="1050" i="1" dirty="0">
                <a:solidFill>
                  <a:srgbClr val="212121"/>
                </a:solidFill>
                <a:latin typeface="Arial" panose="020B0604020202020204" pitchFamily="34" charset="0"/>
                <a:cs typeface="Arial" panose="020B0604020202020204" pitchFamily="34" charset="0"/>
              </a:rPr>
              <a:t>Front </a:t>
            </a:r>
            <a:r>
              <a:rPr lang="en-GB" sz="1050" i="1" dirty="0" err="1">
                <a:solidFill>
                  <a:srgbClr val="212121"/>
                </a:solidFill>
                <a:latin typeface="Arial" panose="020B0604020202020204" pitchFamily="34" charset="0"/>
                <a:cs typeface="Arial" panose="020B0604020202020204" pitchFamily="34" charset="0"/>
              </a:rPr>
              <a:t>Bioeng</a:t>
            </a:r>
            <a:r>
              <a:rPr lang="en-GB" sz="1050" i="1" dirty="0">
                <a:solidFill>
                  <a:srgbClr val="212121"/>
                </a:solidFill>
                <a:latin typeface="Arial" panose="020B0604020202020204" pitchFamily="34" charset="0"/>
                <a:cs typeface="Arial" panose="020B0604020202020204" pitchFamily="34" charset="0"/>
              </a:rPr>
              <a:t> </a:t>
            </a:r>
            <a:r>
              <a:rPr lang="en-GB" sz="1050" i="1" dirty="0" err="1">
                <a:solidFill>
                  <a:srgbClr val="212121"/>
                </a:solidFill>
                <a:latin typeface="Arial" panose="020B0604020202020204" pitchFamily="34" charset="0"/>
                <a:cs typeface="Arial" panose="020B0604020202020204" pitchFamily="34" charset="0"/>
              </a:rPr>
              <a:t>Biotechnol</a:t>
            </a:r>
            <a:r>
              <a:rPr lang="en-GB" sz="1050" dirty="0">
                <a:solidFill>
                  <a:srgbClr val="212121"/>
                </a:solidFill>
                <a:latin typeface="Arial" panose="020B0604020202020204" pitchFamily="34" charset="0"/>
                <a:cs typeface="Arial" panose="020B0604020202020204" pitchFamily="34" charset="0"/>
              </a:rPr>
              <a:t>. 2024;12:1348365. </a:t>
            </a:r>
            <a:endParaRPr lang="en-GB"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958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rial" panose="020B0604020202020204" pitchFamily="34" charset="0"/>
                <a:cs typeface="Arial" panose="020B0604020202020204" pitchFamily="34" charset="0"/>
              </a:rPr>
              <a:t>Exercise </a:t>
            </a:r>
            <a:r>
              <a:rPr lang="en-GB" b="1" dirty="0" smtClean="0">
                <a:latin typeface="Arial" panose="020B0604020202020204" pitchFamily="34" charset="0"/>
                <a:cs typeface="Arial" panose="020B0604020202020204" pitchFamily="34" charset="0"/>
              </a:rPr>
              <a:t>2c: </a:t>
            </a:r>
            <a:r>
              <a:rPr lang="en-GB" b="1" dirty="0">
                <a:latin typeface="Arial" panose="020B0604020202020204" pitchFamily="34" charset="0"/>
                <a:cs typeface="Arial" panose="020B0604020202020204" pitchFamily="34" charset="0"/>
              </a:rPr>
              <a:t>Write </a:t>
            </a:r>
            <a:r>
              <a:rPr lang="en-GB" b="1" dirty="0" smtClean="0">
                <a:latin typeface="Arial" panose="020B0604020202020204" pitchFamily="34" charset="0"/>
                <a:cs typeface="Arial" panose="020B0604020202020204" pitchFamily="34" charset="0"/>
              </a:rPr>
              <a:t>a good topic sentence</a:t>
            </a:r>
            <a:endParaRPr lang="en-GB" b="1"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2C3F08E7-92AD-45E9-8881-456C0DAE65F7}"/>
              </a:ext>
            </a:extLst>
          </p:cNvPr>
          <p:cNvSpPr>
            <a:spLocks noGrp="1"/>
          </p:cNvSpPr>
          <p:nvPr>
            <p:ph idx="1"/>
          </p:nvPr>
        </p:nvSpPr>
        <p:spPr/>
        <p:txBody>
          <a:bodyPr/>
          <a:lstStyle/>
          <a:p>
            <a:pPr>
              <a:buFont typeface="Wingdings" panose="05000000000000000000" pitchFamily="2" charset="2"/>
              <a:buChar char="§"/>
            </a:pPr>
            <a:r>
              <a:rPr lang="en-GB" dirty="0" smtClean="0"/>
              <a:t>Read the next sample of scientific writing and consider the topic sentence</a:t>
            </a:r>
          </a:p>
          <a:p>
            <a:pPr>
              <a:buFont typeface="Wingdings" panose="05000000000000000000" pitchFamily="2" charset="2"/>
              <a:buChar char="§"/>
            </a:pPr>
            <a:r>
              <a:rPr lang="en-GB" dirty="0" smtClean="0"/>
              <a:t>Consider how it might be improved and rewrite </a:t>
            </a:r>
            <a:r>
              <a:rPr lang="en-GB" smtClean="0"/>
              <a:t>it accordingly</a:t>
            </a:r>
            <a:endParaRPr lang="en-GB" dirty="0"/>
          </a:p>
          <a:p>
            <a:pPr>
              <a:buFont typeface="Wingdings" panose="05000000000000000000" pitchFamily="2" charset="2"/>
              <a:buChar char="§"/>
            </a:pPr>
            <a:endParaRPr lang="en-GB" dirty="0"/>
          </a:p>
        </p:txBody>
      </p:sp>
    </p:spTree>
    <p:extLst>
      <p:ext uri="{BB962C8B-B14F-4D97-AF65-F5344CB8AC3E}">
        <p14:creationId xmlns:p14="http://schemas.microsoft.com/office/powerpoint/2010/main" val="2301634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GB" dirty="0" smtClean="0"/>
              <a:t>Since the bacterial quorum sensing (QS) system through signal molecules was first discovered in </a:t>
            </a:r>
            <a:r>
              <a:rPr lang="en-GB" i="1" dirty="0" smtClean="0"/>
              <a:t>Vibrio </a:t>
            </a:r>
            <a:r>
              <a:rPr lang="en-GB" i="1" dirty="0" err="1" smtClean="0"/>
              <a:t>fischeri</a:t>
            </a:r>
            <a:r>
              <a:rPr lang="en-GB" i="1" dirty="0" smtClean="0"/>
              <a:t> </a:t>
            </a:r>
            <a:r>
              <a:rPr lang="en-GB" dirty="0" smtClean="0"/>
              <a:t>[10], there have been numerous investigations of the mechanisms of QS in bacteria [15, 38, 63]. In general, </a:t>
            </a:r>
            <a:r>
              <a:rPr lang="en-GB" dirty="0" err="1" smtClean="0"/>
              <a:t>proteobacteria</a:t>
            </a:r>
            <a:r>
              <a:rPr lang="en-GB" dirty="0" smtClean="0"/>
              <a:t> use </a:t>
            </a:r>
            <a:r>
              <a:rPr lang="en-GB" i="1" dirty="0" smtClean="0"/>
              <a:t>N</a:t>
            </a:r>
            <a:r>
              <a:rPr lang="en-GB" dirty="0" smtClean="0"/>
              <a:t>-acyl-</a:t>
            </a:r>
            <a:r>
              <a:rPr lang="en-GB" dirty="0" err="1" smtClean="0"/>
              <a:t>homoserine</a:t>
            </a:r>
            <a:r>
              <a:rPr lang="en-GB" dirty="0" smtClean="0"/>
              <a:t> lactone (AHL) families as a signal molecule, and contain gene pairs encoding members of the </a:t>
            </a:r>
            <a:r>
              <a:rPr lang="en-GB" dirty="0" err="1" smtClean="0"/>
              <a:t>LuxR-LuxI</a:t>
            </a:r>
            <a:r>
              <a:rPr lang="en-GB" dirty="0" smtClean="0"/>
              <a:t> family, which are AHL signal synthase and </a:t>
            </a:r>
            <a:r>
              <a:rPr lang="en-GB" dirty="0" err="1" smtClean="0"/>
              <a:t>LuxR</a:t>
            </a:r>
            <a:r>
              <a:rPr lang="en-GB" dirty="0" smtClean="0"/>
              <a:t>-family AHL signal receptors, respectively. When signal molecules reach threshold levels due to accumulation of the cell population, QS causes bacteria to alter the expression of genes involved in multiple biological processes, such as biofilm formation, motility, toxin production, and changes in metabolic processes [25, 36, 46, 48, 58].</a:t>
            </a:r>
            <a:endParaRPr lang="en-GB" dirty="0"/>
          </a:p>
        </p:txBody>
      </p:sp>
      <p:sp>
        <p:nvSpPr>
          <p:cNvPr id="5" name="Rectangle 4"/>
          <p:cNvSpPr/>
          <p:nvPr/>
        </p:nvSpPr>
        <p:spPr>
          <a:xfrm>
            <a:off x="453027" y="6311900"/>
            <a:ext cx="8631534" cy="461665"/>
          </a:xfrm>
          <a:prstGeom prst="rect">
            <a:avLst/>
          </a:prstGeom>
        </p:spPr>
        <p:txBody>
          <a:bodyPr wrap="square">
            <a:spAutoFit/>
          </a:bodyPr>
          <a:lstStyle/>
          <a:p>
            <a:r>
              <a:rPr lang="en-GB" sz="1200" dirty="0" smtClean="0">
                <a:latin typeface="TT10ACEo00"/>
              </a:rPr>
              <a:t>Kim S, Park J, Choi O, et al. Investigation of Quorum Sensing-Dependent Gene Expression </a:t>
            </a:r>
            <a:r>
              <a:rPr lang="en-GB" sz="1200" dirty="0" err="1" smtClean="0">
                <a:latin typeface="TT10ACEo00"/>
              </a:rPr>
              <a:t>in</a:t>
            </a:r>
            <a:r>
              <a:rPr lang="en-GB" sz="1200" dirty="0" err="1" smtClean="0">
                <a:latin typeface="TT10ACFo00"/>
              </a:rPr>
              <a:t>Burkholderia</a:t>
            </a:r>
            <a:r>
              <a:rPr lang="en-GB" sz="1200" dirty="0" smtClean="0">
                <a:latin typeface="TT10ACFo00"/>
              </a:rPr>
              <a:t> gladioli </a:t>
            </a:r>
            <a:r>
              <a:rPr lang="en-GB" sz="1200" dirty="0" smtClean="0">
                <a:latin typeface="TT10ACEo00"/>
              </a:rPr>
              <a:t>BSR3 through RNA-</a:t>
            </a:r>
            <a:r>
              <a:rPr lang="en-GB" sz="1200" dirty="0" err="1" smtClean="0">
                <a:latin typeface="TT10ACEo00"/>
              </a:rPr>
              <a:t>seq</a:t>
            </a:r>
            <a:r>
              <a:rPr lang="en-GB" sz="1200" dirty="0" smtClean="0">
                <a:latin typeface="TT10ACEo00"/>
              </a:rPr>
              <a:t> Analyses. </a:t>
            </a:r>
            <a:r>
              <a:rPr lang="nl-NL" sz="1200" dirty="0">
                <a:latin typeface="TT10ACEo00"/>
              </a:rPr>
              <a:t>J. Microbiol. Biotechnol. (2014), 24(12), </a:t>
            </a:r>
            <a:r>
              <a:rPr lang="nl-NL" sz="1200" dirty="0" smtClean="0">
                <a:latin typeface="TT10ACEo00"/>
              </a:rPr>
              <a:t>1609–1621 http</a:t>
            </a:r>
            <a:r>
              <a:rPr lang="nl-NL" sz="1200" dirty="0">
                <a:latin typeface="TT10ACEo00"/>
              </a:rPr>
              <a:t>://dx.doi.org/10.4014/jmb.1408.08064</a:t>
            </a:r>
            <a:endParaRPr lang="en-GB" sz="1200" dirty="0"/>
          </a:p>
        </p:txBody>
      </p:sp>
    </p:spTree>
    <p:extLst>
      <p:ext uri="{BB962C8B-B14F-4D97-AF65-F5344CB8AC3E}">
        <p14:creationId xmlns:p14="http://schemas.microsoft.com/office/powerpoint/2010/main" val="956277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rial" panose="020B0604020202020204" pitchFamily="34" charset="0"/>
                <a:cs typeface="Arial" panose="020B0604020202020204" pitchFamily="34" charset="0"/>
              </a:rPr>
              <a:t>Exercise </a:t>
            </a:r>
            <a:r>
              <a:rPr lang="en-GB" b="1" dirty="0" smtClean="0">
                <a:latin typeface="Arial" panose="020B0604020202020204" pitchFamily="34" charset="0"/>
                <a:cs typeface="Arial" panose="020B0604020202020204" pitchFamily="34" charset="0"/>
              </a:rPr>
              <a:t>2d: </a:t>
            </a:r>
            <a:r>
              <a:rPr lang="en-GB" b="1" dirty="0">
                <a:latin typeface="Arial" panose="020B0604020202020204" pitchFamily="34" charset="0"/>
                <a:cs typeface="Arial" panose="020B0604020202020204" pitchFamily="34" charset="0"/>
              </a:rPr>
              <a:t>Write </a:t>
            </a:r>
            <a:r>
              <a:rPr lang="en-GB" b="1" dirty="0" smtClean="0">
                <a:latin typeface="Arial" panose="020B0604020202020204" pitchFamily="34" charset="0"/>
                <a:cs typeface="Arial" panose="020B0604020202020204" pitchFamily="34" charset="0"/>
              </a:rPr>
              <a:t>your own </a:t>
            </a:r>
            <a:r>
              <a:rPr lang="en-GB" b="1" dirty="0">
                <a:latin typeface="Arial" panose="020B0604020202020204" pitchFamily="34" charset="0"/>
                <a:cs typeface="Arial" panose="020B0604020202020204" pitchFamily="34" charset="0"/>
              </a:rPr>
              <a:t>paragraph</a:t>
            </a:r>
          </a:p>
        </p:txBody>
      </p:sp>
      <p:sp>
        <p:nvSpPr>
          <p:cNvPr id="8" name="Content Placeholder 7">
            <a:extLst>
              <a:ext uri="{FF2B5EF4-FFF2-40B4-BE49-F238E27FC236}">
                <a16:creationId xmlns:a16="http://schemas.microsoft.com/office/drawing/2014/main" id="{2C3F08E7-92AD-45E9-8881-456C0DAE65F7}"/>
              </a:ext>
            </a:extLst>
          </p:cNvPr>
          <p:cNvSpPr>
            <a:spLocks noGrp="1"/>
          </p:cNvSpPr>
          <p:nvPr>
            <p:ph idx="1"/>
          </p:nvPr>
        </p:nvSpPr>
        <p:spPr/>
        <p:txBody>
          <a:bodyPr/>
          <a:lstStyle/>
          <a:p>
            <a:pPr>
              <a:buFont typeface="Wingdings" panose="05000000000000000000" pitchFamily="2" charset="2"/>
              <a:buChar char="§"/>
            </a:pPr>
            <a:r>
              <a:rPr lang="en-GB" dirty="0"/>
              <a:t>Keep in mind the </a:t>
            </a:r>
            <a:r>
              <a:rPr lang="en-GB" dirty="0" smtClean="0"/>
              <a:t>ideas </a:t>
            </a:r>
            <a:r>
              <a:rPr lang="en-GB" dirty="0"/>
              <a:t>we just </a:t>
            </a:r>
            <a:r>
              <a:rPr lang="en-GB" dirty="0" smtClean="0"/>
              <a:t>discussed and try to put them  into practice</a:t>
            </a:r>
            <a:endParaRPr lang="en-GB" dirty="0"/>
          </a:p>
          <a:p>
            <a:pPr>
              <a:buFont typeface="Wingdings" panose="05000000000000000000" pitchFamily="2" charset="2"/>
              <a:buChar char="§"/>
            </a:pPr>
            <a:r>
              <a:rPr lang="en-GB" dirty="0"/>
              <a:t>Write a topic sentence, elaborate on it (2-3 sentences), and a concluding sentence </a:t>
            </a:r>
          </a:p>
          <a:p>
            <a:pPr>
              <a:buFont typeface="Wingdings" panose="05000000000000000000" pitchFamily="2" charset="2"/>
              <a:buChar char="§"/>
            </a:pPr>
            <a:r>
              <a:rPr lang="en-GB" dirty="0"/>
              <a:t>Suggested topics: the weather, the nutritional content of the last meal you ate, something you learned about in class recently, the </a:t>
            </a:r>
            <a:r>
              <a:rPr lang="en-GB" dirty="0" smtClean="0"/>
              <a:t>topic </a:t>
            </a:r>
            <a:r>
              <a:rPr lang="en-GB" dirty="0"/>
              <a:t>you’re focusing on for your project….</a:t>
            </a:r>
          </a:p>
          <a:p>
            <a:pPr>
              <a:buFont typeface="Wingdings" panose="05000000000000000000" pitchFamily="2" charset="2"/>
              <a:buChar char="§"/>
            </a:pPr>
            <a:endParaRPr lang="en-GB" dirty="0"/>
          </a:p>
        </p:txBody>
      </p:sp>
    </p:spTree>
    <p:extLst>
      <p:ext uri="{BB962C8B-B14F-4D97-AF65-F5344CB8AC3E}">
        <p14:creationId xmlns:p14="http://schemas.microsoft.com/office/powerpoint/2010/main" val="2329837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0897" y="365125"/>
            <a:ext cx="8982033" cy="2410880"/>
          </a:xfrm>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p:sp>
        <p:nvSpPr>
          <p:cNvPr id="3" name="Content Placeholder 2"/>
          <p:cNvSpPr>
            <a:spLocks noGrp="1"/>
          </p:cNvSpPr>
          <p:nvPr>
            <p:ph idx="1"/>
          </p:nvPr>
        </p:nvSpPr>
        <p:spPr>
          <a:xfrm>
            <a:off x="3389254" y="2713203"/>
            <a:ext cx="8982033" cy="2185749"/>
          </a:xfrm>
        </p:spPr>
        <p:txBody>
          <a:bodyPr>
            <a:noAutofit/>
          </a:bodyPr>
          <a:lstStyle/>
          <a:p>
            <a:pPr marL="0" indent="0">
              <a:buNone/>
            </a:pPr>
            <a:r>
              <a:rPr lang="en-GB" sz="3200" b="1" dirty="0">
                <a:latin typeface="Arial" panose="020B0604020202020204" pitchFamily="34" charset="0"/>
                <a:cs typeface="Arial" panose="020B0604020202020204" pitchFamily="34" charset="0"/>
              </a:rPr>
              <a:t>8. Make the paragraph the unit of composition: one paragraph to each topic.</a:t>
            </a:r>
          </a:p>
          <a:p>
            <a:pPr marL="0" indent="0">
              <a:buNone/>
            </a:pPr>
            <a:endParaRPr lang="en-GB" sz="32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6557346B-3D99-4C01-9C51-37A992EB4F2F}"/>
              </a:ext>
            </a:extLst>
          </p:cNvPr>
          <p:cNvSpPr/>
          <p:nvPr/>
        </p:nvSpPr>
        <p:spPr>
          <a:xfrm>
            <a:off x="2953264" y="249674"/>
            <a:ext cx="8880390" cy="54220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2"/>
          <p:cNvSpPr txBox="1">
            <a:spLocks/>
          </p:cNvSpPr>
          <p:nvPr/>
        </p:nvSpPr>
        <p:spPr>
          <a:xfrm>
            <a:off x="237051" y="6311900"/>
            <a:ext cx="10515600" cy="10482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dirty="0" smtClean="0">
                <a:latin typeface="Arial" panose="020B0604020202020204" pitchFamily="34" charset="0"/>
                <a:cs typeface="Arial" panose="020B0604020202020204" pitchFamily="34" charset="0"/>
              </a:rPr>
              <a:t>Available </a:t>
            </a:r>
            <a:r>
              <a:rPr lang="en-GB" sz="2000" dirty="0" smtClean="0">
                <a:latin typeface="Arial" panose="020B0604020202020204" pitchFamily="34" charset="0"/>
                <a:cs typeface="Arial" panose="020B0604020202020204" pitchFamily="34" charset="0"/>
                <a:hlinkClick r:id="rId3"/>
              </a:rPr>
              <a:t>http://www.gutenberg.org/ebooks/37134</a:t>
            </a:r>
            <a:r>
              <a:rPr lang="en-GB" sz="2000" dirty="0" smtClean="0">
                <a:latin typeface="Arial" panose="020B0604020202020204" pitchFamily="34" charset="0"/>
                <a:cs typeface="Arial" panose="020B0604020202020204" pitchFamily="34" charset="0"/>
              </a:rPr>
              <a:t> or at your friendly university library</a:t>
            </a:r>
            <a:endParaRPr lang="en-GB" sz="2000" dirty="0">
              <a:latin typeface="Arial" panose="020B0604020202020204" pitchFamily="34" charset="0"/>
              <a:cs typeface="Arial" panose="020B0604020202020204" pitchFamily="34" charset="0"/>
            </a:endParaRPr>
          </a:p>
        </p:txBody>
      </p:sp>
      <p:pic>
        <p:nvPicPr>
          <p:cNvPr id="6" name="Picture 2" descr="https://encrypted-tbn0.gstatic.com/images?q=tbn%3AANd9GcQXUX1PgESS4ZbwOLBug0HPKFFh5o-Qc3LxfuDBHo-Zf61kiC-5E22ZtBq2clJsj4UvvKTQ9VuR&amp;usqp=CA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66" y="2233857"/>
            <a:ext cx="2018517" cy="3287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418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p:sp>
        <p:nvSpPr>
          <p:cNvPr id="3" name="Content Placeholder 2"/>
          <p:cNvSpPr>
            <a:spLocks noGrp="1"/>
          </p:cNvSpPr>
          <p:nvPr>
            <p:ph idx="1"/>
          </p:nvPr>
        </p:nvSpPr>
        <p:spPr/>
        <p:txBody>
          <a:bodyPr>
            <a:noAutofit/>
          </a:bodyPr>
          <a:lstStyle/>
          <a:p>
            <a:pPr marL="0" indent="0">
              <a:buNone/>
            </a:pPr>
            <a:r>
              <a:rPr lang="en-GB" sz="3200" b="1" dirty="0">
                <a:latin typeface="Arial" panose="020B0604020202020204" pitchFamily="34" charset="0"/>
                <a:cs typeface="Arial" panose="020B0604020202020204" pitchFamily="34" charset="0"/>
              </a:rPr>
              <a:t>9. As a rule, begin each paragraph with a topic sentence, end it in conformity with the beginning.</a:t>
            </a:r>
          </a:p>
          <a:p>
            <a:pPr marL="0" indent="0">
              <a:buNone/>
            </a:pPr>
            <a:r>
              <a:rPr lang="en-GB" sz="3200" dirty="0"/>
              <a:t>(a) the topic sentence comes at or near the beginning;</a:t>
            </a:r>
          </a:p>
          <a:p>
            <a:pPr marL="0" indent="0">
              <a:buNone/>
            </a:pPr>
            <a:r>
              <a:rPr lang="en-GB" sz="3200" dirty="0"/>
              <a:t>(b) the succeeding sentences explain or establish or develop the statement made in the topic sentence; and</a:t>
            </a:r>
          </a:p>
          <a:p>
            <a:pPr marL="0" indent="0">
              <a:buNone/>
            </a:pPr>
            <a:r>
              <a:rPr lang="en-GB" sz="3200" dirty="0"/>
              <a:t>(c) the final sentence either emphasizes the thought of the topic sentence or states some important consequence.</a:t>
            </a:r>
          </a:p>
          <a:p>
            <a:pPr marL="0" indent="0">
              <a:buNone/>
            </a:pPr>
            <a:r>
              <a:rPr lang="en-GB" sz="3200" dirty="0"/>
              <a:t>Ending with a digression, or with an unimportant detail, is particularly to be avoided.</a:t>
            </a:r>
          </a:p>
          <a:p>
            <a:pPr marL="0" indent="0">
              <a:buNone/>
            </a:pPr>
            <a:endParaRPr lang="en-GB" sz="32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1AC9F0CA-9FA8-410F-AE17-428CCD107284}"/>
              </a:ext>
            </a:extLst>
          </p:cNvPr>
          <p:cNvSpPr/>
          <p:nvPr/>
        </p:nvSpPr>
        <p:spPr>
          <a:xfrm>
            <a:off x="688932" y="187890"/>
            <a:ext cx="11089984" cy="657385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76749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70C0"/>
                </a:solidFill>
              </a:rPr>
              <a:t>Example of paragraph structure (a)</a:t>
            </a:r>
            <a:endParaRPr lang="en-GB" b="1" dirty="0">
              <a:solidFill>
                <a:srgbClr val="0070C0"/>
              </a:solidFill>
            </a:endParaRP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en-GB" dirty="0"/>
              <a:t>In gram-negative microbes, OMPs are assembled into the OM by the </a:t>
            </a:r>
            <a:r>
              <a:rPr lang="en-GB" dirty="0" err="1"/>
              <a:t>heteropentomeric</a:t>
            </a:r>
            <a:r>
              <a:rPr lang="en-GB" dirty="0"/>
              <a:t> β-barrel assembly machine (BAM complex). </a:t>
            </a: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r>
              <a:rPr lang="en-GB" sz="1400" dirty="0"/>
              <a:t>Hart EM, Gupta M, Wühr M, Silhavy TJ. The gain-of-function allele </a:t>
            </a:r>
            <a:r>
              <a:rPr lang="en-GB" sz="1400" i="1" dirty="0"/>
              <a:t>bamA</a:t>
            </a:r>
            <a:r>
              <a:rPr lang="en-GB" sz="1400" baseline="-25000" dirty="0"/>
              <a:t>E470K</a:t>
            </a:r>
            <a:r>
              <a:rPr lang="en-GB" sz="1400" dirty="0"/>
              <a:t> bypasses the essential requirement for BamD in </a:t>
            </a:r>
            <a:r>
              <a:rPr lang="el-GR" sz="1400" dirty="0"/>
              <a:t>β-</a:t>
            </a:r>
            <a:r>
              <a:rPr lang="en-GB" sz="1400" dirty="0"/>
              <a:t>barrel outer membrane protein assembly. </a:t>
            </a:r>
            <a:r>
              <a:rPr lang="en-GB" sz="1400" i="1" dirty="0"/>
              <a:t>Proc Natl Acad Sci U S A</a:t>
            </a:r>
            <a:r>
              <a:rPr lang="en-GB" sz="1400" dirty="0"/>
              <a:t>. 2020;117(31):18737-18743.</a:t>
            </a:r>
          </a:p>
        </p:txBody>
      </p:sp>
      <p:cxnSp>
        <p:nvCxnSpPr>
          <p:cNvPr id="7" name="Straight Arrow Connector 6"/>
          <p:cNvCxnSpPr/>
          <p:nvPr/>
        </p:nvCxnSpPr>
        <p:spPr>
          <a:xfrm flipH="1" flipV="1">
            <a:off x="2863517" y="2798894"/>
            <a:ext cx="12031" cy="4724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37084" y="3271300"/>
            <a:ext cx="7233840" cy="1384995"/>
          </a:xfrm>
          <a:prstGeom prst="rect">
            <a:avLst/>
          </a:prstGeom>
          <a:noFill/>
        </p:spPr>
        <p:txBody>
          <a:bodyPr wrap="none" rtlCol="0">
            <a:spAutoFit/>
          </a:bodyPr>
          <a:lstStyle/>
          <a:p>
            <a:r>
              <a:rPr lang="en-GB" sz="2800" dirty="0" smtClean="0">
                <a:solidFill>
                  <a:schemeClr val="accent1"/>
                </a:solidFill>
              </a:rPr>
              <a:t>Topic sentence</a:t>
            </a:r>
          </a:p>
          <a:p>
            <a:endParaRPr lang="en-GB" sz="2800" dirty="0">
              <a:solidFill>
                <a:schemeClr val="accent1"/>
              </a:solidFill>
            </a:endParaRPr>
          </a:p>
          <a:p>
            <a:r>
              <a:rPr lang="en-GB" sz="2800" dirty="0" smtClean="0">
                <a:solidFill>
                  <a:schemeClr val="accent1"/>
                </a:solidFill>
              </a:rPr>
              <a:t>What do you expect this paragraph to be about?</a:t>
            </a:r>
            <a:endParaRPr lang="en-GB" sz="2800" dirty="0">
              <a:solidFill>
                <a:schemeClr val="accent1"/>
              </a:solidFill>
            </a:endParaRPr>
          </a:p>
        </p:txBody>
      </p:sp>
    </p:spTree>
    <p:extLst>
      <p:ext uri="{BB962C8B-B14F-4D97-AF65-F5344CB8AC3E}">
        <p14:creationId xmlns:p14="http://schemas.microsoft.com/office/powerpoint/2010/main" val="2528348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70C0"/>
                </a:solidFill>
              </a:rPr>
              <a:t>Example of paragraph structure (b)</a:t>
            </a:r>
            <a:endParaRPr lang="en-GB" b="1" dirty="0">
              <a:solidFill>
                <a:srgbClr val="0070C0"/>
              </a:solidFill>
            </a:endParaRPr>
          </a:p>
        </p:txBody>
      </p:sp>
      <p:sp>
        <p:nvSpPr>
          <p:cNvPr id="3" name="Content Placeholder 2"/>
          <p:cNvSpPr>
            <a:spLocks noGrp="1"/>
          </p:cNvSpPr>
          <p:nvPr>
            <p:ph idx="1"/>
          </p:nvPr>
        </p:nvSpPr>
        <p:spPr>
          <a:xfrm>
            <a:off x="838200" y="1825625"/>
            <a:ext cx="10515600" cy="4351338"/>
          </a:xfrm>
        </p:spPr>
        <p:txBody>
          <a:bodyPr>
            <a:normAutofit fontScale="92500" lnSpcReduction="20000"/>
          </a:bodyPr>
          <a:lstStyle/>
          <a:p>
            <a:pPr marL="0" indent="0">
              <a:buNone/>
            </a:pPr>
            <a:r>
              <a:rPr lang="en-GB" dirty="0">
                <a:solidFill>
                  <a:schemeClr val="bg1">
                    <a:lumMod val="75000"/>
                  </a:schemeClr>
                </a:solidFill>
              </a:rPr>
              <a:t>In gram-negative microbes, OMPs are assembled into the OM by the </a:t>
            </a:r>
            <a:r>
              <a:rPr lang="en-GB" dirty="0" err="1">
                <a:solidFill>
                  <a:schemeClr val="bg1">
                    <a:lumMod val="75000"/>
                  </a:schemeClr>
                </a:solidFill>
              </a:rPr>
              <a:t>heteropentomeric</a:t>
            </a:r>
            <a:r>
              <a:rPr lang="en-GB" dirty="0">
                <a:solidFill>
                  <a:schemeClr val="bg1">
                    <a:lumMod val="75000"/>
                  </a:schemeClr>
                </a:solidFill>
              </a:rPr>
              <a:t> β-barrel assembly machine (BAM complex). </a:t>
            </a:r>
            <a:r>
              <a:rPr lang="en-GB" dirty="0"/>
              <a:t>The BAM complex is composed of two essential proteins—</a:t>
            </a:r>
            <a:r>
              <a:rPr lang="en-GB" dirty="0" err="1"/>
              <a:t>BamA</a:t>
            </a:r>
            <a:r>
              <a:rPr lang="en-GB" dirty="0"/>
              <a:t> and D—and three nonessential proteins—</a:t>
            </a:r>
            <a:r>
              <a:rPr lang="en-GB" dirty="0" err="1"/>
              <a:t>BamB</a:t>
            </a:r>
            <a:r>
              <a:rPr lang="en-GB" dirty="0"/>
              <a:t>, C, and E. </a:t>
            </a:r>
            <a:r>
              <a:rPr lang="en-GB" dirty="0" err="1"/>
              <a:t>BamA</a:t>
            </a:r>
            <a:r>
              <a:rPr lang="en-GB" dirty="0"/>
              <a:t> is conserved in all </a:t>
            </a:r>
            <a:r>
              <a:rPr lang="en-GB" dirty="0" err="1"/>
              <a:t>diderm</a:t>
            </a:r>
            <a:r>
              <a:rPr lang="en-GB" dirty="0"/>
              <a:t> bacteria, and homologs can be found in the OM of mitochondria and chloroplasts (</a:t>
            </a:r>
            <a:r>
              <a:rPr lang="en-GB" dirty="0">
                <a:hlinkClick r:id="rId2"/>
              </a:rPr>
              <a:t>3</a:t>
            </a:r>
            <a:r>
              <a:rPr lang="en-GB" dirty="0"/>
              <a:t>–</a:t>
            </a:r>
            <a:r>
              <a:rPr lang="en-GB" dirty="0">
                <a:hlinkClick r:id="rId3"/>
              </a:rPr>
              <a:t>6</a:t>
            </a:r>
            <a:r>
              <a:rPr lang="en-GB" dirty="0"/>
              <a:t>). BamD is not conserved in organelles; however, it is ubiquitous in </a:t>
            </a:r>
            <a:r>
              <a:rPr lang="en-GB" dirty="0" err="1"/>
              <a:t>diderm</a:t>
            </a:r>
            <a:r>
              <a:rPr lang="en-GB" dirty="0"/>
              <a:t> bacteria, including endosymbionts with a greatly reduced genome (</a:t>
            </a:r>
            <a:r>
              <a:rPr lang="en-GB" dirty="0">
                <a:hlinkClick r:id="rId4"/>
              </a:rPr>
              <a:t>7</a:t>
            </a:r>
            <a:r>
              <a:rPr lang="en-GB" dirty="0"/>
              <a:t>). </a:t>
            </a: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r>
              <a:rPr lang="en-GB" sz="1400" dirty="0"/>
              <a:t>Hart EM, Gupta M, Wühr M, Silhavy TJ. The gain-of-function allele </a:t>
            </a:r>
            <a:r>
              <a:rPr lang="en-GB" sz="1400" i="1" dirty="0"/>
              <a:t>bamA</a:t>
            </a:r>
            <a:r>
              <a:rPr lang="en-GB" sz="1400" baseline="-25000" dirty="0"/>
              <a:t>E470K</a:t>
            </a:r>
            <a:r>
              <a:rPr lang="en-GB" sz="1400" dirty="0"/>
              <a:t> bypasses the essential requirement for BamD in </a:t>
            </a:r>
            <a:r>
              <a:rPr lang="el-GR" sz="1400" dirty="0"/>
              <a:t>β-</a:t>
            </a:r>
            <a:r>
              <a:rPr lang="en-GB" sz="1400" dirty="0"/>
              <a:t>barrel outer membrane protein assembly. </a:t>
            </a:r>
            <a:r>
              <a:rPr lang="en-GB" sz="1400" i="1" dirty="0"/>
              <a:t>Proc Natl Acad Sci U S A</a:t>
            </a:r>
            <a:r>
              <a:rPr lang="en-GB" sz="1400" dirty="0"/>
              <a:t>. 2020;117(31):18737-18743.</a:t>
            </a:r>
          </a:p>
        </p:txBody>
      </p:sp>
      <p:sp>
        <p:nvSpPr>
          <p:cNvPr id="6" name="TextBox 5"/>
          <p:cNvSpPr txBox="1"/>
          <p:nvPr/>
        </p:nvSpPr>
        <p:spPr>
          <a:xfrm>
            <a:off x="4121532" y="4472781"/>
            <a:ext cx="8070468" cy="954107"/>
          </a:xfrm>
          <a:prstGeom prst="rect">
            <a:avLst/>
          </a:prstGeom>
          <a:noFill/>
        </p:spPr>
        <p:txBody>
          <a:bodyPr wrap="square" rtlCol="0">
            <a:spAutoFit/>
          </a:bodyPr>
          <a:lstStyle/>
          <a:p>
            <a:r>
              <a:rPr lang="en-GB" sz="2800" dirty="0">
                <a:solidFill>
                  <a:schemeClr val="accent1"/>
                </a:solidFill>
              </a:rPr>
              <a:t>succeeding sentences explain or establish or develop the statement made in the topic sentence</a:t>
            </a:r>
          </a:p>
        </p:txBody>
      </p:sp>
      <p:cxnSp>
        <p:nvCxnSpPr>
          <p:cNvPr id="5" name="Straight Arrow Connector 4"/>
          <p:cNvCxnSpPr/>
          <p:nvPr/>
        </p:nvCxnSpPr>
        <p:spPr>
          <a:xfrm flipV="1">
            <a:off x="4674984" y="4085518"/>
            <a:ext cx="0" cy="4349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2930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70C0"/>
                </a:solidFill>
              </a:rPr>
              <a:t>Example of paragraph structure (c)</a:t>
            </a:r>
            <a:endParaRPr lang="en-GB" b="1" dirty="0">
              <a:solidFill>
                <a:srgbClr val="0070C0"/>
              </a:solidFill>
            </a:endParaRPr>
          </a:p>
        </p:txBody>
      </p:sp>
      <p:sp>
        <p:nvSpPr>
          <p:cNvPr id="3" name="Content Placeholder 2"/>
          <p:cNvSpPr>
            <a:spLocks noGrp="1"/>
          </p:cNvSpPr>
          <p:nvPr>
            <p:ph idx="1"/>
          </p:nvPr>
        </p:nvSpPr>
        <p:spPr>
          <a:xfrm>
            <a:off x="838200" y="1825625"/>
            <a:ext cx="10515600" cy="4351338"/>
          </a:xfrm>
        </p:spPr>
        <p:txBody>
          <a:bodyPr>
            <a:normAutofit fontScale="92500" lnSpcReduction="20000"/>
          </a:bodyPr>
          <a:lstStyle/>
          <a:p>
            <a:pPr marL="0" indent="0">
              <a:buNone/>
            </a:pPr>
            <a:r>
              <a:rPr lang="en-GB" dirty="0">
                <a:solidFill>
                  <a:schemeClr val="bg1">
                    <a:lumMod val="75000"/>
                  </a:schemeClr>
                </a:solidFill>
              </a:rPr>
              <a:t>In gram-negative microbes, OMPs are assembled into the OM by the </a:t>
            </a:r>
            <a:r>
              <a:rPr lang="en-GB" dirty="0" err="1">
                <a:solidFill>
                  <a:schemeClr val="bg1">
                    <a:lumMod val="75000"/>
                  </a:schemeClr>
                </a:solidFill>
              </a:rPr>
              <a:t>heteropentomeric</a:t>
            </a:r>
            <a:r>
              <a:rPr lang="en-GB" dirty="0">
                <a:solidFill>
                  <a:schemeClr val="bg1">
                    <a:lumMod val="75000"/>
                  </a:schemeClr>
                </a:solidFill>
              </a:rPr>
              <a:t> β-barrel assembly machine (BAM complex). The BAM complex is composed of two essential proteins—</a:t>
            </a:r>
            <a:r>
              <a:rPr lang="en-GB" dirty="0" err="1">
                <a:solidFill>
                  <a:schemeClr val="bg1">
                    <a:lumMod val="75000"/>
                  </a:schemeClr>
                </a:solidFill>
              </a:rPr>
              <a:t>BamA</a:t>
            </a:r>
            <a:r>
              <a:rPr lang="en-GB" dirty="0">
                <a:solidFill>
                  <a:schemeClr val="bg1">
                    <a:lumMod val="75000"/>
                  </a:schemeClr>
                </a:solidFill>
              </a:rPr>
              <a:t> and D—and three nonessential proteins—</a:t>
            </a:r>
            <a:r>
              <a:rPr lang="en-GB" dirty="0" err="1">
                <a:solidFill>
                  <a:schemeClr val="bg1">
                    <a:lumMod val="75000"/>
                  </a:schemeClr>
                </a:solidFill>
              </a:rPr>
              <a:t>BamB</a:t>
            </a:r>
            <a:r>
              <a:rPr lang="en-GB" dirty="0">
                <a:solidFill>
                  <a:schemeClr val="bg1">
                    <a:lumMod val="75000"/>
                  </a:schemeClr>
                </a:solidFill>
              </a:rPr>
              <a:t>, C, and E. </a:t>
            </a:r>
            <a:r>
              <a:rPr lang="en-GB" dirty="0" err="1">
                <a:solidFill>
                  <a:schemeClr val="bg1">
                    <a:lumMod val="75000"/>
                  </a:schemeClr>
                </a:solidFill>
              </a:rPr>
              <a:t>BamA</a:t>
            </a:r>
            <a:r>
              <a:rPr lang="en-GB" dirty="0">
                <a:solidFill>
                  <a:schemeClr val="bg1">
                    <a:lumMod val="75000"/>
                  </a:schemeClr>
                </a:solidFill>
              </a:rPr>
              <a:t> is conserved in all </a:t>
            </a:r>
            <a:r>
              <a:rPr lang="en-GB" dirty="0" err="1">
                <a:solidFill>
                  <a:schemeClr val="bg1">
                    <a:lumMod val="75000"/>
                  </a:schemeClr>
                </a:solidFill>
              </a:rPr>
              <a:t>diderm</a:t>
            </a:r>
            <a:r>
              <a:rPr lang="en-GB" dirty="0">
                <a:solidFill>
                  <a:schemeClr val="bg1">
                    <a:lumMod val="75000"/>
                  </a:schemeClr>
                </a:solidFill>
              </a:rPr>
              <a:t> bacteria, and homologs can be found in the OM of mitochondria and chloroplasts (3–6). BamD is not conserved in organelles; however, it is ubiquitous in </a:t>
            </a:r>
            <a:r>
              <a:rPr lang="en-GB" dirty="0" err="1">
                <a:solidFill>
                  <a:schemeClr val="bg1">
                    <a:lumMod val="75000"/>
                  </a:schemeClr>
                </a:solidFill>
              </a:rPr>
              <a:t>diderm</a:t>
            </a:r>
            <a:r>
              <a:rPr lang="en-GB" dirty="0">
                <a:solidFill>
                  <a:schemeClr val="bg1">
                    <a:lumMod val="75000"/>
                  </a:schemeClr>
                </a:solidFill>
              </a:rPr>
              <a:t> bacteria, including endosymbionts with a greatly reduced genome (7). </a:t>
            </a:r>
            <a:r>
              <a:rPr lang="en-GB" dirty="0"/>
              <a:t>Due to this conservation, </a:t>
            </a:r>
            <a:r>
              <a:rPr lang="en-GB" dirty="0" err="1"/>
              <a:t>BamA</a:t>
            </a:r>
            <a:r>
              <a:rPr lang="en-GB" dirty="0"/>
              <a:t> and BamD have been proposed to be the ancestral BAM complex of </a:t>
            </a:r>
            <a:r>
              <a:rPr lang="en-GB" dirty="0" err="1"/>
              <a:t>proteobacteria</a:t>
            </a:r>
            <a:r>
              <a:rPr lang="en-GB" dirty="0"/>
              <a:t>, which represents the most phenotypically diverse phylum of prokaryotes (</a:t>
            </a:r>
            <a:r>
              <a:rPr lang="en-GB" dirty="0">
                <a:hlinkClick r:id="rId2"/>
              </a:rPr>
              <a:t>8</a:t>
            </a:r>
            <a:r>
              <a:rPr lang="en-GB" dirty="0" smtClean="0"/>
              <a:t>).</a:t>
            </a:r>
          </a:p>
          <a:p>
            <a:pPr marL="0" indent="0">
              <a:buNone/>
            </a:pPr>
            <a:endParaRPr lang="en-GB" dirty="0"/>
          </a:p>
          <a:p>
            <a:pPr marL="0" indent="0">
              <a:buNone/>
            </a:pPr>
            <a:r>
              <a:rPr lang="en-GB" sz="1400" dirty="0" smtClean="0">
                <a:solidFill>
                  <a:schemeClr val="bg1"/>
                </a:solidFill>
              </a:rPr>
              <a:t>Hart EM, Gupta M, Wühr M, Silhavy TJ. The gain-of-function allele </a:t>
            </a:r>
            <a:r>
              <a:rPr lang="en-GB" sz="1400" i="1" dirty="0" smtClean="0">
                <a:solidFill>
                  <a:schemeClr val="bg1"/>
                </a:solidFill>
              </a:rPr>
              <a:t>bamA</a:t>
            </a:r>
            <a:r>
              <a:rPr lang="en-GB" sz="1400" baseline="-25000" dirty="0" smtClean="0">
                <a:solidFill>
                  <a:schemeClr val="bg1"/>
                </a:solidFill>
              </a:rPr>
              <a:t>E470K</a:t>
            </a:r>
            <a:r>
              <a:rPr lang="en-GB" sz="1400" dirty="0" smtClean="0">
                <a:solidFill>
                  <a:schemeClr val="bg1"/>
                </a:solidFill>
              </a:rPr>
              <a:t> bypasses the essential requirement for BamD in </a:t>
            </a:r>
            <a:r>
              <a:rPr lang="el-GR" sz="1400" dirty="0" smtClean="0">
                <a:solidFill>
                  <a:schemeClr val="bg1"/>
                </a:solidFill>
              </a:rPr>
              <a:t>β-</a:t>
            </a:r>
            <a:r>
              <a:rPr lang="en-GB" sz="1400" dirty="0" smtClean="0">
                <a:solidFill>
                  <a:schemeClr val="bg1"/>
                </a:solidFill>
              </a:rPr>
              <a:t>barrel outer membrane protein assembly. </a:t>
            </a:r>
            <a:r>
              <a:rPr lang="en-GB" sz="1400" i="1" dirty="0" smtClean="0">
                <a:solidFill>
                  <a:schemeClr val="bg1"/>
                </a:solidFill>
              </a:rPr>
              <a:t>Proc Natl Acad Sci U S A</a:t>
            </a:r>
            <a:r>
              <a:rPr lang="en-GB" sz="1400" dirty="0" smtClean="0">
                <a:solidFill>
                  <a:schemeClr val="bg1"/>
                </a:solidFill>
              </a:rPr>
              <a:t>. 2020;117(31):18737-18743.</a:t>
            </a:r>
            <a:endParaRPr lang="en-GB" sz="1400" dirty="0">
              <a:solidFill>
                <a:schemeClr val="bg1"/>
              </a:solidFill>
            </a:endParaRPr>
          </a:p>
        </p:txBody>
      </p:sp>
      <p:sp>
        <p:nvSpPr>
          <p:cNvPr id="4" name="Rectangle 3"/>
          <p:cNvSpPr/>
          <p:nvPr/>
        </p:nvSpPr>
        <p:spPr>
          <a:xfrm>
            <a:off x="1792706" y="5699909"/>
            <a:ext cx="9312442" cy="954107"/>
          </a:xfrm>
          <a:prstGeom prst="rect">
            <a:avLst/>
          </a:prstGeom>
        </p:spPr>
        <p:txBody>
          <a:bodyPr wrap="square">
            <a:spAutoFit/>
          </a:bodyPr>
          <a:lstStyle/>
          <a:p>
            <a:r>
              <a:rPr lang="en-GB" sz="2800" dirty="0">
                <a:solidFill>
                  <a:srgbClr val="0070C0"/>
                </a:solidFill>
              </a:rPr>
              <a:t>the final sentence either emphasizes the thought of the topic sentence or states some important consequence.</a:t>
            </a:r>
          </a:p>
        </p:txBody>
      </p:sp>
      <p:cxnSp>
        <p:nvCxnSpPr>
          <p:cNvPr id="5" name="Straight Arrow Connector 4"/>
          <p:cNvCxnSpPr/>
          <p:nvPr/>
        </p:nvCxnSpPr>
        <p:spPr>
          <a:xfrm flipV="1">
            <a:off x="4650921" y="5144297"/>
            <a:ext cx="0" cy="4349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467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E152-6EE2-45A6-9458-A86903053FDD}"/>
              </a:ext>
            </a:extLst>
          </p:cNvPr>
          <p:cNvSpPr>
            <a:spLocks noGrp="1"/>
          </p:cNvSpPr>
          <p:nvPr>
            <p:ph type="title"/>
          </p:nvPr>
        </p:nvSpPr>
        <p:spPr>
          <a:xfrm>
            <a:off x="239349" y="276388"/>
            <a:ext cx="10515600" cy="1325563"/>
          </a:xfrm>
        </p:spPr>
        <p:txBody>
          <a:bodyPr/>
          <a:lstStyle/>
          <a:p>
            <a:r>
              <a:rPr lang="en-GB" b="1" dirty="0">
                <a:solidFill>
                  <a:schemeClr val="accent5"/>
                </a:solidFill>
              </a:rPr>
              <a:t>Exercise </a:t>
            </a:r>
            <a:r>
              <a:rPr lang="en-GB" b="1" dirty="0" smtClean="0">
                <a:solidFill>
                  <a:schemeClr val="accent5"/>
                </a:solidFill>
              </a:rPr>
              <a:t>2a: </a:t>
            </a:r>
            <a:r>
              <a:rPr lang="en-GB" b="1" dirty="0">
                <a:solidFill>
                  <a:schemeClr val="accent5"/>
                </a:solidFill>
              </a:rPr>
              <a:t>evaluating </a:t>
            </a:r>
            <a:r>
              <a:rPr lang="en-GB" b="1" dirty="0" smtClean="0">
                <a:solidFill>
                  <a:schemeClr val="accent5"/>
                </a:solidFill>
              </a:rPr>
              <a:t>paragraph structure in scientific </a:t>
            </a:r>
            <a:r>
              <a:rPr lang="en-GB" b="1" dirty="0">
                <a:solidFill>
                  <a:schemeClr val="accent5"/>
                </a:solidFill>
              </a:rPr>
              <a:t>writing</a:t>
            </a:r>
          </a:p>
        </p:txBody>
      </p:sp>
      <p:sp>
        <p:nvSpPr>
          <p:cNvPr id="3" name="Content Placeholder 2"/>
          <p:cNvSpPr>
            <a:spLocks noGrp="1"/>
          </p:cNvSpPr>
          <p:nvPr>
            <p:ph idx="1"/>
          </p:nvPr>
        </p:nvSpPr>
        <p:spPr/>
        <p:txBody>
          <a:bodyPr>
            <a:normAutofit/>
          </a:bodyPr>
          <a:lstStyle/>
          <a:p>
            <a:pPr marL="0" indent="0">
              <a:buNone/>
            </a:pPr>
            <a:r>
              <a:rPr lang="en-GB" sz="3600" dirty="0" smtClean="0"/>
              <a:t>Read each sample of scientific writing and ask yourself 3 </a:t>
            </a:r>
            <a:r>
              <a:rPr lang="en-GB" sz="3600" dirty="0"/>
              <a:t>questions</a:t>
            </a:r>
            <a:r>
              <a:rPr lang="en-GB" sz="3600" dirty="0" smtClean="0"/>
              <a:t>:</a:t>
            </a:r>
          </a:p>
          <a:p>
            <a:pPr marL="457200" indent="-457200">
              <a:buAutoNum type="arabicPeriod"/>
            </a:pPr>
            <a:r>
              <a:rPr lang="en-GB" sz="3600" dirty="0">
                <a:solidFill>
                  <a:schemeClr val="accent2"/>
                </a:solidFill>
              </a:rPr>
              <a:t>For each paragraph, can you identify the topic sentence/topic of the paragraph?</a:t>
            </a:r>
          </a:p>
          <a:p>
            <a:pPr marL="457200" indent="-457200">
              <a:buAutoNum type="arabicPeriod"/>
            </a:pPr>
            <a:r>
              <a:rPr lang="en-GB" sz="3600" dirty="0">
                <a:solidFill>
                  <a:srgbClr val="7030A0"/>
                </a:solidFill>
              </a:rPr>
              <a:t>Do the subsequent sentences logically flow and lead to a sensible, well-supported conclusion?</a:t>
            </a:r>
          </a:p>
          <a:p>
            <a:pPr marL="457200" indent="-457200">
              <a:buAutoNum type="arabicPeriod"/>
            </a:pPr>
            <a:r>
              <a:rPr lang="en-GB" sz="3600" dirty="0" smtClean="0">
                <a:solidFill>
                  <a:srgbClr val="00B050"/>
                </a:solidFill>
              </a:rPr>
              <a:t>Could the structure/logical order of the paragraph be improved?</a:t>
            </a:r>
            <a:endParaRPr lang="en-GB" sz="3600" dirty="0">
              <a:solidFill>
                <a:srgbClr val="00B050"/>
              </a:solidFill>
            </a:endParaRPr>
          </a:p>
          <a:p>
            <a:pPr marL="0" indent="0">
              <a:buNone/>
            </a:pPr>
            <a:endParaRPr lang="en-GB" sz="3600" dirty="0"/>
          </a:p>
        </p:txBody>
      </p:sp>
    </p:spTree>
    <p:extLst>
      <p:ext uri="{BB962C8B-B14F-4D97-AF65-F5344CB8AC3E}">
        <p14:creationId xmlns:p14="http://schemas.microsoft.com/office/powerpoint/2010/main" val="135886398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3965"/>
            <a:ext cx="10515600" cy="5352998"/>
          </a:xfrm>
        </p:spPr>
        <p:txBody>
          <a:bodyPr/>
          <a:lstStyle/>
          <a:p>
            <a:pPr marL="0" indent="0">
              <a:buNone/>
            </a:pPr>
            <a:r>
              <a:rPr lang="en-GB" dirty="0"/>
              <a:t>To overcome oxidative stress induced challenges, bacteria have developed multiple strategies to combat ROS. O</a:t>
            </a:r>
            <a:r>
              <a:rPr lang="en-GB" baseline="-25000" dirty="0"/>
              <a:t>2</a:t>
            </a:r>
            <a:r>
              <a:rPr lang="en-GB" baseline="30000" dirty="0"/>
              <a:t>-</a:t>
            </a:r>
            <a:r>
              <a:rPr lang="en-GB" dirty="0"/>
              <a:t> can be transformed by superoxide </a:t>
            </a:r>
            <a:r>
              <a:rPr lang="en-GB" dirty="0" err="1"/>
              <a:t>dismutases</a:t>
            </a:r>
            <a:r>
              <a:rPr lang="en-GB" dirty="0"/>
              <a:t> into O</a:t>
            </a:r>
            <a:r>
              <a:rPr lang="en-GB" baseline="-25000" dirty="0"/>
              <a:t>2</a:t>
            </a:r>
            <a:r>
              <a:rPr lang="en-GB" dirty="0"/>
              <a:t> and H</a:t>
            </a:r>
            <a:r>
              <a:rPr lang="en-GB" baseline="-25000" dirty="0"/>
              <a:t>2</a:t>
            </a:r>
            <a:r>
              <a:rPr lang="en-GB" dirty="0"/>
              <a:t>O</a:t>
            </a:r>
            <a:r>
              <a:rPr lang="en-GB" baseline="-25000" dirty="0"/>
              <a:t>2</a:t>
            </a:r>
            <a:r>
              <a:rPr lang="en-GB" dirty="0"/>
              <a:t>, which can be further neutralized by catalases into H</a:t>
            </a:r>
            <a:r>
              <a:rPr lang="en-GB" baseline="-25000" dirty="0"/>
              <a:t>2</a:t>
            </a:r>
            <a:r>
              <a:rPr lang="en-GB" dirty="0"/>
              <a:t>O and O</a:t>
            </a:r>
            <a:r>
              <a:rPr lang="en-GB" baseline="-25000" dirty="0"/>
              <a:t>2</a:t>
            </a:r>
            <a:r>
              <a:rPr lang="en-GB" dirty="0"/>
              <a:t>. Furthermore, H</a:t>
            </a:r>
            <a:r>
              <a:rPr lang="en-GB" baseline="-25000" dirty="0"/>
              <a:t>2</a:t>
            </a:r>
            <a:r>
              <a:rPr lang="en-GB" dirty="0"/>
              <a:t>O</a:t>
            </a:r>
            <a:r>
              <a:rPr lang="en-GB" baseline="-25000" dirty="0"/>
              <a:t>2</a:t>
            </a:r>
            <a:r>
              <a:rPr lang="en-GB" dirty="0"/>
              <a:t> is scavenged by alkyl </a:t>
            </a:r>
            <a:r>
              <a:rPr lang="en-GB" dirty="0" err="1"/>
              <a:t>hydroperoxide</a:t>
            </a:r>
            <a:r>
              <a:rPr lang="en-GB" dirty="0"/>
              <a:t> reductases [</a:t>
            </a:r>
            <a:r>
              <a:rPr lang="en-GB" u="sng" dirty="0">
                <a:hlinkClick r:id="rId2"/>
              </a:rPr>
              <a:t>3</a:t>
            </a:r>
            <a:r>
              <a:rPr lang="en-GB" dirty="0"/>
              <a:t>]. ROS often oxidize a variety of proteins containing cysteine residues. This results in non-native </a:t>
            </a:r>
            <a:r>
              <a:rPr lang="en-GB" dirty="0" err="1"/>
              <a:t>disulfide</a:t>
            </a:r>
            <a:r>
              <a:rPr lang="en-GB" dirty="0"/>
              <a:t> bond formation, which often causes a loss of function. Antioxidants, such as </a:t>
            </a:r>
            <a:r>
              <a:rPr lang="en-GB" dirty="0" err="1"/>
              <a:t>thioredoxins</a:t>
            </a:r>
            <a:r>
              <a:rPr lang="en-GB" dirty="0"/>
              <a:t> and glutathione-dependent </a:t>
            </a:r>
            <a:r>
              <a:rPr lang="en-GB" dirty="0" err="1"/>
              <a:t>glutaredoxins</a:t>
            </a:r>
            <a:r>
              <a:rPr lang="en-GB" dirty="0"/>
              <a:t> reduce these </a:t>
            </a:r>
            <a:r>
              <a:rPr lang="en-GB" dirty="0" err="1"/>
              <a:t>disulfide</a:t>
            </a:r>
            <a:r>
              <a:rPr lang="en-GB" dirty="0"/>
              <a:t> bonds in the cytoplasm and restore protein function [</a:t>
            </a:r>
            <a:r>
              <a:rPr lang="en-GB" u="sng" dirty="0">
                <a:hlinkClick r:id="rId3"/>
              </a:rPr>
              <a:t>6</a:t>
            </a:r>
            <a:r>
              <a:rPr lang="en-GB" dirty="0"/>
              <a:t>].</a:t>
            </a:r>
          </a:p>
        </p:txBody>
      </p:sp>
      <p:sp>
        <p:nvSpPr>
          <p:cNvPr id="4" name="Rectangle 3"/>
          <p:cNvSpPr/>
          <p:nvPr/>
        </p:nvSpPr>
        <p:spPr>
          <a:xfrm>
            <a:off x="908538" y="6311900"/>
            <a:ext cx="10757598" cy="461665"/>
          </a:xfrm>
          <a:prstGeom prst="rect">
            <a:avLst/>
          </a:prstGeom>
        </p:spPr>
        <p:txBody>
          <a:bodyPr wrap="square">
            <a:spAutoFit/>
          </a:bodyPr>
          <a:lstStyle/>
          <a:p>
            <a:r>
              <a:rPr lang="en-GB" sz="1200" dirty="0" err="1">
                <a:solidFill>
                  <a:srgbClr val="212121"/>
                </a:solidFill>
                <a:latin typeface="BlinkMacSystemFont"/>
              </a:rPr>
              <a:t>Scheller</a:t>
            </a:r>
            <a:r>
              <a:rPr lang="en-GB" sz="1200" dirty="0">
                <a:solidFill>
                  <a:srgbClr val="212121"/>
                </a:solidFill>
                <a:latin typeface="BlinkMacSystemFont"/>
              </a:rPr>
              <a:t> D, Becker F, </a:t>
            </a:r>
            <a:r>
              <a:rPr lang="en-GB" sz="1200" dirty="0" err="1">
                <a:solidFill>
                  <a:srgbClr val="212121"/>
                </a:solidFill>
                <a:latin typeface="BlinkMacSystemFont"/>
              </a:rPr>
              <a:t>Wimbert</a:t>
            </a:r>
            <a:r>
              <a:rPr lang="en-GB" sz="1200" dirty="0">
                <a:solidFill>
                  <a:srgbClr val="212121"/>
                </a:solidFill>
                <a:latin typeface="BlinkMacSystemFont"/>
              </a:rPr>
              <a:t> A, et al. The oxidative stress response, in particular the </a:t>
            </a:r>
            <a:r>
              <a:rPr lang="en-GB" sz="1200" i="1" dirty="0" err="1">
                <a:solidFill>
                  <a:srgbClr val="212121"/>
                </a:solidFill>
                <a:latin typeface="BlinkMacSystemFont"/>
              </a:rPr>
              <a:t>katY</a:t>
            </a:r>
            <a:r>
              <a:rPr lang="en-GB" sz="1200" dirty="0">
                <a:solidFill>
                  <a:srgbClr val="212121"/>
                </a:solidFill>
                <a:latin typeface="BlinkMacSystemFont"/>
              </a:rPr>
              <a:t> gene, is temperature-regulated in </a:t>
            </a:r>
            <a:r>
              <a:rPr lang="en-GB" sz="1200" i="1" dirty="0">
                <a:solidFill>
                  <a:srgbClr val="212121"/>
                </a:solidFill>
                <a:latin typeface="BlinkMacSystemFont"/>
              </a:rPr>
              <a:t>Yersinia pseudotuberculosis</a:t>
            </a:r>
            <a:r>
              <a:rPr lang="en-GB" sz="1200" dirty="0">
                <a:solidFill>
                  <a:srgbClr val="212121"/>
                </a:solidFill>
                <a:latin typeface="BlinkMacSystemFont"/>
              </a:rPr>
              <a:t>. </a:t>
            </a:r>
            <a:r>
              <a:rPr lang="en-GB" sz="1200" i="1" dirty="0" err="1">
                <a:solidFill>
                  <a:srgbClr val="212121"/>
                </a:solidFill>
                <a:latin typeface="BlinkMacSystemFont"/>
              </a:rPr>
              <a:t>PLoS</a:t>
            </a:r>
            <a:r>
              <a:rPr lang="en-GB" sz="1200" i="1" dirty="0">
                <a:solidFill>
                  <a:srgbClr val="212121"/>
                </a:solidFill>
                <a:latin typeface="BlinkMacSystemFont"/>
              </a:rPr>
              <a:t> Genet</a:t>
            </a:r>
            <a:r>
              <a:rPr lang="en-GB" sz="1200" dirty="0">
                <a:solidFill>
                  <a:srgbClr val="212121"/>
                </a:solidFill>
                <a:latin typeface="BlinkMacSystemFont"/>
              </a:rPr>
              <a:t>. 2023;19(7):e1010669. Published 2023 Jul 10. doi:10.1371/journal.pgen.1010669</a:t>
            </a:r>
            <a:endParaRPr lang="en-GB" sz="1200" dirty="0"/>
          </a:p>
        </p:txBody>
      </p:sp>
    </p:spTree>
    <p:extLst>
      <p:ext uri="{BB962C8B-B14F-4D97-AF65-F5344CB8AC3E}">
        <p14:creationId xmlns:p14="http://schemas.microsoft.com/office/powerpoint/2010/main" val="99320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9547"/>
            <a:ext cx="10515600" cy="5587416"/>
          </a:xfrm>
        </p:spPr>
        <p:txBody>
          <a:bodyPr>
            <a:normAutofit fontScale="92500" lnSpcReduction="10000"/>
          </a:bodyPr>
          <a:lstStyle/>
          <a:p>
            <a:pPr marL="0" indent="0">
              <a:buNone/>
            </a:pPr>
            <a:r>
              <a:rPr lang="en-GB" dirty="0"/>
              <a:t>Fungal plant pathogens present a significant threat to global food security and biofuel production. Soil-borne pathogens such as </a:t>
            </a:r>
            <a:r>
              <a:rPr lang="en-GB" i="1" dirty="0" err="1"/>
              <a:t>Verticillium</a:t>
            </a:r>
            <a:r>
              <a:rPr lang="en-GB" dirty="0"/>
              <a:t> and </a:t>
            </a:r>
            <a:r>
              <a:rPr lang="en-GB" i="1" dirty="0" err="1"/>
              <a:t>Fusarium</a:t>
            </a:r>
            <a:r>
              <a:rPr lang="en-GB" dirty="0"/>
              <a:t> fungi can cause destructive vascular wilt diseases in plants (</a:t>
            </a:r>
            <a:r>
              <a:rPr lang="en-GB" dirty="0">
                <a:hlinkClick r:id="rId2"/>
              </a:rPr>
              <a:t>Berg et al., 2000</a:t>
            </a:r>
            <a:r>
              <a:rPr lang="en-GB" dirty="0"/>
              <a:t>; </a:t>
            </a:r>
            <a:r>
              <a:rPr lang="en-GB" dirty="0">
                <a:hlinkClick r:id="rId3"/>
              </a:rPr>
              <a:t>Ruiz-</a:t>
            </a:r>
            <a:r>
              <a:rPr lang="en-GB" dirty="0" err="1">
                <a:hlinkClick r:id="rId3"/>
              </a:rPr>
              <a:t>Roldán</a:t>
            </a:r>
            <a:r>
              <a:rPr lang="en-GB" dirty="0">
                <a:hlinkClick r:id="rId3"/>
              </a:rPr>
              <a:t> et al., 2008</a:t>
            </a:r>
            <a:r>
              <a:rPr lang="en-GB" dirty="0"/>
              <a:t>). </a:t>
            </a:r>
            <a:r>
              <a:rPr lang="en-GB" dirty="0" err="1"/>
              <a:t>Verticillium</a:t>
            </a:r>
            <a:r>
              <a:rPr lang="en-GB" dirty="0"/>
              <a:t> wilt is characterized by fungal hyphae colonizing and clogging the plant’s vascular tissues, leading to wilting and eventual death of affected leaves (</a:t>
            </a:r>
            <a:r>
              <a:rPr lang="en-GB" dirty="0" err="1">
                <a:hlinkClick r:id="rId4"/>
              </a:rPr>
              <a:t>Klosterman</a:t>
            </a:r>
            <a:r>
              <a:rPr lang="en-GB" dirty="0">
                <a:hlinkClick r:id="rId4"/>
              </a:rPr>
              <a:t> et al., 2009</a:t>
            </a:r>
            <a:r>
              <a:rPr lang="en-GB" dirty="0"/>
              <a:t>; </a:t>
            </a:r>
            <a:r>
              <a:rPr lang="en-GB" dirty="0">
                <a:hlinkClick r:id="rId5"/>
              </a:rPr>
              <a:t>Prieto et al., 2009</a:t>
            </a:r>
            <a:r>
              <a:rPr lang="en-GB" dirty="0"/>
              <a:t>). The presence of micronuclei in necrotic plant tissues can promote the survival of pathogenic bacteria in the soil, creating a significant challenge for disease management in agriculture (</a:t>
            </a:r>
            <a:r>
              <a:rPr lang="en-GB" dirty="0" err="1">
                <a:hlinkClick r:id="rId6"/>
              </a:rPr>
              <a:t>Klimes</a:t>
            </a:r>
            <a:r>
              <a:rPr lang="en-GB" dirty="0">
                <a:hlinkClick r:id="rId6"/>
              </a:rPr>
              <a:t> et al., 2015</a:t>
            </a:r>
            <a:r>
              <a:rPr lang="en-GB" dirty="0"/>
              <a:t>). </a:t>
            </a:r>
            <a:r>
              <a:rPr lang="en-GB" i="1" dirty="0"/>
              <a:t>V. </a:t>
            </a:r>
            <a:r>
              <a:rPr lang="en-GB" i="1" dirty="0" err="1"/>
              <a:t>dahliae</a:t>
            </a:r>
            <a:r>
              <a:rPr lang="en-GB" dirty="0"/>
              <a:t> demonstrates notable variability and co-evolutionary abilities with its host, and its pathogenic mechanism is intricate (</a:t>
            </a:r>
            <a:r>
              <a:rPr lang="en-GB" dirty="0" err="1">
                <a:hlinkClick r:id="rId7"/>
              </a:rPr>
              <a:t>Depotter</a:t>
            </a:r>
            <a:r>
              <a:rPr lang="en-GB" dirty="0">
                <a:hlinkClick r:id="rId7"/>
              </a:rPr>
              <a:t> et al., 2019</a:t>
            </a:r>
            <a:r>
              <a:rPr lang="en-GB" dirty="0"/>
              <a:t>; </a:t>
            </a:r>
            <a:r>
              <a:rPr lang="en-GB" dirty="0" err="1">
                <a:hlinkClick r:id="rId8"/>
              </a:rPr>
              <a:t>Lv</a:t>
            </a:r>
            <a:r>
              <a:rPr lang="en-GB" dirty="0">
                <a:hlinkClick r:id="rId8"/>
              </a:rPr>
              <a:t> et al., 2022</a:t>
            </a:r>
            <a:r>
              <a:rPr lang="en-GB" dirty="0"/>
              <a:t>; </a:t>
            </a:r>
            <a:r>
              <a:rPr lang="en-GB" dirty="0">
                <a:hlinkClick r:id="rId9"/>
              </a:rPr>
              <a:t>Zhang et al., 2022</a:t>
            </a:r>
            <a:r>
              <a:rPr lang="en-GB" dirty="0"/>
              <a:t>). The specific interaction between the pathogen and the host remains incompletely understood. Nonetheless, </a:t>
            </a:r>
            <a:r>
              <a:rPr lang="en-GB" dirty="0" err="1"/>
              <a:t>unraveling</a:t>
            </a:r>
            <a:r>
              <a:rPr lang="en-GB" dirty="0"/>
              <a:t> the molecular pathogenic mechanism of </a:t>
            </a:r>
            <a:r>
              <a:rPr lang="en-GB" i="1" dirty="0"/>
              <a:t>V. </a:t>
            </a:r>
            <a:r>
              <a:rPr lang="en-GB" i="1" dirty="0" err="1"/>
              <a:t>dahliae</a:t>
            </a:r>
            <a:r>
              <a:rPr lang="en-GB" dirty="0"/>
              <a:t> holds promise for effectively combating yellow wilt disease in cotton</a:t>
            </a:r>
            <a:r>
              <a:rPr lang="en-GB" dirty="0" smtClean="0"/>
              <a:t>.</a:t>
            </a:r>
            <a:endParaRPr lang="en-GB" dirty="0"/>
          </a:p>
          <a:p>
            <a:pPr marL="0" indent="0">
              <a:buNone/>
            </a:pPr>
            <a:endParaRPr lang="en-GB" dirty="0"/>
          </a:p>
        </p:txBody>
      </p:sp>
      <p:sp>
        <p:nvSpPr>
          <p:cNvPr id="5" name="Rectangle 4"/>
          <p:cNvSpPr/>
          <p:nvPr/>
        </p:nvSpPr>
        <p:spPr>
          <a:xfrm>
            <a:off x="838200" y="6377869"/>
            <a:ext cx="9681411" cy="480131"/>
          </a:xfrm>
          <a:prstGeom prst="rect">
            <a:avLst/>
          </a:prstGeom>
        </p:spPr>
        <p:txBody>
          <a:bodyPr wrap="square">
            <a:spAutoFit/>
          </a:bodyPr>
          <a:lstStyle/>
          <a:p>
            <a:pPr lvl="0">
              <a:lnSpc>
                <a:spcPct val="90000"/>
              </a:lnSpc>
              <a:spcBef>
                <a:spcPts val="1000"/>
              </a:spcBef>
            </a:pPr>
            <a:r>
              <a:rPr lang="en-GB" sz="1400" dirty="0">
                <a:solidFill>
                  <a:prstClr val="black"/>
                </a:solidFill>
                <a:latin typeface="Arial" panose="020B0604020202020204" pitchFamily="34" charset="0"/>
                <a:cs typeface="Arial" panose="020B0604020202020204" pitchFamily="34" charset="0"/>
              </a:rPr>
              <a:t>Wu, et al. The role of VdSti1 in </a:t>
            </a:r>
            <a:r>
              <a:rPr lang="en-GB" sz="1400" i="1" dirty="0" err="1">
                <a:solidFill>
                  <a:prstClr val="black"/>
                </a:solidFill>
                <a:latin typeface="Arial" panose="020B0604020202020204" pitchFamily="34" charset="0"/>
                <a:cs typeface="Arial" panose="020B0604020202020204" pitchFamily="34" charset="0"/>
              </a:rPr>
              <a:t>Verticillium</a:t>
            </a:r>
            <a:r>
              <a:rPr lang="en-GB" sz="1400" i="1" dirty="0">
                <a:solidFill>
                  <a:prstClr val="black"/>
                </a:solidFill>
                <a:latin typeface="Arial" panose="020B0604020202020204" pitchFamily="34" charset="0"/>
                <a:cs typeface="Arial" panose="020B0604020202020204" pitchFamily="34" charset="0"/>
              </a:rPr>
              <a:t> </a:t>
            </a:r>
            <a:r>
              <a:rPr lang="en-GB" sz="1400" i="1" dirty="0" err="1">
                <a:solidFill>
                  <a:prstClr val="black"/>
                </a:solidFill>
                <a:latin typeface="Arial" panose="020B0604020202020204" pitchFamily="34" charset="0"/>
                <a:cs typeface="Arial" panose="020B0604020202020204" pitchFamily="34" charset="0"/>
              </a:rPr>
              <a:t>dahliae</a:t>
            </a:r>
            <a:r>
              <a:rPr lang="en-GB" sz="1400" dirty="0">
                <a:solidFill>
                  <a:prstClr val="black"/>
                </a:solidFill>
                <a:latin typeface="Arial" panose="020B0604020202020204" pitchFamily="34" charset="0"/>
                <a:cs typeface="Arial" panose="020B0604020202020204" pitchFamily="34" charset="0"/>
              </a:rPr>
              <a:t>: insights into pathogenicity and stress responses. Front. </a:t>
            </a:r>
            <a:r>
              <a:rPr lang="en-GB" sz="1400" dirty="0" err="1">
                <a:solidFill>
                  <a:prstClr val="black"/>
                </a:solidFill>
                <a:latin typeface="Arial" panose="020B0604020202020204" pitchFamily="34" charset="0"/>
                <a:cs typeface="Arial" panose="020B0604020202020204" pitchFamily="34" charset="0"/>
              </a:rPr>
              <a:t>Microbiol</a:t>
            </a:r>
            <a:r>
              <a:rPr lang="en-GB" sz="1400" dirty="0">
                <a:solidFill>
                  <a:prstClr val="black"/>
                </a:solidFill>
                <a:latin typeface="Arial" panose="020B0604020202020204" pitchFamily="34" charset="0"/>
                <a:cs typeface="Arial" panose="020B0604020202020204" pitchFamily="34" charset="0"/>
              </a:rPr>
              <a:t>. 2024, </a:t>
            </a:r>
            <a:r>
              <a:rPr lang="en-GB" sz="1400" dirty="0">
                <a:solidFill>
                  <a:prstClr val="black"/>
                </a:solidFill>
                <a:latin typeface="Arial" panose="020B0604020202020204" pitchFamily="34" charset="0"/>
                <a:cs typeface="Arial" panose="020B0604020202020204" pitchFamily="34" charset="0"/>
                <a:hlinkClick r:id="rId10"/>
              </a:rPr>
              <a:t>https://doi.org/10.3389/fmicb.2024.1377713</a:t>
            </a:r>
            <a:endParaRPr lang="en-GB" sz="1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9866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rgan-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rgan-theme1" id="{52C654BC-B48B-404F-A5F2-F15BAB32599A}" vid="{682BCDFB-BCDE-49E2-AE8E-88CCB2B4721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1866</TotalTime>
  <Words>1897</Words>
  <Application>Microsoft Office PowerPoint</Application>
  <PresentationFormat>Widescreen</PresentationFormat>
  <Paragraphs>101</Paragraphs>
  <Slides>16</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Arial</vt:lpstr>
      <vt:lpstr>BlinkMacSystemFont</vt:lpstr>
      <vt:lpstr>Calibri</vt:lpstr>
      <vt:lpstr>Calibri Light</vt:lpstr>
      <vt:lpstr>Times New Roman</vt:lpstr>
      <vt:lpstr>TT10ACEo00</vt:lpstr>
      <vt:lpstr>TT10ACFo00</vt:lpstr>
      <vt:lpstr>Wingdings</vt:lpstr>
      <vt:lpstr>Office Theme</vt:lpstr>
      <vt:lpstr>Morgan-theme1</vt:lpstr>
      <vt:lpstr>Principles of Composition  Writing Exercise 2: Paragraph structure</vt:lpstr>
      <vt:lpstr>Strunk &amp; White: Principles of Composition</vt:lpstr>
      <vt:lpstr>Strunk &amp; White: Principles of Composition</vt:lpstr>
      <vt:lpstr>Example of paragraph structure (a)</vt:lpstr>
      <vt:lpstr>Example of paragraph structure (b)</vt:lpstr>
      <vt:lpstr>Example of paragraph structure (c)</vt:lpstr>
      <vt:lpstr>Exercise 2a: evaluating paragraph structure in scientific writing</vt:lpstr>
      <vt:lpstr>PowerPoint Presentation</vt:lpstr>
      <vt:lpstr>PowerPoint Presentation</vt:lpstr>
      <vt:lpstr>PowerPoint Presentation</vt:lpstr>
      <vt:lpstr>PowerPoint Presentation</vt:lpstr>
      <vt:lpstr>Exercise 2b: Organise the following sentences into paragraphs</vt:lpstr>
      <vt:lpstr>PowerPoint Presentation</vt:lpstr>
      <vt:lpstr>Exercise 2c: Write a good topic sentence</vt:lpstr>
      <vt:lpstr>PowerPoint Presentation</vt:lpstr>
      <vt:lpstr>Exercise 2d: Write your own paragraph</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Words Matter</dc:title>
  <dc:creator>Morgan Feeney</dc:creator>
  <cp:lastModifiedBy>Morgan Feeney</cp:lastModifiedBy>
  <cp:revision>73</cp:revision>
  <dcterms:created xsi:type="dcterms:W3CDTF">2020-09-30T19:44:33Z</dcterms:created>
  <dcterms:modified xsi:type="dcterms:W3CDTF">2024-04-19T10:42:21Z</dcterms:modified>
</cp:coreProperties>
</file>