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2" r:id="rId3"/>
  </p:sldMasterIdLst>
  <p:notesMasterIdLst>
    <p:notesMasterId r:id="rId17"/>
  </p:notesMasterIdLst>
  <p:sldIdLst>
    <p:sldId id="282" r:id="rId4"/>
    <p:sldId id="278" r:id="rId5"/>
    <p:sldId id="269" r:id="rId6"/>
    <p:sldId id="286" r:id="rId7"/>
    <p:sldId id="287" r:id="rId8"/>
    <p:sldId id="270" r:id="rId9"/>
    <p:sldId id="279" r:id="rId10"/>
    <p:sldId id="280" r:id="rId11"/>
    <p:sldId id="281" r:id="rId12"/>
    <p:sldId id="276" r:id="rId13"/>
    <p:sldId id="277" r:id="rId14"/>
    <p:sldId id="285"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6659" autoAdjust="0"/>
  </p:normalViewPr>
  <p:slideViewPr>
    <p:cSldViewPr snapToGrid="0">
      <p:cViewPr varScale="1">
        <p:scale>
          <a:sx n="59" d="100"/>
          <a:sy n="59" d="100"/>
        </p:scale>
        <p:origin x="19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24/04/2024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a:t>
            </a:fld>
            <a:endParaRPr lang="en-GB"/>
          </a:p>
        </p:txBody>
      </p:sp>
    </p:spTree>
    <p:extLst>
      <p:ext uri="{BB962C8B-B14F-4D97-AF65-F5344CB8AC3E}">
        <p14:creationId xmlns:p14="http://schemas.microsoft.com/office/powerpoint/2010/main" val="240771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E9D67-4D3C-4A42-9FDC-DD8C35CB648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30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0E9D67-4D3C-4A42-9FDC-DD8C35CB648C}"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990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1533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72620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52471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3458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1012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146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6229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714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951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8021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68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594197B-0074-44F7-86DA-5F48261BD696}" type="datetimeFigureOut">
              <a:rPr lang="en-GB" smtClean="0"/>
              <a:pPr/>
              <a:t>24/04/2024</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2662F5A-088D-44DC-9BBB-6034CFCE8221}" type="slidenum">
              <a:rPr lang="en-GB" smtClean="0"/>
              <a:pPr/>
              <a:t>‹#›</a:t>
            </a:fld>
            <a:endParaRPr lang="en-GB"/>
          </a:p>
        </p:txBody>
      </p:sp>
    </p:spTree>
    <p:extLst>
      <p:ext uri="{BB962C8B-B14F-4D97-AF65-F5344CB8AC3E}">
        <p14:creationId xmlns:p14="http://schemas.microsoft.com/office/powerpoint/2010/main" val="2181150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13736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7355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0684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4703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121190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802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237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318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1500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1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4197B-0074-44F7-86DA-5F48261BD696}" type="datetimeFigureOut">
              <a:rPr lang="en-GB" smtClean="0"/>
              <a:t>24/04/2024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583999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6893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354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465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65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94197B-0074-44F7-86DA-5F48261BD696}" type="datetimeFigureOut">
              <a:rPr lang="en-GB" smtClean="0"/>
              <a:t>24/04/2024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1946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94197B-0074-44F7-86DA-5F48261BD696}" type="datetimeFigureOut">
              <a:rPr lang="en-GB" smtClean="0"/>
              <a:t>24/04/2024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04965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94197B-0074-44F7-86DA-5F48261BD696}" type="datetimeFigureOut">
              <a:rPr lang="en-GB" smtClean="0"/>
              <a:t>24/04/2024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60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197B-0074-44F7-86DA-5F48261BD696}" type="datetimeFigureOut">
              <a:rPr lang="en-GB" smtClean="0"/>
              <a:t>24/04/2024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6194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24/04/2024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88392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24/04/2024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03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197B-0074-44F7-86DA-5F48261BD696}" type="datetimeFigureOut">
              <a:rPr lang="en-GB" smtClean="0"/>
              <a:t>24/04/2024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2F5A-088D-44DC-9BBB-6034CFCE8221}" type="slidenum">
              <a:rPr lang="en-GB" smtClean="0"/>
              <a:t>‹#›</a:t>
            </a:fld>
            <a:endParaRPr lang="en-GB"/>
          </a:p>
        </p:txBody>
      </p:sp>
    </p:spTree>
    <p:extLst>
      <p:ext uri="{BB962C8B-B14F-4D97-AF65-F5344CB8AC3E}">
        <p14:creationId xmlns:p14="http://schemas.microsoft.com/office/powerpoint/2010/main" val="1033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24/04/2024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3226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349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10876617/#bib2" TargetMode="External"/><Relationship Id="rId2" Type="http://schemas.openxmlformats.org/officeDocument/2006/relationships/hyperlink" Target="https://www.ncbi.nlm.nih.gov/pmc/articles/PMC10876617/#bib1" TargetMode="External"/><Relationship Id="rId1" Type="http://schemas.openxmlformats.org/officeDocument/2006/relationships/slideLayout" Target="../slideLayouts/slideLayout13.xml"/><Relationship Id="rId4" Type="http://schemas.openxmlformats.org/officeDocument/2006/relationships/hyperlink" Target="https://www.ncbi.nlm.nih.gov/pmc/articles/PMC10876617/#bib3"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sciencedirect.com/science/article/pii/S0891584920312892?via%3Dihub#bib13" TargetMode="External"/><Relationship Id="rId3" Type="http://schemas.openxmlformats.org/officeDocument/2006/relationships/hyperlink" Target="https://www.sciencedirect.com/science/article/pii/S0891584920312892?via%3Dihub#bib6" TargetMode="External"/><Relationship Id="rId7" Type="http://schemas.openxmlformats.org/officeDocument/2006/relationships/hyperlink" Target="https://www.sciencedirect.com/science/article/pii/S0891584920312892?via%3Dihub#bib12" TargetMode="External"/><Relationship Id="rId12" Type="http://schemas.openxmlformats.org/officeDocument/2006/relationships/hyperlink" Target="https://www.sciencedirect.com/science/article/pii/S0891584920312892?via%3Dihub#bib16" TargetMode="External"/><Relationship Id="rId2" Type="http://schemas.openxmlformats.org/officeDocument/2006/relationships/hyperlink" Target="https://www.sciencedirect.com/science/article/pii/S0891584920312892?via%3Dihub#bib9" TargetMode="External"/><Relationship Id="rId1" Type="http://schemas.openxmlformats.org/officeDocument/2006/relationships/slideLayout" Target="../slideLayouts/slideLayout13.xml"/><Relationship Id="rId6" Type="http://schemas.openxmlformats.org/officeDocument/2006/relationships/hyperlink" Target="https://www.sciencedirect.com/science/article/pii/S0891584920312892?via%3Dihub#bib11" TargetMode="External"/><Relationship Id="rId11" Type="http://schemas.openxmlformats.org/officeDocument/2006/relationships/hyperlink" Target="https://www.sciencedirect.com/science/article/pii/S0891584920312892?via%3Dihub#bib15" TargetMode="External"/><Relationship Id="rId5" Type="http://schemas.openxmlformats.org/officeDocument/2006/relationships/hyperlink" Target="https://www.sciencedirect.com/science/article/pii/S0891584920312892?via%3Dihub#bib2" TargetMode="External"/><Relationship Id="rId10" Type="http://schemas.openxmlformats.org/officeDocument/2006/relationships/hyperlink" Target="https://www.sciencedirect.com/science/article/pii/S0891584920312892?via%3Dihub#bib8" TargetMode="External"/><Relationship Id="rId4" Type="http://schemas.openxmlformats.org/officeDocument/2006/relationships/hyperlink" Target="https://www.sciencedirect.com/science/article/pii/S0891584920312892?via%3Dihub#bib10" TargetMode="External"/><Relationship Id="rId9" Type="http://schemas.openxmlformats.org/officeDocument/2006/relationships/hyperlink" Target="https://www.sciencedirect.com/science/article/pii/S0891584920312892?via%3Dihub#bib1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Principles of Composition </a:t>
            </a:r>
            <a:br>
              <a:rPr lang="en-GB" dirty="0" smtClean="0"/>
            </a:br>
            <a:r>
              <a:rPr lang="en-GB" dirty="0" smtClean="0"/>
              <a:t>Writing Exercise 3: Definite, Specific, Concrete Language</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284413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b="1" dirty="0" smtClean="0"/>
              <a:t>Group discussion</a:t>
            </a:r>
          </a:p>
          <a:p>
            <a:pPr marL="457200" indent="-457200">
              <a:buAutoNum type="arabicPeriod"/>
            </a:pPr>
            <a:r>
              <a:rPr lang="en-GB" sz="3600" dirty="0" smtClean="0">
                <a:solidFill>
                  <a:schemeClr val="accent2"/>
                </a:solidFill>
              </a:rPr>
              <a:t>How can you know how much detail/specificity a reader needs?</a:t>
            </a:r>
            <a:endParaRPr lang="en-GB" sz="3600" dirty="0">
              <a:solidFill>
                <a:schemeClr val="accent2"/>
              </a:solidFill>
            </a:endParaRPr>
          </a:p>
          <a:p>
            <a:pPr marL="457200" indent="-457200">
              <a:buAutoNum type="arabicPeriod"/>
            </a:pPr>
            <a:r>
              <a:rPr lang="en-GB" sz="3600" dirty="0" smtClean="0">
                <a:solidFill>
                  <a:schemeClr val="accent5"/>
                </a:solidFill>
              </a:rPr>
              <a:t>How can we make sure our own writing is not general, vague, and abstract?</a:t>
            </a:r>
          </a:p>
          <a:p>
            <a:pPr marL="0" indent="0">
              <a:buNone/>
            </a:pPr>
            <a:endParaRPr lang="en-GB" sz="3600" dirty="0">
              <a:solidFill>
                <a:srgbClr val="00B050"/>
              </a:solidFill>
            </a:endParaRPr>
          </a:p>
          <a:p>
            <a:pPr marL="0" indent="0">
              <a:buNone/>
            </a:pPr>
            <a:endParaRPr lang="en-GB" sz="3600" dirty="0" smtClean="0"/>
          </a:p>
        </p:txBody>
      </p:sp>
      <p:sp>
        <p:nvSpPr>
          <p:cNvPr id="4" name="Title 1">
            <a:extLst>
              <a:ext uri="{FF2B5EF4-FFF2-40B4-BE49-F238E27FC236}">
                <a16:creationId xmlns:a16="http://schemas.microsoft.com/office/drawing/2014/main" id="{82D6E152-6EE2-45A6-9458-A86903053FDD}"/>
              </a:ext>
            </a:extLst>
          </p:cNvPr>
          <p:cNvSpPr txBox="1">
            <a:spLocks/>
          </p:cNvSpPr>
          <p:nvPr/>
        </p:nvSpPr>
        <p:spPr>
          <a:xfrm>
            <a:off x="753979" y="353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solidFill>
                  <a:srgbClr val="0070C0"/>
                </a:solidFill>
                <a:latin typeface="Arial" panose="020B0604020202020204" pitchFamily="34" charset="0"/>
                <a:cs typeface="Arial" panose="020B0604020202020204" pitchFamily="34" charset="0"/>
              </a:rPr>
              <a:t>Exercise 3: use definite, specific, concrete language</a:t>
            </a:r>
            <a:endParaRPr lang="en-GB"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22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3b: Improve a writing sample</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Look at the writing sample provided and </a:t>
            </a:r>
            <a:r>
              <a:rPr lang="en-GB" dirty="0"/>
              <a:t>e</a:t>
            </a:r>
            <a:r>
              <a:rPr lang="en-GB" dirty="0" smtClean="0"/>
              <a:t>valuate whether the language is definite, specific, and concrete? </a:t>
            </a:r>
          </a:p>
          <a:p>
            <a:pPr>
              <a:buFont typeface="Wingdings" panose="05000000000000000000" pitchFamily="2" charset="2"/>
              <a:buChar char="§"/>
            </a:pPr>
            <a:r>
              <a:rPr lang="en-GB" dirty="0" smtClean="0"/>
              <a:t>Can the writing be improved?</a:t>
            </a:r>
            <a:endParaRPr lang="en-GB" dirty="0"/>
          </a:p>
          <a:p>
            <a:pPr>
              <a:buFont typeface="Wingdings" panose="05000000000000000000" pitchFamily="2" charset="2"/>
              <a:buChar char="§"/>
            </a:pPr>
            <a:r>
              <a:rPr lang="en-GB" dirty="0" smtClean="0"/>
              <a:t>Make edits as needed….</a:t>
            </a: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1017860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4824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3c: Analyse your own writing</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marL="514350" indent="-514350">
              <a:buFont typeface="+mj-lt"/>
              <a:buAutoNum type="arabicPeriod"/>
            </a:pPr>
            <a:r>
              <a:rPr lang="en-GB" dirty="0" smtClean="0"/>
              <a:t>Look at the paragraph you wrote last time (exercise 2b) or any other piece of your writing (part of your introduction, an e-mail you have recently written, some class notes…)</a:t>
            </a:r>
            <a:endParaRPr lang="en-GB" dirty="0"/>
          </a:p>
          <a:p>
            <a:pPr marL="514350" indent="-514350">
              <a:buFont typeface="+mj-lt"/>
              <a:buAutoNum type="arabicPeriod"/>
            </a:pPr>
            <a:r>
              <a:rPr lang="en-GB" dirty="0" smtClean="0"/>
              <a:t>Evaluate whether the language is definite, specific, and concrete? Can it be improved?</a:t>
            </a:r>
            <a:endParaRPr lang="en-GB" dirty="0"/>
          </a:p>
          <a:p>
            <a:pPr marL="514350" indent="-514350">
              <a:buFont typeface="+mj-lt"/>
              <a:buAutoNum type="arabicPeriod"/>
            </a:pPr>
            <a:r>
              <a:rPr lang="en-GB" dirty="0" smtClean="0"/>
              <a:t>Make edits as needed</a:t>
            </a:r>
          </a:p>
          <a:p>
            <a:pPr marL="514350" indent="-514350">
              <a:buFont typeface="+mj-lt"/>
              <a:buAutoNum type="arabicPeriod"/>
            </a:pPr>
            <a:r>
              <a:rPr lang="en-GB" dirty="0" smtClean="0"/>
              <a:t>Repeat steps 2-3 </a:t>
            </a:r>
            <a:r>
              <a:rPr lang="en-GB" smtClean="0"/>
              <a:t>as needed</a:t>
            </a: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3113810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a:xfrm>
            <a:off x="923901" y="2229386"/>
            <a:ext cx="10515600" cy="1580614"/>
          </a:xfrm>
        </p:spPr>
        <p:txBody>
          <a:bodyPr>
            <a:normAutofit/>
          </a:bodyPr>
          <a:lstStyle/>
          <a:p>
            <a:pPr marL="0" lvl="0" indent="238125" algn="just" eaLnBrk="0" fontAlgn="base" hangingPunct="0">
              <a:lnSpc>
                <a:spcPct val="100000"/>
              </a:lnSpc>
              <a:spcBef>
                <a:spcPct val="0"/>
              </a:spcBef>
              <a:spcAft>
                <a:spcPct val="0"/>
              </a:spcAft>
              <a:buNone/>
            </a:pPr>
            <a:r>
              <a:rPr lang="en-US" altLang="en-US" sz="3200" b="1" dirty="0">
                <a:solidFill>
                  <a:srgbClr val="000000"/>
                </a:solidFill>
                <a:latin typeface="Arial" panose="020B0604020202020204" pitchFamily="34" charset="0"/>
                <a:cs typeface="Arial" panose="020B0604020202020204" pitchFamily="34" charset="0"/>
              </a:rPr>
              <a:t>1</a:t>
            </a:r>
            <a:r>
              <a:rPr lang="en-US" altLang="en-US" sz="3200" b="1" dirty="0" bmk="">
                <a:solidFill>
                  <a:srgbClr val="000000"/>
                </a:solidFill>
                <a:latin typeface="Arial" panose="020B0604020202020204" pitchFamily="34" charset="0"/>
                <a:cs typeface="Arial" panose="020B0604020202020204" pitchFamily="34" charset="0"/>
              </a:rPr>
              <a:t>2.</a:t>
            </a:r>
            <a:r>
              <a:rPr lang="en-US" altLang="en-US" sz="3200" b="1" dirty="0">
                <a:solidFill>
                  <a:srgbClr val="000000"/>
                </a:solidFill>
                <a:latin typeface="Arial" panose="020B0604020202020204" pitchFamily="34" charset="0"/>
                <a:cs typeface="Arial" panose="020B0604020202020204" pitchFamily="34" charset="0"/>
              </a:rPr>
              <a:t> Use definite, specific, concrete language.</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Prefer the specific to the general, the definite to the vague, the concrete to the abstract</a:t>
            </a:r>
            <a:r>
              <a:rPr lang="en-US" altLang="en-US" dirty="0" smtClean="0">
                <a:solidFill>
                  <a:srgbClr val="000000"/>
                </a:solidFill>
                <a:latin typeface="Arial" panose="020B0604020202020204" pitchFamily="34" charset="0"/>
                <a:cs typeface="Arial" panose="020B0604020202020204" pitchFamily="34" charset="0"/>
              </a:rPr>
              <a:t>.</a:t>
            </a:r>
            <a:endParaRPr lang="en-US" altLang="en-US" sz="6600" dirty="0">
              <a:solidFill>
                <a:srgbClr val="000000"/>
              </a:solidFill>
            </a:endParaRPr>
          </a:p>
        </p:txBody>
      </p:sp>
      <p:sp>
        <p:nvSpPr>
          <p:cNvPr id="5" name="Rectangle 4">
            <a:extLst>
              <a:ext uri="{FF2B5EF4-FFF2-40B4-BE49-F238E27FC236}">
                <a16:creationId xmlns:a16="http://schemas.microsoft.com/office/drawing/2014/main" id="{76123F3D-E174-4772-B19E-F9F6AC5E62C7}"/>
              </a:ext>
            </a:extLst>
          </p:cNvPr>
          <p:cNvSpPr/>
          <p:nvPr/>
        </p:nvSpPr>
        <p:spPr>
          <a:xfrm>
            <a:off x="706582" y="187890"/>
            <a:ext cx="10967676" cy="639283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descr="https://encrypted-tbn0.gstatic.com/images?q=tbn%3AANd9GcQXUX1PgESS4ZbwOLBug0HPKFFh5o-Qc3LxfuDBHo-Zf61kiC-5E22ZtBq2clJsj4UvvKTQ9VuR&amp;usqp=C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868" y="316168"/>
            <a:ext cx="1204011" cy="19610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2143621906"/>
              </p:ext>
            </p:extLst>
          </p:nvPr>
        </p:nvGraphicFramePr>
        <p:xfrm>
          <a:off x="1281546" y="3918100"/>
          <a:ext cx="10072254" cy="2834640"/>
        </p:xfrm>
        <a:graphic>
          <a:graphicData uri="http://schemas.openxmlformats.org/drawingml/2006/table">
            <a:tbl>
              <a:tblPr firstRow="1" bandRow="1">
                <a:tableStyleId>{2D5ABB26-0587-4C30-8999-92F81FD0307C}</a:tableStyleId>
              </a:tblPr>
              <a:tblGrid>
                <a:gridCol w="5036127">
                  <a:extLst>
                    <a:ext uri="{9D8B030D-6E8A-4147-A177-3AD203B41FA5}">
                      <a16:colId xmlns:a16="http://schemas.microsoft.com/office/drawing/2014/main" val="57023221"/>
                    </a:ext>
                  </a:extLst>
                </a:gridCol>
                <a:gridCol w="5036127">
                  <a:extLst>
                    <a:ext uri="{9D8B030D-6E8A-4147-A177-3AD203B41FA5}">
                      <a16:colId xmlns:a16="http://schemas.microsoft.com/office/drawing/2014/main" val="3257478391"/>
                    </a:ext>
                  </a:extLst>
                </a:gridCol>
              </a:tblGrid>
              <a:tr h="23718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A period of </a:t>
                      </a:r>
                      <a:r>
                        <a:rPr lang="en-GB" dirty="0" err="1" smtClean="0">
                          <a:solidFill>
                            <a:prstClr val="black"/>
                          </a:solidFill>
                          <a:latin typeface="+mn-lt"/>
                          <a:cs typeface="+mn-cs"/>
                        </a:rPr>
                        <a:t>unfavorable</a:t>
                      </a:r>
                      <a:r>
                        <a:rPr lang="en-GB" dirty="0" smtClean="0">
                          <a:solidFill>
                            <a:prstClr val="black"/>
                          </a:solidFill>
                          <a:latin typeface="+mn-lt"/>
                          <a:cs typeface="+mn-cs"/>
                        </a:rPr>
                        <a:t> weather set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He showed satisfaction as he took possession of his well-earned reward.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There is a general agreement among those who have enjoyed the experience that surf-riding is productive of great exhilaration.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It rained every day for a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He grinned as he pocketed the coin.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prstClr val="black"/>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prstClr val="black"/>
                          </a:solidFill>
                          <a:latin typeface="+mn-lt"/>
                          <a:cs typeface="+mn-cs"/>
                        </a:rPr>
                        <a:t>All who have tried surf-riding agree that it is most exhilarating.</a:t>
                      </a:r>
                      <a:endParaRPr lang="en-US" altLang="en-US" dirty="0" smtClean="0"/>
                    </a:p>
                    <a:p>
                      <a:endParaRPr lang="en-GB" dirty="0"/>
                    </a:p>
                  </a:txBody>
                  <a:tcPr/>
                </a:tc>
                <a:extLst>
                  <a:ext uri="{0D108BD9-81ED-4DB2-BD59-A6C34878D82A}">
                    <a16:rowId xmlns:a16="http://schemas.microsoft.com/office/drawing/2014/main" val="2978897371"/>
                  </a:ext>
                </a:extLst>
              </a:tr>
            </a:tbl>
          </a:graphicData>
        </a:graphic>
      </p:graphicFrame>
    </p:spTree>
    <p:extLst>
      <p:ext uri="{BB962C8B-B14F-4D97-AF65-F5344CB8AC3E}">
        <p14:creationId xmlns:p14="http://schemas.microsoft.com/office/powerpoint/2010/main" val="3677539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502150"/>
            <a:ext cx="9197171" cy="5321133"/>
          </a:xfrm>
        </p:spPr>
        <p:txBody>
          <a:bodyPr>
            <a:normAutofit/>
          </a:bodyPr>
          <a:lstStyle/>
          <a:p>
            <a:pPr marL="0" indent="0">
              <a:buNone/>
            </a:pPr>
            <a:r>
              <a:rPr lang="en-GB" b="1" dirty="0" smtClean="0"/>
              <a:t>Scientific example:</a:t>
            </a:r>
          </a:p>
          <a:p>
            <a:pPr marL="0" indent="0">
              <a:buNone/>
            </a:pPr>
            <a:endParaRPr lang="en-GB" dirty="0"/>
          </a:p>
          <a:p>
            <a:pPr marL="0" indent="0">
              <a:buNone/>
            </a:pPr>
            <a:r>
              <a:rPr lang="en-GB" dirty="0" smtClean="0"/>
              <a:t>Arg114 </a:t>
            </a:r>
            <a:r>
              <a:rPr lang="en-GB" dirty="0"/>
              <a:t>is the only CTD residue that makes contacts to </a:t>
            </a:r>
            <a:r>
              <a:rPr lang="en-GB" dirty="0" smtClean="0"/>
              <a:t>both </a:t>
            </a:r>
            <a:r>
              <a:rPr lang="en-GB" dirty="0"/>
              <a:t>intercalated c-di-GMP dimers. Arg114 hydrogen bonds to the guanines contacted by Asp128, as well as the O6 atoms of the adjacent guanines of the other c-di-GMP dimer (Figures 5A and 5B). </a:t>
            </a:r>
          </a:p>
        </p:txBody>
      </p:sp>
      <p:sp>
        <p:nvSpPr>
          <p:cNvPr id="5" name="Rectangle 4"/>
          <p:cNvSpPr/>
          <p:nvPr/>
        </p:nvSpPr>
        <p:spPr>
          <a:xfrm>
            <a:off x="838200" y="6396335"/>
            <a:ext cx="10173730" cy="461665"/>
          </a:xfrm>
          <a:prstGeom prst="rect">
            <a:avLst/>
          </a:prstGeom>
        </p:spPr>
        <p:txBody>
          <a:bodyPr wrap="square">
            <a:spAutoFit/>
          </a:bodyPr>
          <a:lstStyle/>
          <a:p>
            <a:r>
              <a:rPr lang="en-GB" sz="1200" dirty="0" err="1">
                <a:latin typeface="Arial" panose="020B0604020202020204" pitchFamily="34" charset="0"/>
                <a:cs typeface="Arial" panose="020B0604020202020204" pitchFamily="34" charset="0"/>
              </a:rPr>
              <a:t>Tschowri</a:t>
            </a:r>
            <a:r>
              <a:rPr lang="en-GB" sz="1200" dirty="0">
                <a:latin typeface="Arial" panose="020B0604020202020204" pitchFamily="34" charset="0"/>
                <a:cs typeface="Arial" panose="020B0604020202020204" pitchFamily="34" charset="0"/>
              </a:rPr>
              <a:t> N, Schumacher MA, </a:t>
            </a:r>
            <a:r>
              <a:rPr lang="en-GB" sz="1200" dirty="0" err="1">
                <a:latin typeface="Arial" panose="020B0604020202020204" pitchFamily="34" charset="0"/>
                <a:cs typeface="Arial" panose="020B0604020202020204" pitchFamily="34" charset="0"/>
              </a:rPr>
              <a:t>Schlimpert</a:t>
            </a:r>
            <a:r>
              <a:rPr lang="en-GB" sz="1200" dirty="0">
                <a:latin typeface="Arial" panose="020B0604020202020204" pitchFamily="34" charset="0"/>
                <a:cs typeface="Arial" panose="020B0604020202020204" pitchFamily="34" charset="0"/>
              </a:rPr>
              <a:t> S, et al. Tetrameric c-di-GMP mediates effective transcription factor dimerization to control Streptomyces development. Cell. 2014;158(5):1136-1147.</a:t>
            </a:r>
          </a:p>
        </p:txBody>
      </p:sp>
      <p:sp>
        <p:nvSpPr>
          <p:cNvPr id="4" name="Rectangle 3"/>
          <p:cNvSpPr/>
          <p:nvPr/>
        </p:nvSpPr>
        <p:spPr>
          <a:xfrm>
            <a:off x="667265" y="1468582"/>
            <a:ext cx="1272371" cy="512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29811" y="1468582"/>
            <a:ext cx="3433680" cy="512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667264" y="1981200"/>
            <a:ext cx="5636554" cy="3740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303818" y="1911927"/>
            <a:ext cx="1272371" cy="443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2159999" y="2355273"/>
            <a:ext cx="5598546" cy="3633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1347261" y="2718634"/>
            <a:ext cx="5580012" cy="4086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6705600" y="3895341"/>
            <a:ext cx="4070526" cy="9233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6705600" y="3895340"/>
            <a:ext cx="3942080" cy="923330"/>
          </a:xfrm>
          <a:prstGeom prst="rect">
            <a:avLst/>
          </a:prstGeom>
          <a:noFill/>
        </p:spPr>
        <p:txBody>
          <a:bodyPr wrap="square" rtlCol="0">
            <a:spAutoFit/>
          </a:bodyPr>
          <a:lstStyle/>
          <a:p>
            <a:r>
              <a:rPr lang="en-GB" dirty="0" smtClean="0"/>
              <a:t>Extremely specific – we know what the authors mean, down to the molecule/atom level!</a:t>
            </a:r>
            <a:endParaRPr lang="en-GB" dirty="0"/>
          </a:p>
        </p:txBody>
      </p:sp>
    </p:spTree>
    <p:extLst>
      <p:ext uri="{BB962C8B-B14F-4D97-AF65-F5344CB8AC3E}">
        <p14:creationId xmlns:p14="http://schemas.microsoft.com/office/powerpoint/2010/main" val="3457622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a:xfrm>
            <a:off x="838200" y="1825625"/>
            <a:ext cx="10515600" cy="1980256"/>
          </a:xfrm>
        </p:spPr>
        <p:txBody>
          <a:bodyPr>
            <a:normAutofit/>
          </a:bodyPr>
          <a:lstStyle/>
          <a:p>
            <a:pPr marL="0" lvl="0" indent="238125" algn="just"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1</a:t>
            </a:r>
            <a:r>
              <a:rPr lang="en-US" altLang="en-US" b="1" dirty="0" bmk="">
                <a:solidFill>
                  <a:srgbClr val="000000"/>
                </a:solidFill>
                <a:latin typeface="Arial" panose="020B0604020202020204" pitchFamily="34" charset="0"/>
                <a:cs typeface="Arial" panose="020B0604020202020204" pitchFamily="34" charset="0"/>
              </a:rPr>
              <a:t>1.</a:t>
            </a:r>
            <a:r>
              <a:rPr lang="en-US" altLang="en-US" b="1" dirty="0">
                <a:solidFill>
                  <a:srgbClr val="000000"/>
                </a:solidFill>
                <a:latin typeface="Arial" panose="020B0604020202020204" pitchFamily="34" charset="0"/>
                <a:cs typeface="Arial" panose="020B0604020202020204" pitchFamily="34" charset="0"/>
              </a:rPr>
              <a:t> Put statements in positive form.</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Make definite assertions. Avoid tame, colorless, hesitating, non-committal language. Use the word </a:t>
            </a:r>
            <a:r>
              <a:rPr lang="en-US" altLang="en-US" i="1" dirty="0">
                <a:solidFill>
                  <a:srgbClr val="000000"/>
                </a:solidFill>
                <a:latin typeface="Arial" panose="020B0604020202020204" pitchFamily="34" charset="0"/>
                <a:cs typeface="Arial" panose="020B0604020202020204" pitchFamily="34" charset="0"/>
              </a:rPr>
              <a:t>not</a:t>
            </a:r>
            <a:r>
              <a:rPr lang="en-US" altLang="en-US" dirty="0">
                <a:solidFill>
                  <a:srgbClr val="000000"/>
                </a:solidFill>
                <a:latin typeface="Arial" panose="020B0604020202020204" pitchFamily="34" charset="0"/>
                <a:cs typeface="Arial" panose="020B0604020202020204" pitchFamily="34" charset="0"/>
              </a:rPr>
              <a:t> as a means of denial or in antithesis, never as a means of evasion.</a:t>
            </a:r>
          </a:p>
          <a:p>
            <a:pPr marL="0" lvl="0" indent="238125" algn="just" eaLnBrk="0" fontAlgn="base" hangingPunct="0">
              <a:lnSpc>
                <a:spcPct val="100000"/>
              </a:lnSpc>
              <a:spcBef>
                <a:spcPct val="0"/>
              </a:spcBef>
              <a:spcAft>
                <a:spcPct val="0"/>
              </a:spcAft>
              <a:buNone/>
            </a:pPr>
            <a:endParaRPr lang="en-US" altLang="en-US" dirty="0">
              <a:solidFill>
                <a:srgbClr val="000000"/>
              </a:solidFill>
              <a:latin typeface="Arial" panose="020B0604020202020204" pitchFamily="34" charset="0"/>
              <a:cs typeface="Arial" panose="020B0604020202020204" pitchFamily="34" charset="0"/>
            </a:endParaRPr>
          </a:p>
          <a:p>
            <a:pPr marL="0" lvl="0" indent="238125" algn="just" eaLnBrk="0" fontAlgn="base" hangingPunct="0">
              <a:lnSpc>
                <a:spcPct val="100000"/>
              </a:lnSpc>
              <a:spcBef>
                <a:spcPct val="0"/>
              </a:spcBef>
              <a:spcAft>
                <a:spcPct val="0"/>
              </a:spcAft>
              <a:buNone/>
            </a:pPr>
            <a:endParaRPr lang="en-US" altLang="en-US" dirty="0">
              <a:solidFill>
                <a:srgbClr val="00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973E30C-FCDB-4392-95AF-060763F2B5EB}"/>
              </a:ext>
            </a:extLst>
          </p:cNvPr>
          <p:cNvSpPr/>
          <p:nvPr/>
        </p:nvSpPr>
        <p:spPr>
          <a:xfrm>
            <a:off x="688931" y="187890"/>
            <a:ext cx="10797435" cy="49660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3"/>
          <p:cNvGraphicFramePr>
            <a:graphicFrameLocks noGrp="1"/>
          </p:cNvGraphicFramePr>
          <p:nvPr>
            <p:extLst/>
          </p:nvPr>
        </p:nvGraphicFramePr>
        <p:xfrm>
          <a:off x="838200" y="4105417"/>
          <a:ext cx="10394092" cy="1467480"/>
        </p:xfrm>
        <a:graphic>
          <a:graphicData uri="http://schemas.openxmlformats.org/drawingml/2006/table">
            <a:tbl>
              <a:tblPr firstRow="1" bandRow="1">
                <a:tableStyleId>{2D5ABB26-0587-4C30-8999-92F81FD0307C}</a:tableStyleId>
              </a:tblPr>
              <a:tblGrid>
                <a:gridCol w="5197046">
                  <a:extLst>
                    <a:ext uri="{9D8B030D-6E8A-4147-A177-3AD203B41FA5}">
                      <a16:colId xmlns:a16="http://schemas.microsoft.com/office/drawing/2014/main" val="2240439520"/>
                    </a:ext>
                  </a:extLst>
                </a:gridCol>
                <a:gridCol w="5197046">
                  <a:extLst>
                    <a:ext uri="{9D8B030D-6E8A-4147-A177-3AD203B41FA5}">
                      <a16:colId xmlns:a16="http://schemas.microsoft.com/office/drawing/2014/main" val="2471618182"/>
                    </a:ext>
                  </a:extLst>
                </a:gridCol>
              </a:tblGrid>
              <a:tr h="1467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t>He was not very often on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t>He did not think that studying Latin was much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smtClean="0"/>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t>He usually came late.</a:t>
                      </a:r>
                    </a:p>
                    <a:p>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t>He thought the study of Latin useless.</a:t>
                      </a:r>
                    </a:p>
                    <a:p>
                      <a:endParaRPr lang="en-GB" dirty="0"/>
                    </a:p>
                  </a:txBody>
                  <a:tcPr/>
                </a:tc>
                <a:extLst>
                  <a:ext uri="{0D108BD9-81ED-4DB2-BD59-A6C34878D82A}">
                    <a16:rowId xmlns:a16="http://schemas.microsoft.com/office/drawing/2014/main" val="3910696830"/>
                  </a:ext>
                </a:extLst>
              </a:tr>
            </a:tbl>
          </a:graphicData>
        </a:graphic>
      </p:graphicFrame>
      <p:sp>
        <p:nvSpPr>
          <p:cNvPr id="6" name="Rectangle 5"/>
          <p:cNvSpPr/>
          <p:nvPr/>
        </p:nvSpPr>
        <p:spPr>
          <a:xfrm>
            <a:off x="838200" y="5288828"/>
            <a:ext cx="6667500" cy="1477328"/>
          </a:xfrm>
          <a:prstGeom prst="rect">
            <a:avLst/>
          </a:prstGeom>
        </p:spPr>
        <p:txBody>
          <a:bodyPr wrap="square">
            <a:spAutoFit/>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not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honest</a:t>
            </a: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dishonest</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1" fontAlgn="t"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not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important</a:t>
            </a: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trifling</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1" fontAlgn="t"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did not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remember</a:t>
            </a: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forgot</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1" fontAlgn="t"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did not pay any attention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to</a:t>
            </a: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ignored</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1" fontAlgn="t"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did not have much confidence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in</a:t>
            </a:r>
            <a:r>
              <a:rPr kumimoji="0" lang="en-GB"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 -- </a:t>
            </a:r>
            <a:r>
              <a:rPr kumimoji="0" lang="en-GB" sz="18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mn-cs"/>
              </a:rPr>
              <a:t>distrusted</a:t>
            </a:r>
            <a:endParaRPr kumimoji="0" lang="en-GB"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09807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354" y="360652"/>
            <a:ext cx="10515600" cy="4351338"/>
          </a:xfrm>
        </p:spPr>
        <p:txBody>
          <a:bodyPr>
            <a:normAutofit/>
          </a:bodyPr>
          <a:lstStyle/>
          <a:p>
            <a:pPr marL="0" lvl="0" indent="238125" algn="just" eaLnBrk="0" fontAlgn="base" hangingPunct="0">
              <a:lnSpc>
                <a:spcPct val="100000"/>
              </a:lnSpc>
              <a:spcBef>
                <a:spcPct val="0"/>
              </a:spcBef>
              <a:spcAft>
                <a:spcPct val="0"/>
              </a:spcAft>
              <a:buNone/>
            </a:pPr>
            <a:endParaRPr lang="en-US" altLang="en-US" dirty="0">
              <a:solidFill>
                <a:srgbClr val="000000"/>
              </a:solidFill>
              <a:latin typeface="Arial" panose="020B0604020202020204" pitchFamily="34" charset="0"/>
              <a:cs typeface="Arial" panose="020B0604020202020204" pitchFamily="34" charset="0"/>
            </a:endParaRPr>
          </a:p>
          <a:p>
            <a:pPr marL="0" lvl="0" indent="238125" algn="just" eaLnBrk="0" fontAlgn="base" hangingPunct="0">
              <a:lnSpc>
                <a:spcPct val="100000"/>
              </a:lnSpc>
              <a:spcBef>
                <a:spcPct val="0"/>
              </a:spcBef>
              <a:spcAft>
                <a:spcPct val="0"/>
              </a:spcAft>
              <a:buNone/>
            </a:pPr>
            <a:r>
              <a:rPr lang="en-GB" altLang="en-US" b="1" dirty="0" smtClean="0">
                <a:latin typeface="Arial" panose="020B0604020202020204" pitchFamily="34" charset="0"/>
                <a:cs typeface="Arial" panose="020B0604020202020204" pitchFamily="34" charset="0"/>
              </a:rPr>
              <a:t>Scientific example (#11):</a:t>
            </a:r>
          </a:p>
          <a:p>
            <a:pPr marL="0" lvl="0" indent="238125" algn="just" eaLnBrk="0" fontAlgn="base" hangingPunct="0">
              <a:lnSpc>
                <a:spcPct val="100000"/>
              </a:lnSpc>
              <a:spcBef>
                <a:spcPct val="0"/>
              </a:spcBef>
              <a:spcAft>
                <a:spcPct val="0"/>
              </a:spcAft>
              <a:buNone/>
            </a:pPr>
            <a:endParaRPr lang="en-GB" altLang="en-US" b="1" dirty="0">
              <a:latin typeface="Arial" panose="020B0604020202020204" pitchFamily="34" charset="0"/>
              <a:cs typeface="Arial" panose="020B0604020202020204" pitchFamily="34" charset="0"/>
            </a:endParaRPr>
          </a:p>
          <a:p>
            <a:pPr marL="0" lvl="0" indent="238125" algn="just"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Strikingly, the </a:t>
            </a:r>
            <a:r>
              <a:rPr lang="en-GB" altLang="en-US" i="1"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null mutant formed small colonies lacking aerial hyphae, but—when examined by SEM—even young colonies of the </a:t>
            </a:r>
            <a:r>
              <a:rPr lang="en-GB" altLang="en-US" i="1"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mutant were found to contain spore chains embedded in an excess of extracellular matrix</a:t>
            </a:r>
            <a:endParaRPr lang="en-US" altLang="en-US"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
        <p:nvSpPr>
          <p:cNvPr id="6" name="Rectangle 5"/>
          <p:cNvSpPr/>
          <p:nvPr/>
        </p:nvSpPr>
        <p:spPr>
          <a:xfrm>
            <a:off x="2473036" y="4833783"/>
            <a:ext cx="9438878" cy="685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2473036" y="4853531"/>
            <a:ext cx="917620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“formed small colonies” and “found to contain spore chains” is a positive statement – much stronger than “didn’t form large colonies” or “didn’t fail to </a:t>
            </a:r>
            <a:r>
              <a:rPr kumimoji="0" lang="en-GB"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sporulate</a:t>
            </a:r>
            <a:r>
              <a:rPr kumimoji="0" lang="en-GB"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53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solidFill>
                  <a:srgbClr val="0070C0"/>
                </a:solidFill>
              </a:rPr>
              <a:t>Exercise </a:t>
            </a:r>
            <a:r>
              <a:rPr lang="en-GB" b="1" dirty="0" smtClean="0">
                <a:solidFill>
                  <a:srgbClr val="0070C0"/>
                </a:solidFill>
              </a:rPr>
              <a:t>3</a:t>
            </a:r>
            <a:r>
              <a:rPr lang="en-GB" b="1" dirty="0">
                <a:solidFill>
                  <a:srgbClr val="0070C0"/>
                </a:solidFill>
              </a:rPr>
              <a:t>: Use definite, specific, concrete language </a:t>
            </a:r>
          </a:p>
        </p:txBody>
      </p:sp>
      <p:sp>
        <p:nvSpPr>
          <p:cNvPr id="3" name="Content Placeholder 2"/>
          <p:cNvSpPr>
            <a:spLocks noGrp="1"/>
          </p:cNvSpPr>
          <p:nvPr>
            <p:ph idx="1"/>
          </p:nvPr>
        </p:nvSpPr>
        <p:spPr/>
        <p:txBody>
          <a:bodyPr>
            <a:normAutofit/>
          </a:bodyPr>
          <a:lstStyle/>
          <a:p>
            <a:pPr marL="0" indent="0">
              <a:buNone/>
            </a:pPr>
            <a:r>
              <a:rPr lang="en-GB" sz="3600" dirty="0" smtClean="0"/>
              <a:t>Read each sample of scientific writing and ask yourself 2 </a:t>
            </a:r>
            <a:r>
              <a:rPr lang="en-GB" sz="3600" dirty="0"/>
              <a:t>questions</a:t>
            </a:r>
            <a:r>
              <a:rPr lang="en-GB" sz="3600" dirty="0" smtClean="0"/>
              <a:t>:</a:t>
            </a:r>
          </a:p>
          <a:p>
            <a:pPr marL="457200" indent="-457200">
              <a:buAutoNum type="arabicPeriod"/>
            </a:pPr>
            <a:r>
              <a:rPr lang="en-GB" sz="3600" dirty="0" smtClean="0">
                <a:solidFill>
                  <a:schemeClr val="accent2"/>
                </a:solidFill>
              </a:rPr>
              <a:t>Is the language definite, specific, and concrete? Or is it general, vague, and abstract?</a:t>
            </a:r>
            <a:endParaRPr lang="en-GB" sz="3600" dirty="0">
              <a:solidFill>
                <a:schemeClr val="accent2"/>
              </a:solidFill>
            </a:endParaRPr>
          </a:p>
          <a:p>
            <a:pPr marL="457200" indent="-457200">
              <a:buAutoNum type="arabicPeriod"/>
            </a:pPr>
            <a:r>
              <a:rPr lang="en-GB" sz="3600" dirty="0" smtClean="0">
                <a:solidFill>
                  <a:srgbClr val="7030A0"/>
                </a:solidFill>
              </a:rPr>
              <a:t>If needed, how can it be improved (made more definite, specific, and concrete)?</a:t>
            </a:r>
            <a:endParaRPr lang="en-GB" sz="3600" dirty="0">
              <a:solidFill>
                <a:srgbClr val="7030A0"/>
              </a:solidFill>
            </a:endParaRPr>
          </a:p>
        </p:txBody>
      </p:sp>
    </p:spTree>
    <p:extLst>
      <p:ext uri="{BB962C8B-B14F-4D97-AF65-F5344CB8AC3E}">
        <p14:creationId xmlns:p14="http://schemas.microsoft.com/office/powerpoint/2010/main" val="13588639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t>ESKAPE pathogens, a class of bacteria, are multidrug-resistant and present a significant hazard to human health. </a:t>
            </a:r>
            <a:r>
              <a:rPr lang="en-GB" i="1" dirty="0"/>
              <a:t>Enterococcus </a:t>
            </a:r>
            <a:r>
              <a:rPr lang="en-GB" i="1" dirty="0" err="1"/>
              <a:t>faecalis</a:t>
            </a:r>
            <a:r>
              <a:rPr lang="en-GB" i="1" dirty="0"/>
              <a:t>, Staphylococcus aureus, </a:t>
            </a:r>
            <a:r>
              <a:rPr lang="en-GB" i="1" dirty="0" err="1"/>
              <a:t>Klebsiella</a:t>
            </a:r>
            <a:r>
              <a:rPr lang="en-GB" i="1" dirty="0"/>
              <a:t> </a:t>
            </a:r>
            <a:r>
              <a:rPr lang="en-GB" i="1" dirty="0" err="1"/>
              <a:t>pneumoniae</a:t>
            </a:r>
            <a:r>
              <a:rPr lang="en-GB" i="1" dirty="0"/>
              <a:t>, </a:t>
            </a:r>
            <a:r>
              <a:rPr lang="en-GB" i="1" dirty="0" err="1"/>
              <a:t>Acinetobacter</a:t>
            </a:r>
            <a:r>
              <a:rPr lang="en-GB" i="1" dirty="0"/>
              <a:t> </a:t>
            </a:r>
            <a:r>
              <a:rPr lang="en-GB" i="1" dirty="0" err="1"/>
              <a:t>baumannii</a:t>
            </a:r>
            <a:r>
              <a:rPr lang="en-GB" i="1" dirty="0"/>
              <a:t>, Pseudomonas aeruginosa</a:t>
            </a:r>
            <a:r>
              <a:rPr lang="en-GB" dirty="0"/>
              <a:t>, and </a:t>
            </a:r>
            <a:r>
              <a:rPr lang="en-GB" i="1" dirty="0" err="1"/>
              <a:t>Enterobacter</a:t>
            </a:r>
            <a:r>
              <a:rPr lang="en-GB" dirty="0"/>
              <a:t> species comprise the acronym ESKAPE. The aforementioned bacteria have been linked to the most severe potential for antibiotic resistance to affect clinical and economic systems [</a:t>
            </a:r>
            <a:r>
              <a:rPr lang="en-GB" u="sng" dirty="0">
                <a:hlinkClick r:id="rId2"/>
              </a:rPr>
              <a:t>1</a:t>
            </a:r>
            <a:r>
              <a:rPr lang="en-GB" dirty="0"/>
              <a:t>,</a:t>
            </a:r>
            <a:r>
              <a:rPr lang="en-GB" u="sng" dirty="0">
                <a:hlinkClick r:id="rId3"/>
              </a:rPr>
              <a:t>2</a:t>
            </a:r>
            <a:r>
              <a:rPr lang="en-GB" dirty="0"/>
              <a:t>]. ESKAPE pathogens are included on the list of antibiotic-resistant “priority pathogens” published by the World Health Organization [</a:t>
            </a:r>
            <a:r>
              <a:rPr lang="en-GB" u="sng" dirty="0">
                <a:hlinkClick r:id="rId4"/>
              </a:rPr>
              <a:t>3</a:t>
            </a:r>
            <a:r>
              <a:rPr lang="en-GB" dirty="0"/>
              <a:t>]. High mortality rates and severe infections are directly attributable to the fact that the majority of these microorganisms are capable of surviving in the hospital environment via biofilm formation or the capacity to withstand stress conditions (e.g., the presence of disinfectants). </a:t>
            </a:r>
          </a:p>
        </p:txBody>
      </p:sp>
      <p:sp>
        <p:nvSpPr>
          <p:cNvPr id="5" name="Rectangle 4"/>
          <p:cNvSpPr/>
          <p:nvPr/>
        </p:nvSpPr>
        <p:spPr>
          <a:xfrm>
            <a:off x="678874" y="6314752"/>
            <a:ext cx="11346872" cy="461665"/>
          </a:xfrm>
          <a:prstGeom prst="rect">
            <a:avLst/>
          </a:prstGeom>
        </p:spPr>
        <p:txBody>
          <a:bodyPr wrap="square">
            <a:spAutoFit/>
          </a:bodyPr>
          <a:lstStyle/>
          <a:p>
            <a:r>
              <a:rPr lang="en-GB" sz="1200" dirty="0" err="1">
                <a:solidFill>
                  <a:srgbClr val="212121"/>
                </a:solidFill>
                <a:latin typeface="Arial" panose="020B0604020202020204" pitchFamily="34" charset="0"/>
                <a:cs typeface="Arial" panose="020B0604020202020204" pitchFamily="34" charset="0"/>
              </a:rPr>
              <a:t>Kalaba</a:t>
            </a:r>
            <a:r>
              <a:rPr lang="en-GB" sz="1200" dirty="0">
                <a:solidFill>
                  <a:srgbClr val="212121"/>
                </a:solidFill>
                <a:latin typeface="Arial" panose="020B0604020202020204" pitchFamily="34" charset="0"/>
                <a:cs typeface="Arial" panose="020B0604020202020204" pitchFamily="34" charset="0"/>
              </a:rPr>
              <a:t> MH, El-</a:t>
            </a:r>
            <a:r>
              <a:rPr lang="en-GB" sz="1200" dirty="0" err="1">
                <a:solidFill>
                  <a:srgbClr val="212121"/>
                </a:solidFill>
                <a:latin typeface="Arial" panose="020B0604020202020204" pitchFamily="34" charset="0"/>
                <a:cs typeface="Arial" panose="020B0604020202020204" pitchFamily="34" charset="0"/>
              </a:rPr>
              <a:t>Sherbiny</a:t>
            </a:r>
            <a:r>
              <a:rPr lang="en-GB" sz="1200" dirty="0">
                <a:solidFill>
                  <a:srgbClr val="212121"/>
                </a:solidFill>
                <a:latin typeface="Arial" panose="020B0604020202020204" pitchFamily="34" charset="0"/>
                <a:cs typeface="Arial" panose="020B0604020202020204" pitchFamily="34" charset="0"/>
              </a:rPr>
              <a:t> GM, </a:t>
            </a:r>
            <a:r>
              <a:rPr lang="en-GB" sz="1200" dirty="0" err="1">
                <a:solidFill>
                  <a:srgbClr val="212121"/>
                </a:solidFill>
                <a:latin typeface="Arial" panose="020B0604020202020204" pitchFamily="34" charset="0"/>
                <a:cs typeface="Arial" panose="020B0604020202020204" pitchFamily="34" charset="0"/>
              </a:rPr>
              <a:t>Darwesh</a:t>
            </a:r>
            <a:r>
              <a:rPr lang="en-GB" sz="1200" dirty="0">
                <a:solidFill>
                  <a:srgbClr val="212121"/>
                </a:solidFill>
                <a:latin typeface="Arial" panose="020B0604020202020204" pitchFamily="34" charset="0"/>
                <a:cs typeface="Arial" panose="020B0604020202020204" pitchFamily="34" charset="0"/>
              </a:rPr>
              <a:t> OM, </a:t>
            </a:r>
            <a:r>
              <a:rPr lang="en-GB" sz="1200" dirty="0" err="1">
                <a:solidFill>
                  <a:srgbClr val="212121"/>
                </a:solidFill>
                <a:latin typeface="Arial" panose="020B0604020202020204" pitchFamily="34" charset="0"/>
                <a:cs typeface="Arial" panose="020B0604020202020204" pitchFamily="34" charset="0"/>
              </a:rPr>
              <a:t>Moghannem</a:t>
            </a:r>
            <a:r>
              <a:rPr lang="en-GB" sz="1200" dirty="0">
                <a:solidFill>
                  <a:srgbClr val="212121"/>
                </a:solidFill>
                <a:latin typeface="Arial" panose="020B0604020202020204" pitchFamily="34" charset="0"/>
                <a:cs typeface="Arial" panose="020B0604020202020204" pitchFamily="34" charset="0"/>
              </a:rPr>
              <a:t> SA. A statistical approach to enhance the productivity of Streptomyces </a:t>
            </a:r>
            <a:r>
              <a:rPr lang="en-GB" sz="1200" dirty="0" err="1">
                <a:solidFill>
                  <a:srgbClr val="212121"/>
                </a:solidFill>
                <a:latin typeface="Arial" panose="020B0604020202020204" pitchFamily="34" charset="0"/>
                <a:cs typeface="Arial" panose="020B0604020202020204" pitchFamily="34" charset="0"/>
              </a:rPr>
              <a:t>baarensis</a:t>
            </a:r>
            <a:r>
              <a:rPr lang="en-GB" sz="1200" dirty="0">
                <a:solidFill>
                  <a:srgbClr val="212121"/>
                </a:solidFill>
                <a:latin typeface="Arial" panose="020B0604020202020204" pitchFamily="34" charset="0"/>
                <a:cs typeface="Arial" panose="020B0604020202020204" pitchFamily="34" charset="0"/>
              </a:rPr>
              <a:t> MH-133 for bioactive compounds. </a:t>
            </a:r>
            <a:r>
              <a:rPr lang="en-GB" sz="1200" i="1" dirty="0">
                <a:solidFill>
                  <a:srgbClr val="212121"/>
                </a:solidFill>
                <a:latin typeface="Arial" panose="020B0604020202020204" pitchFamily="34" charset="0"/>
                <a:cs typeface="Arial" panose="020B0604020202020204" pitchFamily="34" charset="0"/>
              </a:rPr>
              <a:t>Synth </a:t>
            </a:r>
            <a:r>
              <a:rPr lang="en-GB" sz="1200" i="1" dirty="0" err="1">
                <a:solidFill>
                  <a:srgbClr val="212121"/>
                </a:solidFill>
                <a:latin typeface="Arial" panose="020B0604020202020204" pitchFamily="34" charset="0"/>
                <a:cs typeface="Arial" panose="020B0604020202020204" pitchFamily="34" charset="0"/>
              </a:rPr>
              <a:t>Syst</a:t>
            </a:r>
            <a:r>
              <a:rPr lang="en-GB" sz="1200" i="1" dirty="0">
                <a:solidFill>
                  <a:srgbClr val="212121"/>
                </a:solidFill>
                <a:latin typeface="Arial" panose="020B0604020202020204" pitchFamily="34" charset="0"/>
                <a:cs typeface="Arial" panose="020B0604020202020204" pitchFamily="34" charset="0"/>
              </a:rPr>
              <a:t> </a:t>
            </a:r>
            <a:r>
              <a:rPr lang="en-GB" sz="1200" i="1" dirty="0" err="1">
                <a:solidFill>
                  <a:srgbClr val="212121"/>
                </a:solidFill>
                <a:latin typeface="Arial" panose="020B0604020202020204" pitchFamily="34" charset="0"/>
                <a:cs typeface="Arial" panose="020B0604020202020204" pitchFamily="34" charset="0"/>
              </a:rPr>
              <a:t>Biotechnol</a:t>
            </a:r>
            <a:r>
              <a:rPr lang="en-GB" sz="1200" dirty="0">
                <a:solidFill>
                  <a:srgbClr val="212121"/>
                </a:solidFill>
                <a:latin typeface="Arial" panose="020B0604020202020204" pitchFamily="34" charset="0"/>
                <a:cs typeface="Arial" panose="020B0604020202020204" pitchFamily="34" charset="0"/>
              </a:rPr>
              <a:t>. 2024;9(2):196-208</a:t>
            </a: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3211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0434"/>
            <a:ext cx="10515600" cy="4351338"/>
          </a:xfrm>
        </p:spPr>
        <p:txBody>
          <a:bodyPr>
            <a:normAutofit fontScale="92500"/>
          </a:bodyPr>
          <a:lstStyle/>
          <a:p>
            <a:pPr marL="0" indent="0">
              <a:buNone/>
            </a:pPr>
            <a:r>
              <a:rPr lang="en-GB" dirty="0"/>
              <a:t>In </a:t>
            </a:r>
            <a:r>
              <a:rPr lang="en-GB" i="1" dirty="0"/>
              <a:t>E. coli</a:t>
            </a:r>
            <a:r>
              <a:rPr lang="en-GB" dirty="0"/>
              <a:t>, </a:t>
            </a:r>
            <a:r>
              <a:rPr lang="en-GB" dirty="0" err="1"/>
              <a:t>OxyR</a:t>
            </a:r>
            <a:r>
              <a:rPr lang="en-GB" dirty="0"/>
              <a:t> consists of an N-terminal helix-turn-helix DNA-binding domain and a C-terminal regulatory domain [</a:t>
            </a:r>
            <a:r>
              <a:rPr lang="en-GB" dirty="0">
                <a:hlinkClick r:id="rId2"/>
              </a:rPr>
              <a:t>9</a:t>
            </a:r>
            <a:r>
              <a:rPr lang="en-GB" dirty="0"/>
              <a:t>]. Intracellular H</a:t>
            </a:r>
            <a:r>
              <a:rPr lang="en-GB" baseline="-25000" dirty="0"/>
              <a:t>2</a:t>
            </a:r>
            <a:r>
              <a:rPr lang="en-GB" dirty="0"/>
              <a:t>O</a:t>
            </a:r>
            <a:r>
              <a:rPr lang="en-GB" baseline="-25000" dirty="0"/>
              <a:t>2</a:t>
            </a:r>
            <a:r>
              <a:rPr lang="en-GB" dirty="0"/>
              <a:t> activates the </a:t>
            </a:r>
            <a:r>
              <a:rPr lang="en-GB" dirty="0" err="1"/>
              <a:t>OxyR</a:t>
            </a:r>
            <a:r>
              <a:rPr lang="en-GB" dirty="0"/>
              <a:t> protein through oxidation of two conserved cysteine (</a:t>
            </a:r>
            <a:r>
              <a:rPr lang="en-GB" dirty="0" err="1"/>
              <a:t>Cys</a:t>
            </a:r>
            <a:r>
              <a:rPr lang="en-GB" dirty="0"/>
              <a:t>) residues (Cys199, Cys208) to form an intramolecular disulfide bond. Conformation of oxidized </a:t>
            </a:r>
            <a:r>
              <a:rPr lang="en-GB" dirty="0" err="1"/>
              <a:t>OxyR</a:t>
            </a:r>
            <a:r>
              <a:rPr lang="en-GB" dirty="0"/>
              <a:t> differs from that of reduced </a:t>
            </a:r>
            <a:r>
              <a:rPr lang="en-GB" dirty="0" err="1"/>
              <a:t>OxyR</a:t>
            </a:r>
            <a:r>
              <a:rPr lang="en-GB" dirty="0"/>
              <a:t>. Only oxidized </a:t>
            </a:r>
            <a:r>
              <a:rPr lang="en-GB" dirty="0" err="1"/>
              <a:t>OxyR</a:t>
            </a:r>
            <a:r>
              <a:rPr lang="en-GB" dirty="0"/>
              <a:t> activates transcription of target genes [</a:t>
            </a:r>
            <a:r>
              <a:rPr lang="en-GB" dirty="0">
                <a:hlinkClick r:id="rId3"/>
              </a:rPr>
              <a:t>6</a:t>
            </a:r>
            <a:r>
              <a:rPr lang="en-GB" dirty="0"/>
              <a:t>,</a:t>
            </a:r>
            <a:r>
              <a:rPr lang="en-GB" dirty="0">
                <a:hlinkClick r:id="rId4"/>
              </a:rPr>
              <a:t>10</a:t>
            </a:r>
            <a:r>
              <a:rPr lang="en-GB" dirty="0"/>
              <a:t>]. A series of </a:t>
            </a:r>
            <a:r>
              <a:rPr lang="en-GB" i="1" dirty="0"/>
              <a:t>in vivo</a:t>
            </a:r>
            <a:r>
              <a:rPr lang="en-GB" dirty="0"/>
              <a:t> and </a:t>
            </a:r>
            <a:r>
              <a:rPr lang="en-GB" i="1" dirty="0"/>
              <a:t>in vitro</a:t>
            </a:r>
            <a:r>
              <a:rPr lang="en-GB" dirty="0"/>
              <a:t> studies have shown that </a:t>
            </a:r>
            <a:r>
              <a:rPr lang="en-GB" dirty="0" err="1"/>
              <a:t>OxyR</a:t>
            </a:r>
            <a:r>
              <a:rPr lang="en-GB" dirty="0"/>
              <a:t> in </a:t>
            </a:r>
            <a:r>
              <a:rPr lang="en-GB" i="1" dirty="0"/>
              <a:t>E. coli</a:t>
            </a:r>
            <a:r>
              <a:rPr lang="en-GB" dirty="0"/>
              <a:t> functions as a global regulator that controls expression of at least 38 genes [</a:t>
            </a:r>
            <a:r>
              <a:rPr lang="en-GB" dirty="0">
                <a:hlinkClick r:id="rId5"/>
              </a:rPr>
              <a:t>2</a:t>
            </a:r>
            <a:r>
              <a:rPr lang="en-GB" dirty="0"/>
              <a:t>,</a:t>
            </a:r>
            <a:r>
              <a:rPr lang="en-GB" dirty="0">
                <a:hlinkClick r:id="rId6"/>
              </a:rPr>
              <a:t>11</a:t>
            </a:r>
            <a:r>
              <a:rPr lang="en-GB" dirty="0"/>
              <a:t>]. </a:t>
            </a:r>
            <a:r>
              <a:rPr lang="en-GB" dirty="0" err="1"/>
              <a:t>OxyR</a:t>
            </a:r>
            <a:r>
              <a:rPr lang="en-GB" dirty="0"/>
              <a:t> activates expression of antioxidant genes such as </a:t>
            </a:r>
            <a:r>
              <a:rPr lang="en-GB" i="1" dirty="0" err="1"/>
              <a:t>ahpCF</a:t>
            </a:r>
            <a:r>
              <a:rPr lang="en-GB" dirty="0"/>
              <a:t> (alkyl hydroperoxide reductase) and </a:t>
            </a:r>
            <a:r>
              <a:rPr lang="en-GB" i="1" dirty="0" err="1"/>
              <a:t>katG</a:t>
            </a:r>
            <a:r>
              <a:rPr lang="en-GB" dirty="0"/>
              <a:t> (catalase) and iron metabolism-related genes such as </a:t>
            </a:r>
            <a:r>
              <a:rPr lang="en-GB" i="1" dirty="0" err="1"/>
              <a:t>dps</a:t>
            </a:r>
            <a:r>
              <a:rPr lang="en-GB" dirty="0"/>
              <a:t> (DNA-binding protein from starved cells) and </a:t>
            </a:r>
            <a:r>
              <a:rPr lang="en-GB" i="1" dirty="0"/>
              <a:t>fur</a:t>
            </a:r>
            <a:r>
              <a:rPr lang="en-GB" dirty="0"/>
              <a:t> (ferric uptake regulator) [</a:t>
            </a:r>
            <a:r>
              <a:rPr lang="en-GB" dirty="0">
                <a:hlinkClick r:id="rId7"/>
              </a:rPr>
              <a:t>[12]</a:t>
            </a:r>
            <a:r>
              <a:rPr lang="en-GB" dirty="0"/>
              <a:t>, </a:t>
            </a:r>
            <a:r>
              <a:rPr lang="en-GB" dirty="0">
                <a:hlinkClick r:id="rId8"/>
              </a:rPr>
              <a:t>[13]</a:t>
            </a:r>
            <a:r>
              <a:rPr lang="en-GB" dirty="0"/>
              <a:t>, </a:t>
            </a:r>
            <a:r>
              <a:rPr lang="en-GB" dirty="0">
                <a:hlinkClick r:id="rId9"/>
              </a:rPr>
              <a:t>[14]</a:t>
            </a:r>
            <a:r>
              <a:rPr lang="en-GB" dirty="0"/>
              <a:t>]. </a:t>
            </a:r>
            <a:r>
              <a:rPr lang="en-GB" dirty="0" err="1"/>
              <a:t>OxyR</a:t>
            </a:r>
            <a:r>
              <a:rPr lang="en-GB" dirty="0"/>
              <a:t> is capable of repressing its own expression and that of other genes, including </a:t>
            </a:r>
            <a:r>
              <a:rPr lang="en-GB" i="1" dirty="0" err="1"/>
              <a:t>uxuA</a:t>
            </a:r>
            <a:r>
              <a:rPr lang="en-GB" dirty="0"/>
              <a:t> (</a:t>
            </a:r>
            <a:r>
              <a:rPr lang="en-GB" dirty="0" err="1"/>
              <a:t>mannonate</a:t>
            </a:r>
            <a:r>
              <a:rPr lang="en-GB" dirty="0"/>
              <a:t> hydrolase) and </a:t>
            </a:r>
            <a:r>
              <a:rPr lang="en-GB" i="1" dirty="0" err="1"/>
              <a:t>fhuF</a:t>
            </a:r>
            <a:r>
              <a:rPr lang="en-GB" dirty="0"/>
              <a:t> (ferric iron reductase) [</a:t>
            </a:r>
            <a:r>
              <a:rPr lang="en-GB" dirty="0">
                <a:hlinkClick r:id="rId10"/>
              </a:rPr>
              <a:t>8</a:t>
            </a:r>
            <a:r>
              <a:rPr lang="en-GB" dirty="0"/>
              <a:t>,</a:t>
            </a:r>
            <a:r>
              <a:rPr lang="en-GB" dirty="0">
                <a:hlinkClick r:id="rId11"/>
              </a:rPr>
              <a:t>15</a:t>
            </a:r>
            <a:r>
              <a:rPr lang="en-GB" dirty="0"/>
              <a:t>,</a:t>
            </a:r>
            <a:r>
              <a:rPr lang="en-GB" dirty="0">
                <a:hlinkClick r:id="rId12"/>
              </a:rPr>
              <a:t>16</a:t>
            </a:r>
            <a:r>
              <a:rPr lang="en-GB" dirty="0"/>
              <a:t>].</a:t>
            </a:r>
          </a:p>
        </p:txBody>
      </p:sp>
      <p:sp>
        <p:nvSpPr>
          <p:cNvPr id="4" name="Rectangle 3"/>
          <p:cNvSpPr/>
          <p:nvPr/>
        </p:nvSpPr>
        <p:spPr>
          <a:xfrm>
            <a:off x="6218583" y="6211669"/>
            <a:ext cx="6096000" cy="646331"/>
          </a:xfrm>
          <a:prstGeom prst="rect">
            <a:avLst/>
          </a:prstGeom>
        </p:spPr>
        <p:txBody>
          <a:bodyPr>
            <a:spAutoFit/>
          </a:bodyPr>
          <a:lstStyle/>
          <a:p>
            <a:r>
              <a:rPr lang="en-GB" sz="1200" dirty="0" err="1">
                <a:solidFill>
                  <a:srgbClr val="212121"/>
                </a:solidFill>
                <a:latin typeface="BlinkMacSystemFont"/>
              </a:rPr>
              <a:t>Niu</a:t>
            </a:r>
            <a:r>
              <a:rPr lang="en-GB" sz="1200" dirty="0">
                <a:solidFill>
                  <a:srgbClr val="212121"/>
                </a:solidFill>
                <a:latin typeface="BlinkMacSystemFont"/>
              </a:rPr>
              <a:t> W, Zhang Y, Liu J, et al. </a:t>
            </a:r>
            <a:r>
              <a:rPr lang="en-GB" sz="1200" dirty="0" err="1">
                <a:solidFill>
                  <a:srgbClr val="212121"/>
                </a:solidFill>
                <a:latin typeface="BlinkMacSystemFont"/>
              </a:rPr>
              <a:t>OxyR</a:t>
            </a:r>
            <a:r>
              <a:rPr lang="en-GB" sz="1200" dirty="0">
                <a:solidFill>
                  <a:srgbClr val="212121"/>
                </a:solidFill>
                <a:latin typeface="BlinkMacSystemFont"/>
              </a:rPr>
              <a:t> controls </a:t>
            </a:r>
            <a:r>
              <a:rPr lang="en-GB" sz="1200" dirty="0" err="1">
                <a:solidFill>
                  <a:srgbClr val="212121"/>
                </a:solidFill>
                <a:latin typeface="BlinkMacSystemFont"/>
              </a:rPr>
              <a:t>magnetosome</a:t>
            </a:r>
            <a:r>
              <a:rPr lang="en-GB" sz="1200" dirty="0">
                <a:solidFill>
                  <a:srgbClr val="212121"/>
                </a:solidFill>
                <a:latin typeface="BlinkMacSystemFont"/>
              </a:rPr>
              <a:t> formation by regulating </a:t>
            </a:r>
            <a:r>
              <a:rPr lang="en-GB" sz="1200" dirty="0" err="1">
                <a:solidFill>
                  <a:srgbClr val="212121"/>
                </a:solidFill>
                <a:latin typeface="BlinkMacSystemFont"/>
              </a:rPr>
              <a:t>magnetosome</a:t>
            </a:r>
            <a:r>
              <a:rPr lang="en-GB" sz="1200" dirty="0">
                <a:solidFill>
                  <a:srgbClr val="212121"/>
                </a:solidFill>
                <a:latin typeface="BlinkMacSystemFont"/>
              </a:rPr>
              <a:t> island (MAI) genes, iron metabolism, and redox state. </a:t>
            </a:r>
            <a:r>
              <a:rPr lang="en-GB" sz="1200" i="1" dirty="0">
                <a:solidFill>
                  <a:srgbClr val="212121"/>
                </a:solidFill>
                <a:latin typeface="BlinkMacSystemFont"/>
              </a:rPr>
              <a:t>Free </a:t>
            </a:r>
            <a:r>
              <a:rPr lang="en-GB" sz="1200" i="1" dirty="0" err="1">
                <a:solidFill>
                  <a:srgbClr val="212121"/>
                </a:solidFill>
                <a:latin typeface="BlinkMacSystemFont"/>
              </a:rPr>
              <a:t>Radic</a:t>
            </a:r>
            <a:r>
              <a:rPr lang="en-GB" sz="1200" i="1" dirty="0">
                <a:solidFill>
                  <a:srgbClr val="212121"/>
                </a:solidFill>
                <a:latin typeface="BlinkMacSystemFont"/>
              </a:rPr>
              <a:t> </a:t>
            </a:r>
            <a:r>
              <a:rPr lang="en-GB" sz="1200" i="1" dirty="0" err="1">
                <a:solidFill>
                  <a:srgbClr val="212121"/>
                </a:solidFill>
                <a:latin typeface="BlinkMacSystemFont"/>
              </a:rPr>
              <a:t>Biol</a:t>
            </a:r>
            <a:r>
              <a:rPr lang="en-GB" sz="1200" i="1" dirty="0">
                <a:solidFill>
                  <a:srgbClr val="212121"/>
                </a:solidFill>
                <a:latin typeface="BlinkMacSystemFont"/>
              </a:rPr>
              <a:t> Med</a:t>
            </a:r>
            <a:r>
              <a:rPr lang="en-GB" sz="1200" dirty="0">
                <a:solidFill>
                  <a:srgbClr val="212121"/>
                </a:solidFill>
                <a:latin typeface="BlinkMacSystemFont"/>
              </a:rPr>
              <a:t>. 2020;161:272-282. doi:10.1016/j.freeradbiomed.2020.10.015</a:t>
            </a:r>
            <a:endParaRPr lang="en-GB" sz="1200" dirty="0"/>
          </a:p>
        </p:txBody>
      </p:sp>
    </p:spTree>
    <p:extLst>
      <p:ext uri="{BB962C8B-B14F-4D97-AF65-F5344CB8AC3E}">
        <p14:creationId xmlns:p14="http://schemas.microsoft.com/office/powerpoint/2010/main" val="37839589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a:t>Bacterial quorum sensing </a:t>
            </a:r>
            <a:r>
              <a:rPr lang="en-GB" smtClean="0"/>
              <a:t>is </a:t>
            </a:r>
            <a:r>
              <a:rPr lang="en-GB"/>
              <a:t>an intriguing process involving the modulation of genetic activity in response to cellular density. This phenomenon facilitates coordination among bacteria and adaptation to environmental changes. Quorum sensing molecules are believed to be involved, although their exact roles remain uncertain. Further investigation is warranted to fully grasp the intricacies of quorum sensing </a:t>
            </a:r>
            <a:r>
              <a:rPr lang="en-GB" smtClean="0"/>
              <a:t>and </a:t>
            </a:r>
            <a:r>
              <a:rPr lang="en-GB"/>
              <a:t>its broader implications for bacterial behavior and disease.</a:t>
            </a:r>
          </a:p>
        </p:txBody>
      </p:sp>
      <p:sp>
        <p:nvSpPr>
          <p:cNvPr id="4" name="Rectangle 3"/>
          <p:cNvSpPr/>
          <p:nvPr/>
        </p:nvSpPr>
        <p:spPr>
          <a:xfrm>
            <a:off x="11005931" y="6480026"/>
            <a:ext cx="1186069" cy="276999"/>
          </a:xfrm>
          <a:prstGeom prst="rect">
            <a:avLst/>
          </a:prstGeom>
        </p:spPr>
        <p:txBody>
          <a:bodyPr wrap="square">
            <a:spAutoFit/>
          </a:bodyPr>
          <a:lstStyle/>
          <a:p>
            <a:r>
              <a:rPr lang="en-GB" sz="1200" dirty="0" err="1" smtClean="0">
                <a:solidFill>
                  <a:srgbClr val="212121"/>
                </a:solidFill>
                <a:latin typeface="BlinkMacSystemFont"/>
              </a:rPr>
              <a:t>ChatGPT</a:t>
            </a:r>
            <a:r>
              <a:rPr lang="en-GB" sz="1200" dirty="0" smtClean="0">
                <a:solidFill>
                  <a:srgbClr val="212121"/>
                </a:solidFill>
                <a:latin typeface="BlinkMacSystemFont"/>
              </a:rPr>
              <a:t> 3.5</a:t>
            </a:r>
            <a:endParaRPr lang="en-GB" sz="1200" dirty="0"/>
          </a:p>
        </p:txBody>
      </p:sp>
    </p:spTree>
    <p:extLst>
      <p:ext uri="{BB962C8B-B14F-4D97-AF65-F5344CB8AC3E}">
        <p14:creationId xmlns:p14="http://schemas.microsoft.com/office/powerpoint/2010/main" val="380918591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678</Words>
  <Application>Microsoft Office PowerPoint</Application>
  <PresentationFormat>Widescreen</PresentationFormat>
  <Paragraphs>67</Paragraphs>
  <Slides>13</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Arial</vt:lpstr>
      <vt:lpstr>BlinkMacSystemFont</vt:lpstr>
      <vt:lpstr>Calibri</vt:lpstr>
      <vt:lpstr>Calibri Light</vt:lpstr>
      <vt:lpstr>Times New Roman</vt:lpstr>
      <vt:lpstr>Wingdings</vt:lpstr>
      <vt:lpstr>Office Theme</vt:lpstr>
      <vt:lpstr>Morgan-theme1</vt:lpstr>
      <vt:lpstr>1_Office Theme</vt:lpstr>
      <vt:lpstr>Principles of Composition  Writing Exercise 3: Definite, Specific, Concrete Language</vt:lpstr>
      <vt:lpstr>Strunk &amp; White: Principles of Composition</vt:lpstr>
      <vt:lpstr>PowerPoint Presentation</vt:lpstr>
      <vt:lpstr>Strunk &amp; White: Principles of Composition</vt:lpstr>
      <vt:lpstr>PowerPoint Presentation</vt:lpstr>
      <vt:lpstr>Exercise 3: Use definite, specific, concrete language </vt:lpstr>
      <vt:lpstr>PowerPoint Presentation</vt:lpstr>
      <vt:lpstr>PowerPoint Presentation</vt:lpstr>
      <vt:lpstr>PowerPoint Presentation</vt:lpstr>
      <vt:lpstr>PowerPoint Presentation</vt:lpstr>
      <vt:lpstr>Exercise 3b: Improve a writing sample</vt:lpstr>
      <vt:lpstr>PowerPoint Presentation</vt:lpstr>
      <vt:lpstr>Exercise 3c: Analyse your own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79</cp:revision>
  <dcterms:created xsi:type="dcterms:W3CDTF">2020-09-30T19:44:33Z</dcterms:created>
  <dcterms:modified xsi:type="dcterms:W3CDTF">2024-04-24T09:36:31Z</dcterms:modified>
</cp:coreProperties>
</file>