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14"/>
  </p:notesMasterIdLst>
  <p:sldIdLst>
    <p:sldId id="286" r:id="rId3"/>
    <p:sldId id="288" r:id="rId4"/>
    <p:sldId id="287" r:id="rId5"/>
    <p:sldId id="289" r:id="rId6"/>
    <p:sldId id="292" r:id="rId7"/>
    <p:sldId id="279" r:id="rId8"/>
    <p:sldId id="293" r:id="rId9"/>
    <p:sldId id="296" r:id="rId10"/>
    <p:sldId id="297" r:id="rId11"/>
    <p:sldId id="283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2715" autoAdjust="0"/>
  </p:normalViewPr>
  <p:slideViewPr>
    <p:cSldViewPr snapToGrid="0">
      <p:cViewPr varScale="1">
        <p:scale>
          <a:sx n="57" d="100"/>
          <a:sy n="57" d="100"/>
        </p:scale>
        <p:origin x="2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5T13:55:10.563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0,'33'0'47,"0"0"15,0 0-46,0 0-1,0 0-15,0 0 16,0 0 0,0 0-16,0 0 15,0 0 17,0 0-17,0 0 1,0 0-1,0 0 1,0 0 31,0 0-47,0 0 16,0 0-1,0 0 1,0 0-16,0 0 15,0 0 1,0 0 0,0 0-1,0 0 1,0 0 0,0 0-16,0 0 15,0 0 32,0 0-16,0 0-31,0 0 16,0 0 46,-33 33-62,33-33 16,0 33 0,0-33 15,0 0-15,0 0 15,0 0-16,-33 33-15,33-33 16,0 0-16,0 0 31,0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5T13:55:14.83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78 0,'33'0'31,"0"0"-15,0 0-1,0 0 1,0 0-16,0 0 16,0 0-1,0 0 1,0 0-1,0 0 1,0 0 0,-33-33-16,33 33 15,0 0-15,0 0 16,-33-33 0,33 33-16,0 0 15,0 0 1,0 0-16,0 0 31,0 0-31,0 0 16,0 0-1,0 0 17,0 0-17,0 0 1,0 0-1,0 0 1,0 0 0,0 0-16,0 0 15,0 0 1,33 0 0,-33 0-1,0 0 1,0 0-16,0 0 15,0 0 1,0 0-16,0 0 16,0 0-1,33 0-15,0 0 16,-33 33-16,33-33 16,0 0-1,0 0-15,-33 0 16,0 0-16,0 0 15,0 0 1,0 0 78,0 0-79,0 0 1,0 0-16,0 0 16,0 0-16,0 0 15,0 0 17,0 0-17,0 0-15,0 0 16,0 0-1,32 0 17,-32 0-32,0 0 0,0 0 15,33 0-15,-33 0 16,0 0-16,0 0 16,0 0-1,0 0-15,0 0 16,0 0 15,0 0-15,0 0-1,0 0-15,0 0 32,0 0-1,0 0 16,0 0 46,0 0-93,0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5T13:55:19.39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0 112 0,'33'0'125,"0"0"-110,0 0-15,33-33 0,-33 33 16,33 0 0,0 0-16,-33 0 15,0 0-15,0 0 16,0 0 0,0 0-16,0 0 15,0 0-15,0 0 16,0-33-16,0 33 15,0 0 1,0 0 15,0-33 32,0 33-32,0 0 94,0 0-109,0 0-1,0 0-15,0 0 16,0 0 125,0 0-126,0 0 63,0 0-46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5T13:55:39.005"/>
    </inkml:context>
    <inkml:brush xml:id="br0">
      <inkml:brushProperty name="width" value="0.26667" units="cm"/>
      <inkml:brushProperty name="height" value="0.53333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72 0,'33'0'47,"0"0"31,0 0-78,0 0 31,0 33-31,0-33 16,0 0-1,0 0 16,0 0-31,0 0 32,0 0 46,0 0-63,0 0-15,0 0 32,0 0 93,0 0-110,0 0-15,0 0 32,0 0-17,0 0 1,0 0-1,0 0 1,0 0 62,0 0-47,0 0-31,0 0 32,0 0-17,0 0 17,0 0-17,0 0 1,0 0-1,0 0 1,0 0 0,0 0 15,0 0-15,0 0-1,0 0 16,0 0-31,0 33 32,0-33-1,0 0 0,0 0-15,0 0 15,0 0-15,0 0-1,0 0 1,0 0 62,33 0-47,-33 0-31,33 0 16,-33 0-16,0 0 16,0 0-1,33 0-15,-33 0 16,0 0-1,0 0-15,0 0 16,0 0 15,33 0-31,-33 0 16,0 0 0,0 0-1,0 0 1,0 0-1,-1 0 1,1 0 0,0 0-16,0 0 15,0 0 1,0 0 15,0 0-31,0 0 31,0 0-15,0 0 0,0 0-16,0 0 62,0 0-31,0 0-15,0 0-16,0 0 16,0 0-1,0 0-15,0 0 32,0 0-17,0 0 16,0 0-15,0 0-16,0 0 16,0 0-1,0 0-15,0 0 16,0 0 0,0 0-1,0 0 16,0 0-31,0 0 32,0 0-1,0 0 0,0 0-15,0 0-1,0 0 1,33 0 0,-33 0-1,33 0-15,0 0 16,-33 0-16,0 0 16,33 0-16,-33 0 15,0 0 1,0 0-16,0 0 15,0 0 1,0 0 0,0 0-16,0 0 15,33 0 1,-33 0-16,33 0 31,-33 0-15,0 0-16,0 0 15,0 0 1,0 0-16,33 0 31,-33 0-31,0 0 16,0 0 0,0 0 15,0 0 0,0 0-15,0 0-1,0 0 1,0 0 0,-1 0-1,1 0 48,33 0-48,0 0-15,0 0 16,0 0-16,0 0 16,-33 0-16,0 0 15,0 0 1,0 0-1,0 0 1,0 0 0,0 0-1,0 0 1,0 0-16,0 0 16,0 0-16,0 0 15,0 0-15,0 0 16,0 0-1,0 0 1,0 0 0,0 0-1,0 0 1,0 0 0,0 0-16,0 0 15,0 0 1,0 0-1,0 0 1,0 0-16,0-33 0,33 33 16,0 0-1,33 0-15,0-33 16,0 33-16,0-33 0,0 0 16,0 33-1,0 0-15,-33 0 16,0 0-16,-33 0 15,0 0 251,0 0-235,0 0-15,0 0 0,0 0 15,0 0 47,0 0-78,0 0 16,-1 0 15,1 0 0,0 0 16,0 0-47,0 0 47,0 33-16,0-33 125,0 0-140,0 33 0,-66-33 218,0 0-218,0 0-1,0 0 1,0 0-1,0 0-15,0 0 16,0 0 0,1 0-16,-1 33 15,0-33 1,0 0 0,0 0-1,0 0-15,0 0 16,0 0-16,0 0 15,0 0 95,-33 0 155,33 0-155,0 0 62,0 0-172,0 0 187,0 0-171,0 0 78,0 0-79,0 0 298,0 0-282,0-33-15,0 33-16,0-33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24/04/2024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dramatists of the Restoration are little esteemed to-day.</a:t>
            </a:r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readers have little esteem for the dramatists of the Restoration.</a:t>
            </a:r>
            <a:endParaRPr lang="en-US" altLang="en-US" dirty="0" smtClean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would be the right form in a paragraph on the dramatists of the Restoration; the second, in a paragraph on the tastes of modern readers. The need of making a particular word the subject of the sentence will often, as in these examples, determine which voice is to be used.</a:t>
            </a:r>
            <a:endParaRPr lang="en-US" altLang="en-US" dirty="0" smtClean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rule, avoid making one passive depend directly upon another.</a:t>
            </a:r>
            <a:endParaRPr lang="en-US" altLang="en-US" dirty="0" smtClean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both the examples above, before correction, the word properly related to the second passive is made the subject of the first.</a:t>
            </a:r>
            <a:endParaRPr lang="en-US" altLang="en-US" dirty="0" smtClean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common fault is to use as the subject of a passive construction a noun which expresses the entire action, leaving to the verb no function beyond that of completing the sentence.</a:t>
            </a:r>
            <a:endParaRPr lang="en-US" altLang="en-US" dirty="0" smtClean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the sentence, “The export of gold was prohibited,” in which the predicate “was prohibited” expresses something not implied in “export.”</a:t>
            </a:r>
            <a:endParaRPr lang="en-US" altLang="en-US" dirty="0" smtClean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habitual use of the active voice makes for forcible writing. This is true not only in narrative principally concerned with action, but in writing of any kind. Many a tame sentence of description or exposition can be made lively and emphatic by substituting a verb in the active voice for some such perfunctory expression as 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 </a:t>
            </a:r>
            <a:r>
              <a:rPr lang="en-US" alt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be heard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 smtClean="0"/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r>
              <a:rPr lang="en-GB" dirty="0" smtClean="0"/>
              <a:t>There were a great number of dead leaves lying on the ground.</a:t>
            </a:r>
          </a:p>
          <a:p>
            <a:pPr fontAlgn="t"/>
            <a:r>
              <a:rPr lang="en-GB" dirty="0" smtClean="0"/>
              <a:t>Dead leaves covered the ground.</a:t>
            </a:r>
          </a:p>
          <a:p>
            <a:pPr fontAlgn="t"/>
            <a:r>
              <a:rPr lang="en-GB" dirty="0" smtClean="0"/>
              <a:t>The sound of a guitar somewhere in the house could be heard.</a:t>
            </a:r>
          </a:p>
          <a:p>
            <a:pPr fontAlgn="t"/>
            <a:r>
              <a:rPr lang="en-GB" dirty="0" smtClean="0"/>
              <a:t>Somewhere in the house a guitar hummed sleepily.</a:t>
            </a:r>
          </a:p>
          <a:p>
            <a:pPr fontAlgn="t"/>
            <a:r>
              <a:rPr lang="en-GB" dirty="0" smtClean="0"/>
              <a:t>The reason that he left college was that his health became impaired.</a:t>
            </a:r>
          </a:p>
          <a:p>
            <a:pPr fontAlgn="t"/>
            <a:r>
              <a:rPr lang="en-GB" dirty="0" smtClean="0"/>
              <a:t>Failing health compelled him to leave college.</a:t>
            </a:r>
          </a:p>
          <a:p>
            <a:pPr fontAlgn="t"/>
            <a:r>
              <a:rPr lang="en-GB" dirty="0" smtClean="0"/>
              <a:t>It was not long before he was very sorry that he had said what he had.</a:t>
            </a:r>
          </a:p>
          <a:p>
            <a:pPr fontAlgn="t"/>
            <a:r>
              <a:rPr lang="en-GB" dirty="0" smtClean="0"/>
              <a:t>He soon repented his words.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fontAlgn="t"/>
            <a:r>
              <a:rPr lang="en-GB" dirty="0" smtClean="0"/>
              <a:t>A survey of this region was made in 1900.</a:t>
            </a:r>
          </a:p>
          <a:p>
            <a:pPr fontAlgn="t"/>
            <a:r>
              <a:rPr lang="en-GB" dirty="0" smtClean="0"/>
              <a:t>This region was surveyed in 1900.</a:t>
            </a:r>
          </a:p>
          <a:p>
            <a:pPr fontAlgn="t"/>
            <a:r>
              <a:rPr lang="en-GB" dirty="0" smtClean="0"/>
              <a:t>Mobilization of the army was rapidly effected.</a:t>
            </a:r>
          </a:p>
          <a:p>
            <a:pPr fontAlgn="t"/>
            <a:r>
              <a:rPr lang="en-GB" dirty="0" smtClean="0"/>
              <a:t>The army was rapidly mobilized.</a:t>
            </a:r>
          </a:p>
          <a:p>
            <a:pPr fontAlgn="t"/>
            <a:r>
              <a:rPr lang="en-GB" dirty="0" smtClean="0"/>
              <a:t>Confirmation of these reports cannot be obtained.</a:t>
            </a:r>
          </a:p>
          <a:p>
            <a:pPr fontAlgn="t"/>
            <a:r>
              <a:rPr lang="en-GB" dirty="0" smtClean="0"/>
              <a:t>These reports cannot be confirmed.</a:t>
            </a:r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endParaRPr lang="en-GB" dirty="0" smtClean="0"/>
          </a:p>
          <a:p>
            <a:pPr fontAlgn="t"/>
            <a:r>
              <a:rPr lang="en-GB" dirty="0" smtClean="0"/>
              <a:t>Gold was not allowed to be exported.</a:t>
            </a:r>
          </a:p>
          <a:p>
            <a:pPr fontAlgn="t"/>
            <a:r>
              <a:rPr lang="en-GB" dirty="0" smtClean="0"/>
              <a:t>It was forbidden to export gold (The export of gold was prohibited).</a:t>
            </a:r>
          </a:p>
          <a:p>
            <a:pPr fontAlgn="t"/>
            <a:r>
              <a:rPr lang="en-GB" dirty="0" smtClean="0"/>
              <a:t>He has been proved to have been seen entering the building.</a:t>
            </a:r>
          </a:p>
          <a:p>
            <a:pPr fontAlgn="t"/>
            <a:r>
              <a:rPr lang="en-GB" dirty="0" smtClean="0"/>
              <a:t>It has been proved that he was seen to enter the building.</a:t>
            </a:r>
          </a:p>
          <a:p>
            <a:pPr fontAlgn="t"/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9D67-4D3C-4A42-9FDC-DD8C35CB64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7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9D67-4D3C-4A42-9FDC-DD8C35CB64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76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9D67-4D3C-4A42-9FDC-DD8C35CB648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6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E9D67-4D3C-4A42-9FDC-DD8C35CB648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6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986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90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1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8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8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3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83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732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2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93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6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4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486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69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50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99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Principles of Composition </a:t>
            </a:r>
            <a:br>
              <a:rPr lang="en-GB" dirty="0" smtClean="0"/>
            </a:br>
            <a:r>
              <a:rPr lang="en-GB" dirty="0" smtClean="0"/>
              <a:t>Writing Exercise 5:</a:t>
            </a:r>
            <a:br>
              <a:rPr lang="en-GB" dirty="0" smtClean="0"/>
            </a:br>
            <a:r>
              <a:rPr lang="en-GB" dirty="0" smtClean="0"/>
              <a:t>Voice, Tense, and 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r>
              <a:rPr lang="en-GB" dirty="0" smtClean="0"/>
              <a:t>2024/2025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7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 smtClean="0"/>
              <a:t>Group discussion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What are some of the ways that authors use voice, tense and tone well or poorly?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rgbClr val="7030A0"/>
                </a:solidFill>
              </a:rPr>
              <a:t>How can we use voice, tense, and tone well in our own writing?</a:t>
            </a:r>
            <a:endParaRPr lang="en-GB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31" y="129208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  <a:r>
              <a:rPr lang="en-GB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5b: Edit your own writing</a:t>
            </a:r>
            <a:endParaRPr lang="en-GB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3F08E7-92AD-45E9-8881-456C0DAE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Keep in mind the </a:t>
            </a:r>
            <a:r>
              <a:rPr lang="en-GB" dirty="0" smtClean="0"/>
              <a:t>ideas we have </a:t>
            </a:r>
            <a:r>
              <a:rPr lang="en-GB" dirty="0"/>
              <a:t>discussed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Look at your introduction thus far (or any other piece of writing)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Go through it, and examine your use of active/passive voice, verb tense, and positive form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Consider how your writing can be improved and make the </a:t>
            </a:r>
            <a:r>
              <a:rPr lang="en-GB" smtClean="0"/>
              <a:t>appropriate edits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709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Strunk &amp; White: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Principles of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b="1" dirty="0" bmk="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Use the active voice.</a:t>
            </a:r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The active voice is usually more direct and vigorous than the passive:</a:t>
            </a:r>
            <a:endParaRPr lang="en-US" altLang="en-US" dirty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shall always remember my first visit to Boston.</a:t>
            </a:r>
            <a:endParaRPr lang="en-US" altLang="en-US" sz="1800" dirty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much better than</a:t>
            </a:r>
            <a:endParaRPr lang="en-US" altLang="en-US" sz="1800" dirty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first visit to Boston will always be remembered by me.</a:t>
            </a:r>
            <a:endParaRPr lang="en-US" altLang="en-US" sz="1800" dirty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latter sentence is less direct, less bold, and less concise. If the writer tries to make it more concise by omitting “by me,”</a:t>
            </a:r>
            <a:endParaRPr lang="en-US" altLang="en-US" sz="1800" dirty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first visit to Boston will always be remembered,</a:t>
            </a:r>
            <a:endParaRPr lang="en-US" altLang="en-US" sz="1800" dirty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becomes indefinite: is it the writer, or some person undisclosed, or the world at large, that will always remember this visit?</a:t>
            </a:r>
            <a:endParaRPr lang="en-US" altLang="en-US" sz="1800" dirty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rule does not, of course, mean that the writer should entirely discard the passive voice, which is frequently convenient and sometimes necessary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9C925-4E80-4435-BAC4-0B623310E0BE}"/>
              </a:ext>
            </a:extLst>
          </p:cNvPr>
          <p:cNvSpPr/>
          <p:nvPr/>
        </p:nvSpPr>
        <p:spPr>
          <a:xfrm>
            <a:off x="688932" y="187890"/>
            <a:ext cx="10396602" cy="65973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433387"/>
            <a:ext cx="10515600" cy="6112885"/>
          </a:xfrm>
        </p:spPr>
        <p:txBody>
          <a:bodyPr>
            <a:noAutofit/>
          </a:bodyPr>
          <a:lstStyle/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0000"/>
              </a:solidFill>
            </a:endParaRPr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Scientific examples (#10): </a:t>
            </a: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Having shown that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BldD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binds c-di-GMP, we tested the effect of c-di-GMP on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BldD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DNA </a:t>
            </a: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binding.</a:t>
            </a:r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 smtClean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/>
          </a:p>
          <a:p>
            <a:pPr marL="0" lv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global chromatin immunoprecipitation-microarray analysis (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-chip), we previously identified the complete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BldD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regulon in </a:t>
            </a:r>
            <a:r>
              <a:rPr lang="en-GB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GB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coelicolor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, showing that it encompasses ∼167 transcription units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6204" y="6396335"/>
            <a:ext cx="7166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Tschowri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N, Schumacher MA,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Schlimpert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S, et al. Tetrameric c-di-GMP mediates effective transcription factor dimerization to control Streptomyces development. Cell. 2014;158(5):1136-1147.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3000" y="2301649"/>
            <a:ext cx="4711299" cy="15741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843298" y="2301649"/>
            <a:ext cx="394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clearer and easier to read than the passive voice e.g. “the effect of c-di-GMP on </a:t>
            </a:r>
            <a:r>
              <a:rPr lang="en-GB" dirty="0" err="1" smtClean="0"/>
              <a:t>BldD</a:t>
            </a:r>
            <a:r>
              <a:rPr lang="en-GB" dirty="0" smtClean="0"/>
              <a:t> DNA binding was tested” or “the </a:t>
            </a:r>
            <a:r>
              <a:rPr lang="en-GB" dirty="0" err="1" smtClean="0"/>
              <a:t>BldD</a:t>
            </a:r>
            <a:r>
              <a:rPr lang="en-GB" dirty="0" smtClean="0"/>
              <a:t> regulon in </a:t>
            </a:r>
            <a:r>
              <a:rPr lang="en-GB" i="1" dirty="0" smtClean="0"/>
              <a:t>S. </a:t>
            </a:r>
            <a:r>
              <a:rPr lang="en-GB" i="1" dirty="0" err="1" smtClean="0"/>
              <a:t>coelicolor</a:t>
            </a:r>
            <a:r>
              <a:rPr lang="en-GB" i="1" dirty="0" smtClean="0"/>
              <a:t> </a:t>
            </a:r>
            <a:r>
              <a:rPr lang="en-GB" dirty="0" smtClean="0"/>
              <a:t>was identified”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5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17. In summaries, keep to one tense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Strunk &amp; White: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Principles of Composition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416B9-6EEB-4E02-9158-1C5E5EEDBF83}"/>
              </a:ext>
            </a:extLst>
          </p:cNvPr>
          <p:cNvSpPr/>
          <p:nvPr/>
        </p:nvSpPr>
        <p:spPr>
          <a:xfrm>
            <a:off x="688932" y="187890"/>
            <a:ext cx="10396602" cy="25449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9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918" y="553056"/>
            <a:ext cx="10515600" cy="630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Scientific example (#17):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45188"/>
            <a:ext cx="118990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BldD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sits at the top of the regulatory cascade controlling development, serving to repress expression of sporulation genes during vegetative growth (den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Hengst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et al., 2010). In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Streptomyces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coelicolor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BldD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controls the expression of at least 167 genes, including 42 genes (∼25% of the regulon) that encode regulatory proteins (Elliot et al., 2001, den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Hengst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et al., 2010). Among these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BldD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targets are many genes known to play critical roles in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Streptomyces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development, including other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bld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regulators (e.g.,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bldA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bldC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bldH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adpA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bldM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bldN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), several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whi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(white) regulators required for the differentiation of aerial hyphae into spores (e.g.,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whiG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whiB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), and genes encoding critical components of the cell division and chromosome segregation machineries such as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FtsZ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SsgA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SsgB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and the DNA translocase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SffA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(den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Hengst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et al., 2010, McCormick, 2009). How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BldD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activity is regulated, however, has been unknown.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49961" y="1530466"/>
              <a:ext cx="511200" cy="37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081" y="1433404"/>
                <a:ext cx="606960" cy="231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043908" y="2146556"/>
              <a:ext cx="1080720" cy="30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6044" y="2050436"/>
                <a:ext cx="1176448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2055930" y="3119996"/>
              <a:ext cx="392400" cy="406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08050" y="3023876"/>
                <a:ext cx="488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8936037" y="4945392"/>
              <a:ext cx="2755080" cy="79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88163" y="4849272"/>
                <a:ext cx="2850827" cy="2714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586279" y="5439976"/>
            <a:ext cx="10949114" cy="1272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86280" y="5445623"/>
            <a:ext cx="1094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Scientific writing (except for methods sections) should almost always be in the present tense – </a:t>
            </a:r>
            <a:r>
              <a:rPr lang="en-GB" dirty="0" err="1" smtClean="0"/>
              <a:t>BldD</a:t>
            </a:r>
            <a:r>
              <a:rPr lang="en-GB" dirty="0" smtClean="0"/>
              <a:t> is controlling development in cells, right now</a:t>
            </a:r>
          </a:p>
          <a:p>
            <a:endParaRPr lang="en-GB" dirty="0" smtClean="0"/>
          </a:p>
          <a:p>
            <a:r>
              <a:rPr lang="en-GB" dirty="0" smtClean="0"/>
              <a:t>Some exceptions may be made (“has been unknown” </a:t>
            </a:r>
            <a:r>
              <a:rPr lang="en-GB" dirty="0" smtClean="0">
                <a:sym typeface="Wingdings" panose="05000000000000000000" pitchFamily="2" charset="2"/>
              </a:rPr>
              <a:t> this is what the authors will demonstrate in this paper)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7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Exercise </a:t>
            </a:r>
            <a:r>
              <a:rPr lang="en-GB" b="1" dirty="0" smtClean="0">
                <a:solidFill>
                  <a:srgbClr val="0070C0"/>
                </a:solidFill>
              </a:rPr>
              <a:t>5: </a:t>
            </a:r>
            <a:r>
              <a:rPr lang="en-GB" b="1" dirty="0" smtClean="0">
                <a:solidFill>
                  <a:srgbClr val="0070C0"/>
                </a:solidFill>
              </a:rPr>
              <a:t>verbs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Read each example and ask yourself 2 </a:t>
            </a:r>
            <a:r>
              <a:rPr lang="en-GB" sz="3600" dirty="0"/>
              <a:t>questions:</a:t>
            </a:r>
          </a:p>
          <a:p>
            <a:pPr marL="457200" indent="-457200">
              <a:buAutoNum type="arabicPeriod"/>
            </a:pP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7030A0"/>
                </a:solidFill>
              </a:rPr>
              <a:t>C</a:t>
            </a:r>
            <a:r>
              <a:rPr lang="en-GB" sz="3600" dirty="0" smtClean="0">
                <a:solidFill>
                  <a:srgbClr val="7030A0"/>
                </a:solidFill>
              </a:rPr>
              <a:t>ould the meaning be changed, or the writing be improved, by switching tense/voice/form?</a:t>
            </a:r>
            <a:endParaRPr lang="en-GB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9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57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importance of the </a:t>
            </a:r>
            <a:r>
              <a:rPr lang="en-GB" dirty="0" err="1" smtClean="0"/>
              <a:t>disulfide</a:t>
            </a:r>
            <a:r>
              <a:rPr lang="en-GB" dirty="0"/>
              <a:t> </a:t>
            </a:r>
            <a:r>
              <a:rPr lang="en-GB" dirty="0" smtClean="0"/>
              <a:t>bond </a:t>
            </a:r>
            <a:r>
              <a:rPr lang="en-GB" dirty="0"/>
              <a:t>in </a:t>
            </a:r>
            <a:r>
              <a:rPr lang="en-GB" dirty="0" err="1"/>
              <a:t>SpeA</a:t>
            </a:r>
            <a:r>
              <a:rPr lang="en-GB" dirty="0"/>
              <a:t> and staphylococcal enterotoxins (e.g., SEC2) has been shown in </a:t>
            </a:r>
            <a:r>
              <a:rPr lang="en-GB" dirty="0" smtClean="0"/>
              <a:t>studies where </a:t>
            </a:r>
            <a:r>
              <a:rPr lang="en-GB" dirty="0"/>
              <a:t>mutated cysteine variants of these proteins failed to display biological </a:t>
            </a:r>
            <a:r>
              <a:rPr lang="en-GB" dirty="0" smtClean="0"/>
              <a:t>activities (24–26</a:t>
            </a:r>
            <a:r>
              <a:rPr lang="en-GB" dirty="0"/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6485" y="6145422"/>
            <a:ext cx="8125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200" dirty="0">
                <a:solidFill>
                  <a:srgbClr val="000000"/>
                </a:solidFill>
                <a:latin typeface="AdvOT07517017"/>
              </a:rPr>
              <a:t>Lee SF, Li L, Jalal N, Halperin SA. </a:t>
            </a:r>
            <a:r>
              <a:rPr lang="fi-FI" sz="1200" dirty="0" smtClean="0">
                <a:solidFill>
                  <a:srgbClr val="000000"/>
                </a:solidFill>
                <a:latin typeface="AdvOT07517017"/>
              </a:rPr>
              <a:t>2021.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Identi</a:t>
            </a:r>
            <a:r>
              <a:rPr lang="en-GB" sz="1200" dirty="0" smtClean="0">
                <a:solidFill>
                  <a:srgbClr val="000000"/>
                </a:solidFill>
                <a:latin typeface="AdvOT07517017+fb"/>
              </a:rPr>
              <a:t>fi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cation 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of a 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thiol-</a:t>
            </a:r>
            <a:r>
              <a:rPr lang="en-GB" sz="1200" dirty="0" err="1" smtClean="0">
                <a:solidFill>
                  <a:srgbClr val="000000"/>
                </a:solidFill>
                <a:latin typeface="AdvOT07517017"/>
              </a:rPr>
              <a:t>disul</a:t>
            </a:r>
            <a:r>
              <a:rPr lang="en-GB" sz="1200" dirty="0" err="1" smtClean="0">
                <a:solidFill>
                  <a:srgbClr val="000000"/>
                </a:solidFill>
                <a:latin typeface="AdvOT07517017+fb"/>
              </a:rPr>
              <a:t>fi</a:t>
            </a:r>
            <a:r>
              <a:rPr lang="en-GB" sz="1200" dirty="0" err="1" smtClean="0">
                <a:solidFill>
                  <a:srgbClr val="000000"/>
                </a:solidFill>
                <a:latin typeface="AdvOT07517017"/>
              </a:rPr>
              <a:t>de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 oxidoreductase 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AdvOT07517017"/>
              </a:rPr>
              <a:t>SdbA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) </a:t>
            </a:r>
            <a:r>
              <a:rPr lang="en-GB" sz="1200" dirty="0" err="1">
                <a:solidFill>
                  <a:srgbClr val="000000"/>
                </a:solidFill>
                <a:latin typeface="AdvOT07517017"/>
              </a:rPr>
              <a:t>catalyzing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 </a:t>
            </a:r>
            <a:r>
              <a:rPr lang="en-GB" sz="1200" dirty="0" err="1" smtClean="0">
                <a:solidFill>
                  <a:srgbClr val="000000"/>
                </a:solidFill>
                <a:latin typeface="AdvOT07517017"/>
              </a:rPr>
              <a:t>disul</a:t>
            </a:r>
            <a:r>
              <a:rPr lang="en-GB" sz="1200" dirty="0" err="1" smtClean="0">
                <a:solidFill>
                  <a:srgbClr val="000000"/>
                </a:solidFill>
                <a:latin typeface="AdvOT07517017+fb"/>
              </a:rPr>
              <a:t>fi</a:t>
            </a:r>
            <a:r>
              <a:rPr lang="en-GB" sz="1200" dirty="0" err="1" smtClean="0">
                <a:solidFill>
                  <a:srgbClr val="000000"/>
                </a:solidFill>
                <a:latin typeface="AdvOT07517017"/>
              </a:rPr>
              <a:t>de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 bond 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formation in the </a:t>
            </a:r>
            <a:r>
              <a:rPr lang="en-GB" sz="1200" dirty="0" err="1">
                <a:solidFill>
                  <a:srgbClr val="000000"/>
                </a:solidFill>
                <a:latin typeface="AdvOT07517017"/>
              </a:rPr>
              <a:t>superantigen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AdvOT07517017"/>
              </a:rPr>
              <a:t>SpeA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 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in </a:t>
            </a:r>
            <a:r>
              <a:rPr lang="pt-BR" sz="1200" i="1" dirty="0" smtClean="0">
                <a:solidFill>
                  <a:srgbClr val="000000"/>
                </a:solidFill>
                <a:latin typeface="AdvOT0d9ab1db.I"/>
              </a:rPr>
              <a:t>Streptococcus </a:t>
            </a:r>
            <a:r>
              <a:rPr lang="pt-BR" sz="1200" i="1" dirty="0">
                <a:solidFill>
                  <a:srgbClr val="000000"/>
                </a:solidFill>
                <a:latin typeface="AdvOT0d9ab1db.I"/>
              </a:rPr>
              <a:t>pyogenes</a:t>
            </a:r>
            <a:r>
              <a:rPr lang="pt-BR" sz="1200" dirty="0">
                <a:solidFill>
                  <a:srgbClr val="000000"/>
                </a:solidFill>
                <a:latin typeface="AdvOT07517017"/>
              </a:rPr>
              <a:t>. J Bacteriol 203:e00153-</a:t>
            </a:r>
          </a:p>
          <a:p>
            <a:r>
              <a:rPr lang="en-GB" sz="1200" dirty="0">
                <a:solidFill>
                  <a:srgbClr val="000000"/>
                </a:solidFill>
                <a:latin typeface="AdvOT07517017"/>
              </a:rPr>
              <a:t>21. </a:t>
            </a:r>
            <a:r>
              <a:rPr lang="en-GB" sz="1200" dirty="0">
                <a:solidFill>
                  <a:srgbClr val="0000FF"/>
                </a:solidFill>
                <a:latin typeface="AdvOT07517017"/>
              </a:rPr>
              <a:t>https://doi.org/10.1128/JB.00153-21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900626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00902"/>
          </a:xfrm>
        </p:spPr>
        <p:txBody>
          <a:bodyPr/>
          <a:lstStyle/>
          <a:p>
            <a:pPr marL="0" indent="0">
              <a:buNone/>
            </a:pPr>
            <a:r>
              <a:rPr lang="en-GB" i="1" dirty="0" err="1"/>
              <a:t>Deinococcus</a:t>
            </a:r>
            <a:r>
              <a:rPr lang="en-GB" i="1" dirty="0"/>
              <a:t> </a:t>
            </a:r>
            <a:r>
              <a:rPr lang="en-GB" i="1" dirty="0" err="1"/>
              <a:t>radiodurans</a:t>
            </a:r>
            <a:r>
              <a:rPr lang="en-GB" i="1" dirty="0"/>
              <a:t> </a:t>
            </a:r>
            <a:r>
              <a:rPr lang="en-GB" dirty="0"/>
              <a:t>is a Gram-positive bacterium that exists in tetrad form </a:t>
            </a:r>
            <a:r>
              <a:rPr lang="en-GB" dirty="0" smtClean="0"/>
              <a:t>and divides </a:t>
            </a:r>
            <a:r>
              <a:rPr lang="en-GB" dirty="0"/>
              <a:t>in alternate orthogonal planes perpendicular to each other (24). This bacterium </a:t>
            </a:r>
            <a:r>
              <a:rPr lang="en-GB" dirty="0" smtClean="0"/>
              <a:t>is better </a:t>
            </a:r>
            <a:r>
              <a:rPr lang="en-GB" dirty="0"/>
              <a:t>known for its extraordinary resistance to DNA damage produced by both </a:t>
            </a:r>
            <a:r>
              <a:rPr lang="en-GB" dirty="0" smtClean="0"/>
              <a:t>physical and </a:t>
            </a:r>
            <a:r>
              <a:rPr lang="en-GB" dirty="0"/>
              <a:t>chemical agents, including radiation and desiccation (25–27). It is noteworthy </a:t>
            </a:r>
            <a:r>
              <a:rPr lang="en-GB" dirty="0" smtClean="0"/>
              <a:t>that </a:t>
            </a:r>
            <a:r>
              <a:rPr lang="en-GB" i="1" dirty="0" smtClean="0"/>
              <a:t>D</a:t>
            </a:r>
            <a:r>
              <a:rPr lang="en-GB" i="1" dirty="0"/>
              <a:t>. </a:t>
            </a:r>
            <a:r>
              <a:rPr lang="en-GB" i="1" dirty="0" err="1"/>
              <a:t>radiodurans</a:t>
            </a:r>
            <a:r>
              <a:rPr lang="en-GB" i="1" dirty="0"/>
              <a:t> </a:t>
            </a:r>
            <a:r>
              <a:rPr lang="en-GB" dirty="0"/>
              <a:t>can tolerate nearly 200 double-strand breaks and 3,000 </a:t>
            </a:r>
            <a:r>
              <a:rPr lang="en-GB" dirty="0" smtClean="0"/>
              <a:t>single-strand breaks </a:t>
            </a:r>
            <a:r>
              <a:rPr lang="en-GB" dirty="0"/>
              <a:t>without loss of cell viability (25).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3328" y="5945420"/>
            <a:ext cx="815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AdvOT07517017"/>
              </a:rPr>
              <a:t>Chaudhary R, Kota S, Misra HS. </a:t>
            </a:r>
            <a:r>
              <a:rPr lang="pt-BR" sz="1200" dirty="0" smtClean="0">
                <a:solidFill>
                  <a:srgbClr val="000000"/>
                </a:solidFill>
                <a:latin typeface="AdvOT07517017"/>
              </a:rPr>
              <a:t>2021.</a:t>
            </a:r>
            <a:r>
              <a:rPr lang="en-GB" sz="1200" dirty="0" err="1" smtClean="0">
                <a:solidFill>
                  <a:srgbClr val="000000"/>
                </a:solidFill>
                <a:latin typeface="AdvOT07517017"/>
              </a:rPr>
              <a:t>DivIVA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regulates its expression and 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the orientation 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of new septum growth 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in </a:t>
            </a:r>
            <a:r>
              <a:rPr lang="en-GB" sz="1200" i="1" dirty="0" err="1" smtClean="0">
                <a:solidFill>
                  <a:srgbClr val="000000"/>
                </a:solidFill>
                <a:latin typeface="AdvOT0d9ab1db.I"/>
              </a:rPr>
              <a:t>Deinococcus</a:t>
            </a:r>
            <a:r>
              <a:rPr lang="en-GB" sz="1200" i="1" dirty="0" smtClean="0">
                <a:solidFill>
                  <a:srgbClr val="000000"/>
                </a:solidFill>
                <a:latin typeface="AdvOT0d9ab1db.I"/>
              </a:rPr>
              <a:t> </a:t>
            </a:r>
            <a:r>
              <a:rPr lang="en-GB" sz="1200" i="1" dirty="0" err="1">
                <a:solidFill>
                  <a:srgbClr val="000000"/>
                </a:solidFill>
                <a:latin typeface="AdvOT0d9ab1db.I"/>
              </a:rPr>
              <a:t>radiodurans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. J </a:t>
            </a:r>
            <a:r>
              <a:rPr lang="en-GB" sz="1200" dirty="0" err="1" smtClean="0">
                <a:solidFill>
                  <a:srgbClr val="000000"/>
                </a:solidFill>
                <a:latin typeface="AdvOT07517017"/>
              </a:rPr>
              <a:t>Bacteriol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 203:e00163-21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. </a:t>
            </a:r>
            <a:r>
              <a:rPr lang="en-GB" sz="1200" dirty="0">
                <a:solidFill>
                  <a:srgbClr val="0000FF"/>
                </a:solidFill>
                <a:latin typeface="AdvOT07517017"/>
              </a:rPr>
              <a:t>https://</a:t>
            </a:r>
            <a:r>
              <a:rPr lang="en-GB" sz="1200" dirty="0" smtClean="0">
                <a:solidFill>
                  <a:srgbClr val="0000FF"/>
                </a:solidFill>
                <a:latin typeface="AdvOT07517017"/>
              </a:rPr>
              <a:t>doi.org/10.1128/JB.00163-21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238401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878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Intriguingly, generating a mutant that is unable to make any type of </a:t>
            </a:r>
            <a:r>
              <a:rPr lang="en-GB" dirty="0" err="1"/>
              <a:t>hopanoid</a:t>
            </a:r>
            <a:r>
              <a:rPr lang="en-GB" dirty="0"/>
              <a:t> </a:t>
            </a:r>
            <a:r>
              <a:rPr lang="en-GB" dirty="0" smtClean="0"/>
              <a:t>by removing </a:t>
            </a:r>
            <a:r>
              <a:rPr lang="en-GB" dirty="0"/>
              <a:t>the first committed step in </a:t>
            </a:r>
            <a:r>
              <a:rPr lang="en-GB" dirty="0" err="1"/>
              <a:t>hopanoid</a:t>
            </a:r>
            <a:r>
              <a:rPr lang="en-GB" dirty="0"/>
              <a:t> biosynthesis </a:t>
            </a:r>
            <a:r>
              <a:rPr lang="en-GB" dirty="0" smtClean="0"/>
              <a:t>(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i="1" dirty="0" err="1" smtClean="0"/>
              <a:t>shc</a:t>
            </a:r>
            <a:r>
              <a:rPr lang="en-GB" dirty="0"/>
              <a:t>) has evaded </a:t>
            </a:r>
            <a:r>
              <a:rPr lang="en-GB" dirty="0" smtClean="0"/>
              <a:t>realization in </a:t>
            </a:r>
            <a:r>
              <a:rPr lang="en-GB" i="1" dirty="0" err="1"/>
              <a:t>Bradyrhizobium</a:t>
            </a:r>
            <a:r>
              <a:rPr lang="en-GB" i="1" dirty="0"/>
              <a:t> </a:t>
            </a:r>
            <a:r>
              <a:rPr lang="en-GB" i="1" dirty="0" err="1"/>
              <a:t>diazoefficiens</a:t>
            </a:r>
            <a:r>
              <a:rPr lang="en-GB" dirty="0"/>
              <a:t>, which suggested an essential role for </a:t>
            </a:r>
            <a:r>
              <a:rPr lang="en-GB" dirty="0" err="1" smtClean="0"/>
              <a:t>hopanoids</a:t>
            </a:r>
            <a:r>
              <a:rPr lang="en-GB" dirty="0" smtClean="0"/>
              <a:t> in </a:t>
            </a:r>
            <a:r>
              <a:rPr lang="en-GB" dirty="0"/>
              <a:t>this strain (25). Removing the ability to synthesize C35 or “extended” </a:t>
            </a:r>
            <a:r>
              <a:rPr lang="en-GB" dirty="0" err="1" smtClean="0"/>
              <a:t>hopanoids</a:t>
            </a:r>
            <a:r>
              <a:rPr lang="en-GB" dirty="0" smtClean="0"/>
              <a:t> (</a:t>
            </a:r>
            <a:r>
              <a:rPr lang="en-GB" dirty="0" err="1" smtClean="0">
                <a:latin typeface="Symbol" panose="05050102010706020507" pitchFamily="18" charset="2"/>
              </a:rPr>
              <a:t>D</a:t>
            </a:r>
            <a:r>
              <a:rPr lang="en-GB" i="1" dirty="0" err="1" smtClean="0"/>
              <a:t>hpnH</a:t>
            </a:r>
            <a:r>
              <a:rPr lang="en-GB" dirty="0"/>
              <a:t>), however, was achieved, and it has a large effect on the fitness of </a:t>
            </a:r>
            <a:r>
              <a:rPr lang="en-GB" i="1" dirty="0"/>
              <a:t>B. </a:t>
            </a:r>
            <a:r>
              <a:rPr lang="en-GB" i="1" dirty="0" err="1" smtClean="0"/>
              <a:t>diazoefficiens</a:t>
            </a:r>
            <a:r>
              <a:rPr lang="en-GB" i="1" dirty="0" smtClean="0"/>
              <a:t> </a:t>
            </a:r>
            <a:r>
              <a:rPr lang="en-GB" dirty="0" smtClean="0"/>
              <a:t>in </a:t>
            </a:r>
            <a:r>
              <a:rPr lang="en-GB" dirty="0"/>
              <a:t>culture (25, 30).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3328" y="5945420"/>
            <a:ext cx="815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00"/>
                </a:solidFill>
                <a:latin typeface="AdvOT07517017"/>
              </a:rPr>
              <a:t>Tookmanian E, Junghans L, Kulkarni GG, e al. . 2022.</a:t>
            </a:r>
            <a:r>
              <a:rPr lang="en-GB" sz="1200" dirty="0" smtClean="0">
                <a:solidFill>
                  <a:srgbClr val="000000"/>
                </a:solidFill>
                <a:latin typeface="AdvOT07517017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AdvOT07517017"/>
              </a:rPr>
              <a:t>Hopanoids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 Confer Robustness to Physicochemical Variability in</a:t>
            </a:r>
          </a:p>
          <a:p>
            <a:r>
              <a:rPr lang="en-GB" sz="1200" dirty="0">
                <a:solidFill>
                  <a:srgbClr val="000000"/>
                </a:solidFill>
                <a:latin typeface="AdvOT07517017"/>
              </a:rPr>
              <a:t>the Niche of the Plant Symbiont </a:t>
            </a:r>
            <a:r>
              <a:rPr lang="en-GB" sz="1200" i="1" dirty="0" err="1">
                <a:solidFill>
                  <a:srgbClr val="000000"/>
                </a:solidFill>
                <a:latin typeface="AdvOT07517017"/>
              </a:rPr>
              <a:t>Bradyrhizobium</a:t>
            </a:r>
            <a:r>
              <a:rPr lang="en-GB" sz="1200" i="1" dirty="0">
                <a:solidFill>
                  <a:srgbClr val="000000"/>
                </a:solidFill>
                <a:latin typeface="AdvOT07517017"/>
              </a:rPr>
              <a:t> </a:t>
            </a:r>
            <a:r>
              <a:rPr lang="en-GB" sz="1200" i="1" dirty="0" err="1">
                <a:solidFill>
                  <a:srgbClr val="000000"/>
                </a:solidFill>
                <a:latin typeface="AdvOT07517017"/>
              </a:rPr>
              <a:t>diazoefficiens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. J </a:t>
            </a:r>
            <a:r>
              <a:rPr lang="en-GB" sz="1200" dirty="0" err="1">
                <a:solidFill>
                  <a:srgbClr val="000000"/>
                </a:solidFill>
                <a:latin typeface="AdvOT07517017"/>
              </a:rPr>
              <a:t>Bacteriol</a:t>
            </a:r>
            <a:r>
              <a:rPr lang="en-GB" sz="1200" dirty="0">
                <a:solidFill>
                  <a:srgbClr val="000000"/>
                </a:solidFill>
                <a:latin typeface="AdvOT07517017"/>
              </a:rPr>
              <a:t> 10.1128/jb.00442-21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314156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912</Words>
  <Application>Microsoft Office PowerPoint</Application>
  <PresentationFormat>Widescreen</PresentationFormat>
  <Paragraphs>94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AdvOT07517017</vt:lpstr>
      <vt:lpstr>AdvOT07517017+fb</vt:lpstr>
      <vt:lpstr>AdvOT0d9ab1db.I</vt:lpstr>
      <vt:lpstr>Arial</vt:lpstr>
      <vt:lpstr>Calibri</vt:lpstr>
      <vt:lpstr>Calibri Light</vt:lpstr>
      <vt:lpstr>Symbol</vt:lpstr>
      <vt:lpstr>Times New Roman</vt:lpstr>
      <vt:lpstr>Wingdings</vt:lpstr>
      <vt:lpstr>Morgan-theme1</vt:lpstr>
      <vt:lpstr>Office Theme</vt:lpstr>
      <vt:lpstr>Principles of Composition  Writing Exercise 5: Voice, Tense, and Form</vt:lpstr>
      <vt:lpstr>Strunk &amp; White: Principles of Composition</vt:lpstr>
      <vt:lpstr>PowerPoint Presentation</vt:lpstr>
      <vt:lpstr>Strunk &amp; White: Principles of Composition</vt:lpstr>
      <vt:lpstr>PowerPoint Presentation</vt:lpstr>
      <vt:lpstr>Exercise 5: verbs</vt:lpstr>
      <vt:lpstr>PowerPoint Presentation</vt:lpstr>
      <vt:lpstr>PowerPoint Presentation</vt:lpstr>
      <vt:lpstr>PowerPoint Presentation</vt:lpstr>
      <vt:lpstr>PowerPoint Presentation</vt:lpstr>
      <vt:lpstr>Exercise 5b: Edit your own writing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79</cp:revision>
  <dcterms:created xsi:type="dcterms:W3CDTF">2020-09-30T19:44:33Z</dcterms:created>
  <dcterms:modified xsi:type="dcterms:W3CDTF">2024-04-24T09:42:28Z</dcterms:modified>
</cp:coreProperties>
</file>