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 id="2147483672" r:id="rId2"/>
    <p:sldMasterId id="2147483684" r:id="rId3"/>
  </p:sldMasterIdLst>
  <p:notesMasterIdLst>
    <p:notesMasterId r:id="rId15"/>
  </p:notesMasterIdLst>
  <p:sldIdLst>
    <p:sldId id="286" r:id="rId4"/>
    <p:sldId id="287" r:id="rId5"/>
    <p:sldId id="288" r:id="rId6"/>
    <p:sldId id="279" r:id="rId7"/>
    <p:sldId id="281" r:id="rId8"/>
    <p:sldId id="280" r:id="rId9"/>
    <p:sldId id="282" r:id="rId10"/>
    <p:sldId id="283" r:id="rId11"/>
    <p:sldId id="289" r:id="rId12"/>
    <p:sldId id="291" r:id="rId13"/>
    <p:sldId id="29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70650" autoAdjust="0"/>
  </p:normalViewPr>
  <p:slideViewPr>
    <p:cSldViewPr snapToGrid="0">
      <p:cViewPr varScale="1">
        <p:scale>
          <a:sx n="78" d="100"/>
          <a:sy n="78" d="100"/>
        </p:scale>
        <p:origin x="1758"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9T10:59:36.811"/>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1 0,'0'35'204,"69"0"-189,-35-35 1,1 34-1,-1-34 1,0 0 0,1 35 77,33-1-77,-33-34 0,-1 0-16,0 0 15,1 0 79,-1 0-78,0 0 15,1 0-31,-1 0 94,35 35-94,-35-35 15,0 0 1,1 0 0,-1 0-1,0 0 79,1 0-94,-1 0 16,0 0-1,1 0 48,-1 0-48,0 35-15,0-35 16,1 0 0,-1 0-1,0 0 1,1 0-1,-1 0 1,0 0 0,1 0 15,-1 0-15,0 0-1,1 0-15,-1 0 16,0 0-1,1 0 1,-1 0 0,0 0-1,1-35 1,-1 35 62,0 0-62,35 0-16,-35 0 15,1 0-15,-1 0 32,0 0-17,1 0 1,-1 0-16,0 0 15,1 0 1,-1 0 15,0 0-31,1 0 16,-1 0 0,0 0-1,1 0-15,-1 0 16,0 0-1,0 0 1,1 0 0,-1 0-1,0 0 1,1 0 0,-1 0-1,0 0-15,1 0 31</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9T10:59:51.368"/>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69 0,'35'0'219,"-1"0"-204,0 0 1,1 0-16,33 0 16,-33 0-1,-1-35 1,0 35 31,1 0-47,-1 0 15,-34-34 95,69 34 124,-35 0-171,0 0 155,1 0-218,-1 0 16,0 0 0,1 0 140,-1 0-140,0 0-16,1 0 15,33 34 63,-34-34-78,1 0 32,-1 0-17,0 0-15,1 0 16,-1 0-1,0 0 1,1 0 93,-1 0-93,0 35-16,1-35 125,-1 0-109,0 0-1,1 0 1,-1 0 15,0 0 0,1 0 1,-1 0-32,0 0 15,1 0 1,-1 0 0,0 0-16,1 0 15,-1 0 1,0 0-1,1 0 1,-1 0 93,0 0-93,1 34 0,-1-34-1,0 0 95,1 0-95,-1 0-15,0 0 16,1 0 62,-1 0-62,0 0-16,0 0 31,1 34 63,-1-34-79,0 0-15,1 0 16,-1 0-16,0 35 16,1-35-1,-1 0-15,0 0 31,1 0 1,-1 0-17,0 0 63,1 0-15,-1 0-47,0 0-1,1 0 1,-1 0-1,0 0 1,1 0 0,-1 0-16,0 0 15,1 0 17,-1 0-17,0 0-15,1 0 63,-1 0-32,0 0-15,1 0-16,-1 0 62,0 0-46,1 0-1,-1 0 1,0 0 46,1 0-46,-1 0 0,0 0-1,0 0 1,1 0 0,-1 0 30,0 0-46,1 0 32,-1 0 46,0 0-63,1-35 17,-1 35 61,0-34-77,1 34 0,-1 0-16,0 0 15,1 0 1,-1 0 46,0 0-62,1 0 16,-1 0 15,0 0 1,1 0-32,-1 0 15,0 0 16,1 0-15,-35-34 0,34 34-16,0 0 109,1 0-93,-1 0 15,0 0 63,1 0-79,-1 0 1,0 0 0,1 0-16,-1 0 15,0 0 16,1 0 1,-1 0-32,0 0 15,0 0 32,1 0-47,-1 0 16,0 0-1,1-35 1,-1 35 0,0 0-16,1 0 0,33 0 15,-33 0 1,-1 0 15,0 0 32,1 0-63,-1 0 125,0 0-63,1 0-31,-1 0 32,0 0-63,1 0 16,-1 0-1,0 0 345</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9T10:59:56.788"/>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0 105 0,'35'0'0,"-1"0"15,0 0 48,35 0-63,-35 0 15,1 0-15,-1 0 16,34 0-16,-33 0 16,-1 0-16,0 0 15,1 0 1,-1 0-1,0 0 1,1-34 62,-1 34-78,0 0 31,1 0-15,-1-35 31,0 35-31,1 0 30,-1 0-30,-34-34-16,34 34 16,1 0-16,-1 0 31,0 0-15,1 0-1,-1 0-15,0 0 16,1 0-1,-1 0 1,0 0 0,1 0 156,33 0-157,-33 0 1,-1 0-16,0 0 15,35 0 64,-35 0-64,1 0-15,-1 0 16,-34 34 62,34-34-47,0 0-15,1 0 62,-1 0-62,0 0-16,1 35 93,-1-35-15,35 34 1,-35 0-48,0-34 109,1 0-77,-1 0-47,-34 35-16</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9T11:00:10.585"/>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0 0,'35'0'422,"-1"0"-406,0 0 93,1 0-93,-1 0-16,0 0 15,1 0 1,-35 34-16,34-34 15,0 0 1,1 0 0,-1 0 93,0 0-93,1 0-1,-1 0-15,0 0 16,1 0 93,-1 0-93,0 0 31,1 0-32,-1 0 1,0 0 15,1 0 110,-1 0-125,0 0 15,1 0-16,-1 0-15,0 0 16,1 0 15,-1 0 110,0 0-125,0 0 93,1 35-109,-1-35 16,0 0-16,1 0 15,33 0 204,-33 0-203,-1 0-1,0 0 48,1 0-48,-1 0 1,0 0 0,1 0-1,-1 0 16,0 0 32,1 0-47,-1 0-1,0 0-15,1 0 31,-1 34-31,0-34 16,1 0 0,-1 0 140,-34 34-140,34-34-16,1 0 109,-1 0-93,0 0-16,1 0 15,-1 0 1,0 0 62,35 0-62,-35 0-1,1 0 1,-1 0-1,0 0 1,0 0 0,1 0-16,33 0 15,-33 0 1,33 0 0,-33 0-16,33 0 15,-33 0-15,33 0 16,-33 0-1,-1 0 1,35-34 93</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9T11:00:28.109"/>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11 0,'35'0'625,"-1"0"-610,0 0 16,1 0 1,-1 0 186,0 0-218,1 0 141,33 0-141,-33 0 16,-1 0-1,0 0-15,1 0 219,-1 0-203,0 0-1,1 0-15,33 0 16,-33 0-16,33 0 16,-33 0-1,-1 0 16,0 0 48,1 0-79,-1 0 15,0 0-15,1 0 16,-1 0-1,0 0 1,1 0 47,-1 0-48,0 0 16,0 0-31,1 0 16,-1 0 0,35 0-16,-1 35 0,-33-35 15,-1 0-15,0 0 16,1 0 0,-1 0 30,0 0-14,1 0-1,-1 0 78,0 34-109,1-34 16,-1 0-16,0 0 16,1 0-1,-1 0 1,0 0 62,1 34-47,-1 1-15,0-35-16,1 0 15,-1 0 1,0 0 0,1 34-16,-1-34 15,35 0 63,-35 0-31</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9T11:00:33.851"/>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41 0,'34'0'93,"1"0"-77,-1 0-16,35 0 16,-35 0-16,0 0 15,1 0-15,-1 0 16,0 0 0,1 0-1,-1 0 1,0 0-1,1 0 1,-1 0 0,0 0-16,1 0 15,-1 0 1,0 0-16,1 0 16,-35-35-1,34 35-15,0 0 16,1 0-1,-1 0 1,0 0 0,1 0-1,-1 0 1,0 0-16,1 0 31,-1 0 47,0 0-62,1 0 0,-1 0-1,0 0 1,1 0-16,-1 0 15,0 0 1,0 0 0,1 0-1,-1 0 1,0 0 15,35 0-15,-35 0-1,1 0 1,-1 0-16,0 0 16,1 0-1,-1 0 32,0 35-47,1-35 16,-1 0-1,0 0-15,1 0 16,-1 0 0,0 0-1,1 0 1,-1 0 0,0 0-1,-34 34-15,35-34 16,33 0-1,-33 0 1,-1 0 0,0 0-16,35 0 15,-35 0-15,35 35 16,-35-35-16,35 0 16,-35 0-1,0 0 1,1 0-1,-1 0-15,0 0 47,1 35-47,33-35 16,-33 0 0,-1 0-16,35 0 15,-35 0 1,-34 34-16,34-34 15,1 0 64,33 34-64,-33-34 1,-1 0-16,0 0 15,1 0 1,-1 35 0,0-35-16,1 0 15,-1 35 1,0-35-16,1 0 16,-1 0-16,0 0 15,1 0 1,-1 0-1,0 0-15,1 0 32,-1 0-32,-34 34 15,34-34-15,1 0 78,33 0-62,1 0 0,-35 0-16,0 0 15,1 0-15,-1 0 16,0 0 0,-34 35-16,35-35 15,-1 0 1,0 0-1,1 0-15,-1 0 16,0 0 0,1 0 15,-1 0 0,0 0-31,1 0 328,-1 0-312,35-35 0,-35 35-1</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9T11:00:36.627"/>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36 0,'0'-35'0,"35"35"47,-1 0-32,0 0 1,0 0-1,1 0 1,33 0 0,-33 0-16,-1 0 15,0 0-15,1 0 16,-1 0 31,0 0-47,1 0 15,-1 0 1,0 0 0,1 0-1,-1 0 1,0 0 0,1 0-1,-1 0 1,0 0-1,1 0 1,-1 0 0,0 0 46,1 0-46,-1 0-1,-34 35-15,34-35 16,1 0-16,-1 0 31,0 0 1,1 0-17,-1 34-15,0-34 16,1 0-1,-1 0-15,0 0 16,-34 34 0,35-34-16,-1 0 15,0 0 1,0 0 0,1 0 77,-1 0-46,0 0-47,1 0 78,-1 0-62,0 0 0,1 0-16,-1 0 15,0 0 1,1 0-1,-1 0 1,0 0 15,1 0-31,-35 34 16,34-34-16,0 0 16,1 0-1,-1 0 1,0 0 171</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9T11:00:49.678"/>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0 0,'34'0'328,"35"0"-219,-35 0-93,1 0-1,33 34 110,-33-34-93,-1 0-17,0 0 1,1 0-16,-1 0 15,0 0 1,1 0 0,-1 0-1,0 0 1,1 0 0,-1 0-1,0 0 1,1 0-1,-1 0 1,0 34 0,1-34-16,-1 0 15,34 0 1,-33 0 0,-1 0-16,0 0 15,1 0 1,-1 0-1,0 0 48,1 0-63,-1 0 16,-34 35-16,34-35 15,1 0 1,-1 0-1,0 0-15,1 0 32,-1 0-17,0 0 1,1 0 0,-1 0 15,0 0-16,1 0 1,-1 0 0,0 0-1,1 0 1,-1 0 0,0 0-1,1 0 1,-1 0-1,0 0 1,1 0-16,-1 0 16,0 0-1,1 0 1,-1 0 0,0 0-16,1 0 15,33 34 32,-34-34-31,1 0-1,-1 0 17,0 0 46,1 0-63,33 0 48,-68 34-63,35-34 15,-1 0 1,0 0 0,1 0-16,-1 0 15,0 0 1,1 0 406,-1 0-266,0 0-93</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9T11:00:58.544"/>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0 132 0,'34'0'203,"1"0"-125,-1 0-62,0 0-1,1 0 1,-1 0 0,0 0-1,1 0 142,-1 0-142,0 0 32,-34-34-16,35 34-15,-1 0 0,-34-34-1,34 34 32,1 0-31,-1 0-1,0 0 1,1 0 0,33 0 140,-33-35-125,-1 35 0,0 0-15,0 0 31,1 0-32,-1 0 17,0 0 15,1 0-16,-1 0 31,0 0-46,1 0 0,-1 0 77,0 0-93,1 0 16,-1 0 0,0 0 15,1 0-16,-1 0-15,0 0 16,1 0 0,-1 0 46,0 0-46,1 0-1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F11C29-BE52-47AF-B1DB-9199BACCC235}" type="datetimeFigureOut">
              <a:rPr lang="en-GB" smtClean="0"/>
              <a:t>19/04/2024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0E9D67-4D3C-4A42-9FDC-DD8C35CB648C}" type="slidenum">
              <a:rPr lang="en-GB" smtClean="0"/>
              <a:t>‹#›</a:t>
            </a:fld>
            <a:endParaRPr lang="en-GB"/>
          </a:p>
        </p:txBody>
      </p:sp>
    </p:spTree>
    <p:extLst>
      <p:ext uri="{BB962C8B-B14F-4D97-AF65-F5344CB8AC3E}">
        <p14:creationId xmlns:p14="http://schemas.microsoft.com/office/powerpoint/2010/main" val="675660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4698603"/>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081908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0751100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594197B-0074-44F7-86DA-5F48261BD696}"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19/04/2024</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662F5A-088D-44DC-9BBB-6034CFCE8221}"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771894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0070C0"/>
                </a:solidFill>
                <a:latin typeface="Arial" panose="020B0604020202020204" pitchFamily="34" charset="0"/>
                <a:cs typeface="Arial" panose="020B0604020202020204" pitchFamily="34" charset="0"/>
              </a:defRPr>
            </a:lvl1pPr>
          </a:lstStyle>
          <a:p>
            <a:r>
              <a:rPr lang="en-US"/>
              <a:t>Click to edit Master title style</a:t>
            </a:r>
            <a:endParaRPr lang="en-GB"/>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3594197B-0074-44F7-86DA-5F48261BD696}" type="datetimeFigureOut">
              <a:rPr kumimoji="0" lang="en-GB"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19/04/2024</a:t>
            </a:fld>
            <a:endParaRPr kumimoji="0" lang="en-GB"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2662F5A-088D-44DC-9BBB-6034CFCE8221}" type="slidenum">
              <a:rPr kumimoji="0" lang="en-GB"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99516438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594197B-0074-44F7-86DA-5F48261BD696}"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19/04/2024</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662F5A-088D-44DC-9BBB-6034CFCE8221}"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5080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594197B-0074-44F7-86DA-5F48261BD696}"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19/04/2024</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662F5A-088D-44DC-9BBB-6034CFCE8221}"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343143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594197B-0074-44F7-86DA-5F48261BD696}"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19/04/2024</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662F5A-088D-44DC-9BBB-6034CFCE8221}"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02493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594197B-0074-44F7-86DA-5F48261BD696}"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19/04/2024</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662F5A-088D-44DC-9BBB-6034CFCE8221}"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05371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594197B-0074-44F7-86DA-5F48261BD696}"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19/04/2024</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662F5A-088D-44DC-9BBB-6034CFCE8221}"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02832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594197B-0074-44F7-86DA-5F48261BD696}"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19/04/2024</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662F5A-088D-44DC-9BBB-6034CFCE8221}"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5881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4000" u="none"/>
            </a:lvl1pPr>
          </a:lstStyle>
          <a:p>
            <a:r>
              <a:rPr lang="en-US" dirty="0"/>
              <a:t>Click to edit Master title style</a:t>
            </a:r>
            <a:endParaRPr lang="en-GB"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950732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594197B-0074-44F7-86DA-5F48261BD696}"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19/04/2024</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662F5A-088D-44DC-9BBB-6034CFCE8221}"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711680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594197B-0074-44F7-86DA-5F48261BD696}"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19/04/2024</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662F5A-088D-44DC-9BBB-6034CFCE8221}"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968294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594197B-0074-44F7-86DA-5F48261BD696}"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19/04/2024</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662F5A-088D-44DC-9BBB-6034CFCE8221}"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73606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594197B-0074-44F7-86DA-5F48261BD696}"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19/04/2024</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662F5A-088D-44DC-9BBB-6034CFCE8221}"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92289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594197B-0074-44F7-86DA-5F48261BD696}"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19/04/2024</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662F5A-088D-44DC-9BBB-6034CFCE8221}"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21294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594197B-0074-44F7-86DA-5F48261BD696}"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19/04/2024</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662F5A-088D-44DC-9BBB-6034CFCE8221}"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16509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594197B-0074-44F7-86DA-5F48261BD696}"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19/04/2024</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662F5A-088D-44DC-9BBB-6034CFCE8221}"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05671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594197B-0074-44F7-86DA-5F48261BD696}"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19/04/2024</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662F5A-088D-44DC-9BBB-6034CFCE8221}"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573372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594197B-0074-44F7-86DA-5F48261BD696}"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19/04/2024</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662F5A-088D-44DC-9BBB-6034CFCE8221}"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689373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594197B-0074-44F7-86DA-5F48261BD696}"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19/04/2024</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662F5A-088D-44DC-9BBB-6034CFCE8221}"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49008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500"/>
            </a:lvl1pPr>
          </a:lstStyle>
          <a:p>
            <a:r>
              <a:rPr lang="en-US"/>
              <a:t>Click to edit Master title style</a:t>
            </a:r>
            <a:endParaRPr lang="en-GB"/>
          </a:p>
        </p:txBody>
      </p:sp>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5393933"/>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594197B-0074-44F7-86DA-5F48261BD696}"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19/04/2024</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662F5A-088D-44DC-9BBB-6034CFCE8221}"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215098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594197B-0074-44F7-86DA-5F48261BD696}"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19/04/2024</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662F5A-088D-44DC-9BBB-6034CFCE8221}"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2487135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594197B-0074-44F7-86DA-5F48261BD696}"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19/04/2024</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662F5A-088D-44DC-9BBB-6034CFCE8221}"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18218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594197B-0074-44F7-86DA-5F48261BD696}"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19/04/2024</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662F5A-088D-44DC-9BBB-6034CFCE8221}"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9540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486649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584419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054865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973696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GB"/>
          </a:p>
        </p:txBody>
      </p:sp>
      <p:sp>
        <p:nvSpPr>
          <p:cNvPr id="3" name="Content Placeholder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765089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GB"/>
          </a:p>
        </p:txBody>
      </p:sp>
      <p:sp>
        <p:nvSpPr>
          <p:cNvPr id="3" name="Picture Placeholder 2"/>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629967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9349" y="-99392"/>
            <a:ext cx="10515600"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Times New Roman" panose="02020603050405020304"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19/04/2024</a:t>
            </a:fld>
            <a:endParaRPr kumimoji="0" lang="en-GB" sz="900"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mn-ea"/>
              <a:cs typeface="+mn-cs"/>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mn-ea"/>
              <a:cs typeface="+mn-cs"/>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7326360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p:transition>
  <p:txStyles>
    <p:titleStyle>
      <a:lvl1pPr algn="l" defTabSz="685800" rtl="0" eaLnBrk="1" latinLnBrk="0" hangingPunct="1">
        <a:lnSpc>
          <a:spcPct val="90000"/>
        </a:lnSpc>
        <a:spcBef>
          <a:spcPct val="0"/>
        </a:spcBef>
        <a:buNone/>
        <a:defRPr sz="3200" u="sng" kern="1200">
          <a:solidFill>
            <a:schemeClr val="tx1"/>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3594197B-0074-44F7-86DA-5F48261BD696}"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19/04/2024</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2662F5A-088D-44DC-9BBB-6034CFCE8221}"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696145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3594197B-0074-44F7-86DA-5F48261BD696}"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19/04/2024</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2662F5A-088D-44DC-9BBB-6034CFCE8221}"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9002564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riting2.richmond.edu/writing/wweb/trans1.html"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image" Target="../media/image29.emf"/><Relationship Id="rId13" Type="http://schemas.openxmlformats.org/officeDocument/2006/relationships/customXml" Target="../ink/ink4.xml"/><Relationship Id="rId18" Type="http://schemas.openxmlformats.org/officeDocument/2006/relationships/image" Target="../media/image34.emf"/><Relationship Id="rId3" Type="http://schemas.openxmlformats.org/officeDocument/2006/relationships/hyperlink" Target="https://www.ncbi.nlm.nih.gov/pmc/articles/PMC4151990/#bib47" TargetMode="External"/><Relationship Id="rId21" Type="http://schemas.openxmlformats.org/officeDocument/2006/relationships/customXml" Target="../ink/ink8.xml"/><Relationship Id="rId7" Type="http://schemas.openxmlformats.org/officeDocument/2006/relationships/customXml" Target="../ink/ink1.xml"/><Relationship Id="rId12" Type="http://schemas.openxmlformats.org/officeDocument/2006/relationships/image" Target="../media/image31.emf"/><Relationship Id="rId17" Type="http://schemas.openxmlformats.org/officeDocument/2006/relationships/customXml" Target="../ink/ink6.xml"/><Relationship Id="rId2" Type="http://schemas.openxmlformats.org/officeDocument/2006/relationships/hyperlink" Target="https://www.ncbi.nlm.nih.gov/pmc/articles/PMC4151990/#bib16" TargetMode="External"/><Relationship Id="rId16" Type="http://schemas.openxmlformats.org/officeDocument/2006/relationships/image" Target="../media/image33.emf"/><Relationship Id="rId20" Type="http://schemas.openxmlformats.org/officeDocument/2006/relationships/image" Target="../media/image35.emf"/><Relationship Id="rId1" Type="http://schemas.openxmlformats.org/officeDocument/2006/relationships/slideLayout" Target="../slideLayouts/slideLayout24.xml"/><Relationship Id="rId6" Type="http://schemas.openxmlformats.org/officeDocument/2006/relationships/hyperlink" Target="https://www.ncbi.nlm.nih.gov/pmc/articles/PMC4151990/#bib46" TargetMode="External"/><Relationship Id="rId11" Type="http://schemas.openxmlformats.org/officeDocument/2006/relationships/customXml" Target="../ink/ink3.xml"/><Relationship Id="rId24" Type="http://schemas.openxmlformats.org/officeDocument/2006/relationships/image" Target="../media/image37.emf"/><Relationship Id="rId5" Type="http://schemas.openxmlformats.org/officeDocument/2006/relationships/hyperlink" Target="https://www.ncbi.nlm.nih.gov/pmc/articles/PMC4151990/figure/fig5/" TargetMode="External"/><Relationship Id="rId15" Type="http://schemas.openxmlformats.org/officeDocument/2006/relationships/customXml" Target="../ink/ink5.xml"/><Relationship Id="rId23" Type="http://schemas.openxmlformats.org/officeDocument/2006/relationships/customXml" Target="../ink/ink9.xml"/><Relationship Id="rId10" Type="http://schemas.openxmlformats.org/officeDocument/2006/relationships/image" Target="../media/image30.emf"/><Relationship Id="rId19" Type="http://schemas.openxmlformats.org/officeDocument/2006/relationships/customXml" Target="../ink/ink7.xml"/><Relationship Id="rId4" Type="http://schemas.openxmlformats.org/officeDocument/2006/relationships/hyperlink" Target="https://www.ncbi.nlm.nih.gov/pmc/articles/PMC4151990/figure/figs4/" TargetMode="External"/><Relationship Id="rId9" Type="http://schemas.openxmlformats.org/officeDocument/2006/relationships/customXml" Target="../ink/ink2.xml"/><Relationship Id="rId14" Type="http://schemas.openxmlformats.org/officeDocument/2006/relationships/image" Target="../media/image32.emf"/><Relationship Id="rId22" Type="http://schemas.openxmlformats.org/officeDocument/2006/relationships/image" Target="../media/image36.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ncbi.nlm.nih.gov/pmc/articles/PMC10914755/#CR15" TargetMode="External"/><Relationship Id="rId2" Type="http://schemas.openxmlformats.org/officeDocument/2006/relationships/hyperlink" Target="https://www.ncbi.nlm.nih.gov/pmc/articles/PMC10914755/#CR2"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oi.org/10.3389/fmicb.2024.1355035"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www.ncbi.nlm.nih.gov/pmc/articles/PMC8570275/#B16" TargetMode="External"/><Relationship Id="rId3" Type="http://schemas.openxmlformats.org/officeDocument/2006/relationships/hyperlink" Target="https://www.ncbi.nlm.nih.gov/pmc/articles/PMC8570275/#B10" TargetMode="External"/><Relationship Id="rId7" Type="http://schemas.openxmlformats.org/officeDocument/2006/relationships/hyperlink" Target="https://www.ncbi.nlm.nih.gov/pmc/articles/PMC8570275/#B15" TargetMode="External"/><Relationship Id="rId12" Type="http://schemas.openxmlformats.org/officeDocument/2006/relationships/hyperlink" Target="https://www.ncbi.nlm.nih.gov/pmc/articles/PMC8570275/#B20" TargetMode="External"/><Relationship Id="rId2" Type="http://schemas.openxmlformats.org/officeDocument/2006/relationships/hyperlink" Target="https://www.ncbi.nlm.nih.gov/pmc/articles/PMC8570275/#B9" TargetMode="External"/><Relationship Id="rId1" Type="http://schemas.openxmlformats.org/officeDocument/2006/relationships/slideLayout" Target="../slideLayouts/slideLayout2.xml"/><Relationship Id="rId6" Type="http://schemas.openxmlformats.org/officeDocument/2006/relationships/hyperlink" Target="https://www.ncbi.nlm.nih.gov/pmc/articles/PMC8570275/#B14" TargetMode="External"/><Relationship Id="rId11" Type="http://schemas.openxmlformats.org/officeDocument/2006/relationships/hyperlink" Target="https://www.ncbi.nlm.nih.gov/pmc/articles/PMC8570275/#B19" TargetMode="External"/><Relationship Id="rId5" Type="http://schemas.openxmlformats.org/officeDocument/2006/relationships/hyperlink" Target="https://www.ncbi.nlm.nih.gov/pmc/articles/PMC8570275/#B13" TargetMode="External"/><Relationship Id="rId10" Type="http://schemas.openxmlformats.org/officeDocument/2006/relationships/hyperlink" Target="https://www.ncbi.nlm.nih.gov/pmc/articles/PMC8570275/#B18" TargetMode="External"/><Relationship Id="rId4" Type="http://schemas.openxmlformats.org/officeDocument/2006/relationships/hyperlink" Target="https://www.ncbi.nlm.nih.gov/pmc/articles/PMC8570275/#B12" TargetMode="External"/><Relationship Id="rId9" Type="http://schemas.openxmlformats.org/officeDocument/2006/relationships/hyperlink" Target="https://www.ncbi.nlm.nih.gov/pmc/articles/PMC8570275/#B17"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Principles of Composition </a:t>
            </a:r>
            <a:br>
              <a:rPr lang="en-GB" dirty="0" smtClean="0"/>
            </a:br>
            <a:r>
              <a:rPr lang="en-GB" dirty="0" smtClean="0"/>
              <a:t>Writing Exercise </a:t>
            </a:r>
            <a:r>
              <a:rPr lang="en-GB" dirty="0" smtClean="0"/>
              <a:t>6: </a:t>
            </a:r>
            <a:br>
              <a:rPr lang="en-GB" dirty="0" smtClean="0"/>
            </a:br>
            <a:r>
              <a:rPr lang="en-GB" dirty="0" smtClean="0"/>
              <a:t>Using Transitional Words</a:t>
            </a:r>
            <a:endParaRPr lang="en-GB" dirty="0"/>
          </a:p>
        </p:txBody>
      </p:sp>
      <p:sp>
        <p:nvSpPr>
          <p:cNvPr id="3" name="Subtitle 2"/>
          <p:cNvSpPr>
            <a:spLocks noGrp="1"/>
          </p:cNvSpPr>
          <p:nvPr>
            <p:ph type="subTitle" idx="1"/>
          </p:nvPr>
        </p:nvSpPr>
        <p:spPr/>
        <p:txBody>
          <a:bodyPr/>
          <a:lstStyle/>
          <a:p>
            <a:r>
              <a:rPr lang="en-GB" dirty="0" err="1" smtClean="0"/>
              <a:t>Dr.</a:t>
            </a:r>
            <a:r>
              <a:rPr lang="en-GB" dirty="0" smtClean="0"/>
              <a:t> Morgan Feeney</a:t>
            </a:r>
          </a:p>
          <a:p>
            <a:r>
              <a:rPr lang="en-GB" dirty="0" smtClean="0"/>
              <a:t>2024/2025</a:t>
            </a:r>
            <a:endParaRPr lang="en-GB" dirty="0"/>
          </a:p>
        </p:txBody>
      </p:sp>
    </p:spTree>
    <p:extLst>
      <p:ext uri="{BB962C8B-B14F-4D97-AF65-F5344CB8AC3E}">
        <p14:creationId xmlns:p14="http://schemas.microsoft.com/office/powerpoint/2010/main" val="3126975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GB" dirty="0" smtClean="0"/>
              <a:t>Cell division in </a:t>
            </a:r>
            <a:r>
              <a:rPr lang="en-GB" i="1" dirty="0" smtClean="0"/>
              <a:t>Escherichia coli </a:t>
            </a:r>
            <a:r>
              <a:rPr lang="en-GB" dirty="0" smtClean="0"/>
              <a:t>requires the concerted action of a number of proteins (the </a:t>
            </a:r>
            <a:r>
              <a:rPr lang="en-GB" dirty="0" err="1" smtClean="0"/>
              <a:t>divisome</a:t>
            </a:r>
            <a:r>
              <a:rPr lang="en-GB" dirty="0" smtClean="0"/>
              <a:t>). </a:t>
            </a:r>
            <a:r>
              <a:rPr lang="en-GB" dirty="0" err="1" smtClean="0"/>
              <a:t>FtsZ</a:t>
            </a:r>
            <a:r>
              <a:rPr lang="en-GB" dirty="0" smtClean="0"/>
              <a:t> polymerises at </a:t>
            </a:r>
            <a:r>
              <a:rPr lang="en-GB" dirty="0" err="1" smtClean="0"/>
              <a:t>midcell</a:t>
            </a:r>
            <a:r>
              <a:rPr lang="en-GB" dirty="0" smtClean="0"/>
              <a:t>, and forms a “Z ring” at the future site of cell division. Formation of the Z ring requires </a:t>
            </a:r>
            <a:r>
              <a:rPr lang="en-GB" dirty="0" err="1" smtClean="0"/>
              <a:t>FtsA</a:t>
            </a:r>
            <a:r>
              <a:rPr lang="en-GB" dirty="0" smtClean="0"/>
              <a:t> and </a:t>
            </a:r>
            <a:r>
              <a:rPr lang="en-GB" dirty="0" err="1" smtClean="0"/>
              <a:t>ZipA</a:t>
            </a:r>
            <a:r>
              <a:rPr lang="en-GB" dirty="0" smtClean="0"/>
              <a:t>. Zap proteins help to enhance Z ring formation. </a:t>
            </a:r>
            <a:r>
              <a:rPr lang="en-GB" dirty="0" err="1" smtClean="0"/>
              <a:t>FtsE</a:t>
            </a:r>
            <a:r>
              <a:rPr lang="en-GB" dirty="0" smtClean="0"/>
              <a:t> and </a:t>
            </a:r>
            <a:r>
              <a:rPr lang="en-GB" dirty="0" err="1" smtClean="0"/>
              <a:t>FtsX</a:t>
            </a:r>
            <a:r>
              <a:rPr lang="en-GB" dirty="0" smtClean="0"/>
              <a:t> localize to the forming Z ring. The late </a:t>
            </a:r>
            <a:r>
              <a:rPr lang="en-GB" dirty="0" err="1" smtClean="0"/>
              <a:t>divisome</a:t>
            </a:r>
            <a:r>
              <a:rPr lang="en-GB" dirty="0" smtClean="0"/>
              <a:t> proteins are recruited, </a:t>
            </a:r>
            <a:r>
              <a:rPr lang="en-GB" dirty="0" err="1" smtClean="0"/>
              <a:t>FtsK</a:t>
            </a:r>
            <a:r>
              <a:rPr lang="en-GB" dirty="0" smtClean="0"/>
              <a:t>, </a:t>
            </a:r>
            <a:r>
              <a:rPr lang="en-GB" dirty="0" err="1" smtClean="0"/>
              <a:t>FtsQ</a:t>
            </a:r>
            <a:r>
              <a:rPr lang="en-GB" dirty="0" smtClean="0"/>
              <a:t>, </a:t>
            </a:r>
            <a:r>
              <a:rPr lang="en-GB" dirty="0" err="1" smtClean="0"/>
              <a:t>FsL</a:t>
            </a:r>
            <a:r>
              <a:rPr lang="en-GB" dirty="0" smtClean="0"/>
              <a:t>, </a:t>
            </a:r>
            <a:r>
              <a:rPr lang="en-GB" dirty="0" err="1" smtClean="0"/>
              <a:t>FtsB</a:t>
            </a:r>
            <a:r>
              <a:rPr lang="en-GB" dirty="0" smtClean="0"/>
              <a:t>, </a:t>
            </a:r>
            <a:r>
              <a:rPr lang="en-GB" dirty="0" err="1" smtClean="0"/>
              <a:t>FtsW</a:t>
            </a:r>
            <a:r>
              <a:rPr lang="en-GB" dirty="0" smtClean="0"/>
              <a:t>, </a:t>
            </a:r>
            <a:r>
              <a:rPr lang="en-GB" dirty="0" err="1" smtClean="0"/>
              <a:t>FtsI</a:t>
            </a:r>
            <a:r>
              <a:rPr lang="en-GB" dirty="0" smtClean="0"/>
              <a:t>, and </a:t>
            </a:r>
            <a:r>
              <a:rPr lang="en-GB" dirty="0" err="1" smtClean="0"/>
              <a:t>FtsN</a:t>
            </a:r>
            <a:r>
              <a:rPr lang="en-GB" dirty="0" smtClean="0"/>
              <a:t>. Some studies have suggested that there may be alternative </a:t>
            </a:r>
            <a:r>
              <a:rPr lang="en-GB" dirty="0" err="1" smtClean="0"/>
              <a:t>divisome</a:t>
            </a:r>
            <a:r>
              <a:rPr lang="en-GB" dirty="0" smtClean="0"/>
              <a:t> assembly pathways. </a:t>
            </a:r>
            <a:endParaRPr lang="en-GB" dirty="0"/>
          </a:p>
        </p:txBody>
      </p:sp>
    </p:spTree>
    <p:extLst>
      <p:ext uri="{BB962C8B-B14F-4D97-AF65-F5344CB8AC3E}">
        <p14:creationId xmlns:p14="http://schemas.microsoft.com/office/powerpoint/2010/main" val="339984231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731" y="129208"/>
            <a:ext cx="10515600" cy="1325563"/>
          </a:xfrm>
        </p:spPr>
        <p:txBody>
          <a:bodyPr/>
          <a:lstStyle/>
          <a:p>
            <a:r>
              <a:rPr lang="en-GB" b="1">
                <a:solidFill>
                  <a:srgbClr val="0070C0"/>
                </a:solidFill>
                <a:latin typeface="Arial" panose="020B0604020202020204" pitchFamily="34" charset="0"/>
                <a:cs typeface="Arial" panose="020B0604020202020204" pitchFamily="34" charset="0"/>
              </a:rPr>
              <a:t>Exercise </a:t>
            </a:r>
            <a:r>
              <a:rPr lang="en-GB" b="1" smtClean="0">
                <a:solidFill>
                  <a:srgbClr val="0070C0"/>
                </a:solidFill>
                <a:latin typeface="Arial" panose="020B0604020202020204" pitchFamily="34" charset="0"/>
                <a:cs typeface="Arial" panose="020B0604020202020204" pitchFamily="34" charset="0"/>
              </a:rPr>
              <a:t>6c: </a:t>
            </a:r>
            <a:r>
              <a:rPr lang="en-GB" b="1" dirty="0" smtClean="0">
                <a:solidFill>
                  <a:srgbClr val="0070C0"/>
                </a:solidFill>
                <a:latin typeface="Arial" panose="020B0604020202020204" pitchFamily="34" charset="0"/>
                <a:cs typeface="Arial" panose="020B0604020202020204" pitchFamily="34" charset="0"/>
              </a:rPr>
              <a:t>Edit your own writing</a:t>
            </a:r>
            <a:endParaRPr lang="en-GB" b="1" dirty="0">
              <a:solidFill>
                <a:srgbClr val="0070C0"/>
              </a:solidFill>
              <a:latin typeface="Arial" panose="020B0604020202020204" pitchFamily="34" charset="0"/>
              <a:cs typeface="Arial" panose="020B0604020202020204" pitchFamily="34" charset="0"/>
            </a:endParaRPr>
          </a:p>
        </p:txBody>
      </p:sp>
      <p:sp>
        <p:nvSpPr>
          <p:cNvPr id="8" name="Content Placeholder 7">
            <a:extLst>
              <a:ext uri="{FF2B5EF4-FFF2-40B4-BE49-F238E27FC236}">
                <a16:creationId xmlns:a16="http://schemas.microsoft.com/office/drawing/2014/main" id="{2C3F08E7-92AD-45E9-8881-456C0DAE65F7}"/>
              </a:ext>
            </a:extLst>
          </p:cNvPr>
          <p:cNvSpPr>
            <a:spLocks noGrp="1"/>
          </p:cNvSpPr>
          <p:nvPr>
            <p:ph idx="1"/>
          </p:nvPr>
        </p:nvSpPr>
        <p:spPr/>
        <p:txBody>
          <a:bodyPr/>
          <a:lstStyle/>
          <a:p>
            <a:pPr marL="457200" indent="-457200">
              <a:buFont typeface="+mj-lt"/>
              <a:buAutoNum type="arabicPeriod"/>
            </a:pPr>
            <a:r>
              <a:rPr lang="en-GB" dirty="0"/>
              <a:t>Keep in mind the </a:t>
            </a:r>
            <a:r>
              <a:rPr lang="en-GB" dirty="0" smtClean="0"/>
              <a:t>ideas we have </a:t>
            </a:r>
            <a:r>
              <a:rPr lang="en-GB" dirty="0"/>
              <a:t>discussed</a:t>
            </a:r>
          </a:p>
          <a:p>
            <a:pPr marL="457200" indent="-457200">
              <a:buFont typeface="+mj-lt"/>
              <a:buAutoNum type="arabicPeriod"/>
            </a:pPr>
            <a:r>
              <a:rPr lang="en-GB" dirty="0" smtClean="0"/>
              <a:t>Look at your introduction thus far (or any other piece of writing)</a:t>
            </a:r>
            <a:endParaRPr lang="en-GB" dirty="0"/>
          </a:p>
          <a:p>
            <a:pPr marL="457200" indent="-457200">
              <a:buFont typeface="+mj-lt"/>
              <a:buAutoNum type="arabicPeriod"/>
            </a:pPr>
            <a:r>
              <a:rPr lang="en-GB" dirty="0" smtClean="0"/>
              <a:t>Go through it, </a:t>
            </a:r>
            <a:r>
              <a:rPr lang="en-GB" dirty="0" smtClean="0"/>
              <a:t>and examine your use (or lack of use) of transition words</a:t>
            </a:r>
          </a:p>
          <a:p>
            <a:pPr marL="457200" indent="-457200">
              <a:buFont typeface="+mj-lt"/>
              <a:buAutoNum type="arabicPeriod"/>
            </a:pPr>
            <a:r>
              <a:rPr lang="en-GB" dirty="0" smtClean="0"/>
              <a:t>Consider how your writing can be improved and make the appropriate edits</a:t>
            </a:r>
            <a:endParaRPr lang="en-GB" dirty="0"/>
          </a:p>
          <a:p>
            <a:pPr marL="457200" indent="-457200">
              <a:buFont typeface="+mj-lt"/>
              <a:buAutoNum type="arabicPeriod"/>
            </a:pPr>
            <a:endParaRPr lang="en-GB" dirty="0"/>
          </a:p>
        </p:txBody>
      </p:sp>
    </p:spTree>
    <p:extLst>
      <p:ext uri="{BB962C8B-B14F-4D97-AF65-F5344CB8AC3E}">
        <p14:creationId xmlns:p14="http://schemas.microsoft.com/office/powerpoint/2010/main" val="238226442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923" y="500062"/>
            <a:ext cx="11961341" cy="1325563"/>
          </a:xfrm>
        </p:spPr>
        <p:txBody>
          <a:bodyPr>
            <a:normAutofit/>
          </a:bodyPr>
          <a:lstStyle/>
          <a:p>
            <a:r>
              <a:rPr lang="en-GB" dirty="0" smtClean="0"/>
              <a:t>Using </a:t>
            </a:r>
            <a:r>
              <a:rPr lang="en-GB" u="sng" dirty="0" smtClean="0"/>
              <a:t>transitional</a:t>
            </a:r>
            <a:r>
              <a:rPr lang="en-GB" dirty="0" smtClean="0"/>
              <a:t> words/phrases can help m</a:t>
            </a:r>
            <a:r>
              <a:rPr lang="en-GB" b="1" dirty="0" smtClean="0">
                <a:latin typeface="Arial" panose="020B0604020202020204" pitchFamily="34" charset="0"/>
                <a:cs typeface="Arial" panose="020B0604020202020204" pitchFamily="34" charset="0"/>
              </a:rPr>
              <a:t>ake </a:t>
            </a:r>
            <a:r>
              <a:rPr lang="en-GB" b="1" dirty="0">
                <a:latin typeface="Arial" panose="020B0604020202020204" pitchFamily="34" charset="0"/>
                <a:cs typeface="Arial" panose="020B0604020202020204" pitchFamily="34" charset="0"/>
              </a:rPr>
              <a:t>your train of thought logical and clear</a:t>
            </a:r>
          </a:p>
        </p:txBody>
      </p:sp>
      <p:sp>
        <p:nvSpPr>
          <p:cNvPr id="3" name="Content Placeholder 2"/>
          <p:cNvSpPr>
            <a:spLocks noGrp="1"/>
          </p:cNvSpPr>
          <p:nvPr>
            <p:ph idx="1"/>
          </p:nvPr>
        </p:nvSpPr>
        <p:spPr>
          <a:xfrm>
            <a:off x="689919" y="2085117"/>
            <a:ext cx="10515600" cy="4351338"/>
          </a:xfrm>
        </p:spPr>
        <p:txBody>
          <a:bodyPr/>
          <a:lstStyle/>
          <a:p>
            <a:pPr>
              <a:buFont typeface="Wingdings" panose="05000000000000000000" pitchFamily="2" charset="2"/>
              <a:buChar char="§"/>
            </a:pPr>
            <a:r>
              <a:rPr lang="en-GB" dirty="0" smtClean="0"/>
              <a:t>However</a:t>
            </a:r>
            <a:endParaRPr lang="en-GB" dirty="0"/>
          </a:p>
          <a:p>
            <a:pPr>
              <a:buFont typeface="Wingdings" panose="05000000000000000000" pitchFamily="2" charset="2"/>
              <a:buChar char="§"/>
            </a:pPr>
            <a:r>
              <a:rPr lang="en-GB" dirty="0"/>
              <a:t>Moreover</a:t>
            </a:r>
          </a:p>
          <a:p>
            <a:pPr>
              <a:buFont typeface="Wingdings" panose="05000000000000000000" pitchFamily="2" charset="2"/>
              <a:buChar char="§"/>
            </a:pPr>
            <a:r>
              <a:rPr lang="en-GB" dirty="0"/>
              <a:t>In spite of</a:t>
            </a:r>
          </a:p>
          <a:p>
            <a:pPr>
              <a:buFont typeface="Wingdings" panose="05000000000000000000" pitchFamily="2" charset="2"/>
              <a:buChar char="§"/>
            </a:pPr>
            <a:r>
              <a:rPr lang="en-GB" dirty="0"/>
              <a:t>Although</a:t>
            </a:r>
          </a:p>
          <a:p>
            <a:pPr>
              <a:buFont typeface="Wingdings" panose="05000000000000000000" pitchFamily="2" charset="2"/>
              <a:buChar char="§"/>
            </a:pPr>
            <a:r>
              <a:rPr lang="en-GB" dirty="0"/>
              <a:t>For example</a:t>
            </a:r>
          </a:p>
          <a:p>
            <a:pPr>
              <a:buFont typeface="Wingdings" panose="05000000000000000000" pitchFamily="2" charset="2"/>
              <a:buChar char="§"/>
            </a:pPr>
            <a:r>
              <a:rPr lang="en-GB" dirty="0" smtClean="0"/>
              <a:t>Therefore</a:t>
            </a:r>
          </a:p>
          <a:p>
            <a:pPr>
              <a:buFont typeface="Wingdings" panose="05000000000000000000" pitchFamily="2" charset="2"/>
              <a:buChar char="§"/>
            </a:pPr>
            <a:r>
              <a:rPr lang="en-GB" dirty="0" smtClean="0"/>
              <a:t>And many more … see e.g. </a:t>
            </a:r>
            <a:r>
              <a:rPr lang="en-GB" dirty="0" smtClean="0">
                <a:hlinkClick r:id="rId2"/>
              </a:rPr>
              <a:t>http</a:t>
            </a:r>
            <a:r>
              <a:rPr lang="en-GB" dirty="0">
                <a:hlinkClick r:id="rId2"/>
              </a:rPr>
              <a:t>://</a:t>
            </a:r>
            <a:r>
              <a:rPr lang="en-GB" dirty="0" smtClean="0">
                <a:hlinkClick r:id="rId2"/>
              </a:rPr>
              <a:t>writing2.richmond.edu/writing/wweb/trans1.html</a:t>
            </a:r>
            <a:r>
              <a:rPr lang="en-GB" dirty="0" smtClean="0"/>
              <a:t> for a long list</a:t>
            </a:r>
            <a:endParaRPr lang="en-GB" dirty="0"/>
          </a:p>
          <a:p>
            <a:pPr>
              <a:buFont typeface="Wingdings" panose="05000000000000000000" pitchFamily="2" charset="2"/>
              <a:buChar char="§"/>
            </a:pPr>
            <a:endParaRPr lang="en-GB" dirty="0"/>
          </a:p>
          <a:p>
            <a:pPr>
              <a:buFont typeface="Wingdings" panose="05000000000000000000" pitchFamily="2" charset="2"/>
              <a:buChar char="§"/>
            </a:pPr>
            <a:endParaRPr lang="en-GB" dirty="0"/>
          </a:p>
        </p:txBody>
      </p:sp>
    </p:spTree>
    <p:extLst>
      <p:ext uri="{BB962C8B-B14F-4D97-AF65-F5344CB8AC3E}">
        <p14:creationId xmlns:p14="http://schemas.microsoft.com/office/powerpoint/2010/main" val="40774143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6221" y="1195430"/>
            <a:ext cx="11951044" cy="5501932"/>
          </a:xfrm>
        </p:spPr>
        <p:txBody>
          <a:bodyPr>
            <a:normAutofit fontScale="77500" lnSpcReduction="20000"/>
          </a:bodyPr>
          <a:lstStyle/>
          <a:p>
            <a:pPr marL="0" indent="0">
              <a:buNone/>
            </a:pPr>
            <a:r>
              <a:rPr lang="en-GB" dirty="0"/>
              <a:t>c-di-GMP is monomeric in solution at physiological concentrations (</a:t>
            </a:r>
            <a:r>
              <a:rPr lang="en-GB" dirty="0" err="1">
                <a:hlinkClick r:id="rId2"/>
              </a:rPr>
              <a:t>Gentner</a:t>
            </a:r>
            <a:r>
              <a:rPr lang="en-GB" dirty="0">
                <a:hlinkClick r:id="rId2"/>
              </a:rPr>
              <a:t> et al., 2012</a:t>
            </a:r>
            <a:r>
              <a:rPr lang="en-GB" dirty="0"/>
              <a:t>). However, intercalated c-di-GMP dimers have been observed in crystal structures of the nucleotide alone and in complexes with effector proteins. Higher order c-di-GMP structures such as tetramers and octamers have thus far only been inferred from NMR and spectroscopic studies and require very high c-di-GMP concentrations (up to 30 </a:t>
            </a:r>
            <a:r>
              <a:rPr lang="en-GB" dirty="0" err="1"/>
              <a:t>mM</a:t>
            </a:r>
            <a:r>
              <a:rPr lang="en-GB" dirty="0"/>
              <a:t>) and monovalent cations (</a:t>
            </a:r>
            <a:r>
              <a:rPr lang="en-GB" dirty="0">
                <a:hlinkClick r:id="rId3"/>
              </a:rPr>
              <a:t>Zhang et al., 2006</a:t>
            </a:r>
            <a:r>
              <a:rPr lang="en-GB" dirty="0"/>
              <a:t>). These higher order structures are characterized by G-quartet interactions with a centrally bound potassium ion coordinated by four guanines. There are minimal base contacts and no base stacking interactions in these structures (</a:t>
            </a:r>
            <a:r>
              <a:rPr lang="en-GB" dirty="0">
                <a:hlinkClick r:id="rId4"/>
              </a:rPr>
              <a:t>Figure S4</a:t>
            </a:r>
            <a:r>
              <a:rPr lang="en-GB" dirty="0"/>
              <a:t>A) (</a:t>
            </a:r>
            <a:r>
              <a:rPr lang="en-GB" dirty="0">
                <a:hlinkClick r:id="rId3"/>
              </a:rPr>
              <a:t>Zhang et al., 2006; </a:t>
            </a:r>
            <a:r>
              <a:rPr lang="en-GB" dirty="0" err="1">
                <a:hlinkClick r:id="rId3"/>
              </a:rPr>
              <a:t>Gentner</a:t>
            </a:r>
            <a:r>
              <a:rPr lang="en-GB" dirty="0">
                <a:hlinkClick r:id="rId3"/>
              </a:rPr>
              <a:t> et al., 2012</a:t>
            </a:r>
            <a:r>
              <a:rPr lang="en-GB" dirty="0"/>
              <a:t>). By sharp contrast, the </a:t>
            </a:r>
            <a:r>
              <a:rPr lang="en-GB" dirty="0" err="1"/>
              <a:t>BldD</a:t>
            </a:r>
            <a:r>
              <a:rPr lang="en-GB" dirty="0"/>
              <a:t>-bound tetrameric c-di-GMP is a tightly packed structure that is not secured by ions. Rather, the c-di-GMP molecules are closely spaced and optimally positioned for </a:t>
            </a:r>
            <a:r>
              <a:rPr lang="en-GB" dirty="0" err="1"/>
              <a:t>interbase</a:t>
            </a:r>
            <a:r>
              <a:rPr lang="en-GB" dirty="0"/>
              <a:t> pairing, leading to the formation of a </a:t>
            </a:r>
            <a:r>
              <a:rPr lang="en-GB" dirty="0" err="1"/>
              <a:t>multistranded</a:t>
            </a:r>
            <a:r>
              <a:rPr lang="en-GB" dirty="0"/>
              <a:t>, base-stacked structure with top, middle, and bottom layers (</a:t>
            </a:r>
            <a:r>
              <a:rPr lang="en-GB" dirty="0">
                <a:hlinkClick r:id="rId5"/>
              </a:rPr>
              <a:t>Figures 5</a:t>
            </a:r>
            <a:r>
              <a:rPr lang="en-GB" dirty="0"/>
              <a:t>D and </a:t>
            </a:r>
            <a:r>
              <a:rPr lang="en-GB" dirty="0">
                <a:hlinkClick r:id="rId4"/>
              </a:rPr>
              <a:t>​andS4A).S4</a:t>
            </a:r>
            <a:r>
              <a:rPr lang="en-GB" dirty="0"/>
              <a:t>A). There are 12 hydrogen bonds between the two intercalated dimers within the c-di-GMP tetramer, including contacts between the N3 atoms and exocyclic NH</a:t>
            </a:r>
            <a:r>
              <a:rPr lang="en-GB" baseline="-25000" dirty="0"/>
              <a:t>2</a:t>
            </a:r>
            <a:r>
              <a:rPr lang="en-GB" dirty="0"/>
              <a:t> amides of an adjacent base (</a:t>
            </a:r>
            <a:r>
              <a:rPr lang="en-GB" dirty="0">
                <a:hlinkClick r:id="rId5"/>
              </a:rPr>
              <a:t>Figures 5</a:t>
            </a:r>
            <a:r>
              <a:rPr lang="en-GB" dirty="0"/>
              <a:t>C and </a:t>
            </a:r>
            <a:r>
              <a:rPr lang="en-GB" dirty="0">
                <a:hlinkClick r:id="rId4"/>
              </a:rPr>
              <a:t>​andS4B).S4</a:t>
            </a:r>
            <a:r>
              <a:rPr lang="en-GB" dirty="0"/>
              <a:t>B). Such contacts could not be formed with c-di-AMP due to its lack of an exocyclic NH</a:t>
            </a:r>
            <a:r>
              <a:rPr lang="en-GB" baseline="-25000" dirty="0"/>
              <a:t>2</a:t>
            </a:r>
            <a:r>
              <a:rPr lang="en-GB" dirty="0"/>
              <a:t> atom. Therefore, in addition to contacts from motifs 1 and 2, guanine-guanine base hydrogen bonds serve to specify c-di-GMP tetramer binding to </a:t>
            </a:r>
            <a:r>
              <a:rPr lang="en-GB" dirty="0" err="1"/>
              <a:t>BldD</a:t>
            </a:r>
            <a:r>
              <a:rPr lang="en-GB" dirty="0"/>
              <a:t>. Notably, formation of the c-di-GMP tetramer buries 24% of the total surface area (buried surface area [BSA]) of the c-di-GMP molecules (</a:t>
            </a:r>
            <a:r>
              <a:rPr lang="en-GB" dirty="0">
                <a:hlinkClick r:id="rId4"/>
              </a:rPr>
              <a:t>Figure S4</a:t>
            </a:r>
            <a:r>
              <a:rPr lang="en-GB" dirty="0"/>
              <a:t>B). By comparison, in most protein oligomers the BSA between </a:t>
            </a:r>
            <a:r>
              <a:rPr lang="en-GB" dirty="0" err="1"/>
              <a:t>protomers</a:t>
            </a:r>
            <a:r>
              <a:rPr lang="en-GB" dirty="0"/>
              <a:t> is ∼15% (</a:t>
            </a:r>
            <a:r>
              <a:rPr lang="en-GB" dirty="0">
                <a:hlinkClick r:id="rId6"/>
              </a:rPr>
              <a:t>Wang et al., 2009</a:t>
            </a:r>
            <a:r>
              <a:rPr lang="en-GB" dirty="0"/>
              <a:t>). Finally, the interface between the intercalated c-di-GMP dimers that forms the tetramer is remarkably complementary in shape (</a:t>
            </a:r>
            <a:r>
              <a:rPr lang="en-GB" dirty="0">
                <a:hlinkClick r:id="rId4"/>
              </a:rPr>
              <a:t>Figure S4</a:t>
            </a:r>
            <a:r>
              <a:rPr lang="en-GB" dirty="0"/>
              <a:t>B). Thus, the combination of multiple contacts between the c-di-GMP moieties along with its extensive BSA and molecular shape complementarity lead to the creation of a compact and highly specific c-di-GMP tetramer. However, </a:t>
            </a:r>
            <a:r>
              <a:rPr lang="en-GB" dirty="0" err="1"/>
              <a:t>BldD</a:t>
            </a:r>
            <a:r>
              <a:rPr lang="en-GB" dirty="0"/>
              <a:t> is necessary to stabilize this tetramer and template its formation.</a:t>
            </a:r>
          </a:p>
        </p:txBody>
      </p:sp>
      <p:sp>
        <p:nvSpPr>
          <p:cNvPr id="5" name="Title 1"/>
          <p:cNvSpPr>
            <a:spLocks noGrp="1"/>
          </p:cNvSpPr>
          <p:nvPr>
            <p:ph type="title"/>
          </p:nvPr>
        </p:nvSpPr>
        <p:spPr>
          <a:xfrm>
            <a:off x="790698" y="0"/>
            <a:ext cx="10515600" cy="1325563"/>
          </a:xfrm>
        </p:spPr>
        <p:txBody>
          <a:bodyPr/>
          <a:lstStyle/>
          <a:p>
            <a:r>
              <a:rPr lang="en-GB" b="1" dirty="0">
                <a:latin typeface="Arial" panose="020B0604020202020204" pitchFamily="34" charset="0"/>
                <a:cs typeface="Arial" panose="020B0604020202020204" pitchFamily="34" charset="0"/>
              </a:rPr>
              <a:t>Example:</a:t>
            </a:r>
          </a:p>
        </p:txBody>
      </p:sp>
      <mc:AlternateContent xmlns:mc="http://schemas.openxmlformats.org/markup-compatibility/2006" xmlns:p14="http://schemas.microsoft.com/office/powerpoint/2010/main">
        <mc:Choice Requires="p14">
          <p:contentPart p14:bwMode="auto" r:id="rId7">
            <p14:nvContentPartPr>
              <p14:cNvPr id="6" name="Ink 5"/>
              <p14:cNvContentPartPr/>
              <p14:nvPr/>
            </p14:nvContentPartPr>
            <p14:xfrm>
              <a:off x="10416590" y="1284645"/>
              <a:ext cx="927360" cy="93240"/>
            </p14:xfrm>
          </p:contentPart>
        </mc:Choice>
        <mc:Fallback xmlns="">
          <p:pic>
            <p:nvPicPr>
              <p:cNvPr id="6" name="Ink 5"/>
              <p:cNvPicPr/>
              <p:nvPr/>
            </p:nvPicPr>
            <p:blipFill>
              <a:blip r:embed="rId8"/>
              <a:stretch>
                <a:fillRect/>
              </a:stretch>
            </p:blipFill>
            <p:spPr>
              <a:xfrm>
                <a:off x="10368710" y="1188885"/>
                <a:ext cx="1023120" cy="2847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p14:cNvContentPartPr/>
              <p14:nvPr/>
            </p14:nvContentPartPr>
            <p14:xfrm>
              <a:off x="6375950" y="2916165"/>
              <a:ext cx="1940040" cy="77760"/>
            </p14:xfrm>
          </p:contentPart>
        </mc:Choice>
        <mc:Fallback xmlns="">
          <p:pic>
            <p:nvPicPr>
              <p:cNvPr id="7" name="Ink 6"/>
              <p:cNvPicPr/>
              <p:nvPr/>
            </p:nvPicPr>
            <p:blipFill>
              <a:blip r:embed="rId10"/>
              <a:stretch>
                <a:fillRect/>
              </a:stretch>
            </p:blipFill>
            <p:spPr>
              <a:xfrm>
                <a:off x="6328070" y="2820045"/>
                <a:ext cx="2036160" cy="2696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Ink 7"/>
              <p14:cNvContentPartPr/>
              <p14:nvPr/>
            </p14:nvContentPartPr>
            <p14:xfrm>
              <a:off x="7475750" y="3175005"/>
              <a:ext cx="717120" cy="63360"/>
            </p14:xfrm>
          </p:contentPart>
        </mc:Choice>
        <mc:Fallback xmlns="">
          <p:pic>
            <p:nvPicPr>
              <p:cNvPr id="8" name="Ink 7"/>
              <p:cNvPicPr/>
              <p:nvPr/>
            </p:nvPicPr>
            <p:blipFill>
              <a:blip r:embed="rId12"/>
              <a:stretch>
                <a:fillRect/>
              </a:stretch>
            </p:blipFill>
            <p:spPr>
              <a:xfrm>
                <a:off x="7427870" y="3078885"/>
                <a:ext cx="81288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9" name="Ink 8"/>
              <p14:cNvContentPartPr/>
              <p14:nvPr/>
            </p14:nvContentPartPr>
            <p14:xfrm>
              <a:off x="2644190" y="4633725"/>
              <a:ext cx="1038600" cy="58320"/>
            </p14:xfrm>
          </p:contentPart>
        </mc:Choice>
        <mc:Fallback xmlns="">
          <p:pic>
            <p:nvPicPr>
              <p:cNvPr id="9" name="Ink 8"/>
              <p:cNvPicPr/>
              <p:nvPr/>
            </p:nvPicPr>
            <p:blipFill>
              <a:blip r:embed="rId14"/>
              <a:stretch>
                <a:fillRect/>
              </a:stretch>
            </p:blipFill>
            <p:spPr>
              <a:xfrm>
                <a:off x="2596310" y="4537605"/>
                <a:ext cx="1134360" cy="2505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0" name="Ink 9"/>
              <p14:cNvContentPartPr/>
              <p14:nvPr/>
            </p14:nvContentPartPr>
            <p14:xfrm>
              <a:off x="8093510" y="4790325"/>
              <a:ext cx="816120" cy="66240"/>
            </p14:xfrm>
          </p:contentPart>
        </mc:Choice>
        <mc:Fallback xmlns="">
          <p:pic>
            <p:nvPicPr>
              <p:cNvPr id="10" name="Ink 9"/>
              <p:cNvPicPr/>
              <p:nvPr/>
            </p:nvPicPr>
            <p:blipFill>
              <a:blip r:embed="rId16"/>
              <a:stretch>
                <a:fillRect/>
              </a:stretch>
            </p:blipFill>
            <p:spPr>
              <a:xfrm>
                <a:off x="8045630" y="4694565"/>
                <a:ext cx="911880" cy="2581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1" name="Ink 10"/>
              <p14:cNvContentPartPr/>
              <p14:nvPr/>
            </p14:nvContentPartPr>
            <p14:xfrm>
              <a:off x="3014990" y="5286405"/>
              <a:ext cx="1631520" cy="127080"/>
            </p14:xfrm>
          </p:contentPart>
        </mc:Choice>
        <mc:Fallback xmlns="">
          <p:pic>
            <p:nvPicPr>
              <p:cNvPr id="11" name="Ink 10"/>
              <p:cNvPicPr/>
              <p:nvPr/>
            </p:nvPicPr>
            <p:blipFill>
              <a:blip r:embed="rId18"/>
              <a:stretch>
                <a:fillRect/>
              </a:stretch>
            </p:blipFill>
            <p:spPr>
              <a:xfrm>
                <a:off x="2967110" y="5190645"/>
                <a:ext cx="1727280" cy="3186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2" name="Ink 11"/>
              <p14:cNvContentPartPr/>
              <p14:nvPr/>
            </p14:nvContentPartPr>
            <p14:xfrm>
              <a:off x="2520710" y="5510685"/>
              <a:ext cx="729000" cy="50760"/>
            </p14:xfrm>
          </p:contentPart>
        </mc:Choice>
        <mc:Fallback xmlns="">
          <p:pic>
            <p:nvPicPr>
              <p:cNvPr id="12" name="Ink 11"/>
              <p:cNvPicPr/>
              <p:nvPr/>
            </p:nvPicPr>
            <p:blipFill>
              <a:blip r:embed="rId20"/>
              <a:stretch>
                <a:fillRect/>
              </a:stretch>
            </p:blipFill>
            <p:spPr>
              <a:xfrm>
                <a:off x="2472830" y="5414925"/>
                <a:ext cx="82512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3" name="Ink 12"/>
              <p14:cNvContentPartPr/>
              <p14:nvPr/>
            </p14:nvContentPartPr>
            <p14:xfrm>
              <a:off x="10478510" y="6252645"/>
              <a:ext cx="963720" cy="62280"/>
            </p14:xfrm>
          </p:contentPart>
        </mc:Choice>
        <mc:Fallback xmlns="">
          <p:pic>
            <p:nvPicPr>
              <p:cNvPr id="13" name="Ink 12"/>
              <p:cNvPicPr/>
              <p:nvPr/>
            </p:nvPicPr>
            <p:blipFill>
              <a:blip r:embed="rId22"/>
              <a:stretch>
                <a:fillRect/>
              </a:stretch>
            </p:blipFill>
            <p:spPr>
              <a:xfrm>
                <a:off x="10430630" y="6156525"/>
                <a:ext cx="1059840" cy="2545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4" name="Ink 13"/>
              <p14:cNvContentPartPr/>
              <p14:nvPr/>
            </p14:nvContentPartPr>
            <p14:xfrm>
              <a:off x="7315190" y="5735325"/>
              <a:ext cx="519480" cy="47880"/>
            </p14:xfrm>
          </p:contentPart>
        </mc:Choice>
        <mc:Fallback xmlns="">
          <p:pic>
            <p:nvPicPr>
              <p:cNvPr id="14" name="Ink 13"/>
              <p:cNvPicPr/>
              <p:nvPr/>
            </p:nvPicPr>
            <p:blipFill>
              <a:blip r:embed="rId24"/>
              <a:stretch>
                <a:fillRect/>
              </a:stretch>
            </p:blipFill>
            <p:spPr>
              <a:xfrm>
                <a:off x="7267310" y="5639565"/>
                <a:ext cx="615240" cy="239760"/>
              </a:xfrm>
              <a:prstGeom prst="rect">
                <a:avLst/>
              </a:prstGeom>
            </p:spPr>
          </p:pic>
        </mc:Fallback>
      </mc:AlternateContent>
    </p:spTree>
    <p:extLst>
      <p:ext uri="{BB962C8B-B14F-4D97-AF65-F5344CB8AC3E}">
        <p14:creationId xmlns:p14="http://schemas.microsoft.com/office/powerpoint/2010/main" val="19131043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6E152-6EE2-45A6-9458-A86903053FDD}"/>
              </a:ext>
            </a:extLst>
          </p:cNvPr>
          <p:cNvSpPr>
            <a:spLocks noGrp="1"/>
          </p:cNvSpPr>
          <p:nvPr>
            <p:ph type="title"/>
          </p:nvPr>
        </p:nvSpPr>
        <p:spPr>
          <a:xfrm>
            <a:off x="239349" y="276388"/>
            <a:ext cx="10515600" cy="1325563"/>
          </a:xfrm>
        </p:spPr>
        <p:txBody>
          <a:bodyPr/>
          <a:lstStyle/>
          <a:p>
            <a:r>
              <a:rPr lang="en-GB" b="1" dirty="0"/>
              <a:t>Exercise </a:t>
            </a:r>
            <a:r>
              <a:rPr lang="en-GB" b="1" dirty="0" smtClean="0"/>
              <a:t>6: transition words</a:t>
            </a:r>
            <a:endParaRPr lang="en-GB" b="1" dirty="0"/>
          </a:p>
        </p:txBody>
      </p:sp>
      <p:sp>
        <p:nvSpPr>
          <p:cNvPr id="3" name="Content Placeholder 2"/>
          <p:cNvSpPr>
            <a:spLocks noGrp="1"/>
          </p:cNvSpPr>
          <p:nvPr>
            <p:ph idx="1"/>
          </p:nvPr>
        </p:nvSpPr>
        <p:spPr/>
        <p:txBody>
          <a:bodyPr>
            <a:normAutofit/>
          </a:bodyPr>
          <a:lstStyle/>
          <a:p>
            <a:pPr marL="0" indent="0">
              <a:buNone/>
            </a:pPr>
            <a:r>
              <a:rPr lang="en-GB" sz="3600" dirty="0" smtClean="0"/>
              <a:t>Read each example and ask yourself 3 </a:t>
            </a:r>
            <a:r>
              <a:rPr lang="en-GB" sz="3600" dirty="0"/>
              <a:t>questions:</a:t>
            </a:r>
          </a:p>
          <a:p>
            <a:pPr marL="457200" indent="-457200">
              <a:buAutoNum type="arabicPeriod"/>
            </a:pPr>
            <a:r>
              <a:rPr lang="en-GB" sz="3600" dirty="0" smtClean="0">
                <a:solidFill>
                  <a:schemeClr val="accent2"/>
                </a:solidFill>
              </a:rPr>
              <a:t>Which words are functioning as transition words?</a:t>
            </a:r>
            <a:endParaRPr lang="en-GB" sz="3600" dirty="0">
              <a:solidFill>
                <a:schemeClr val="accent2"/>
              </a:solidFill>
            </a:endParaRPr>
          </a:p>
          <a:p>
            <a:pPr marL="457200" indent="-457200">
              <a:buAutoNum type="arabicPeriod"/>
            </a:pPr>
            <a:r>
              <a:rPr lang="en-GB" sz="3600" dirty="0">
                <a:solidFill>
                  <a:schemeClr val="accent5"/>
                </a:solidFill>
              </a:rPr>
              <a:t>Why </a:t>
            </a:r>
            <a:r>
              <a:rPr lang="en-GB" sz="3600" dirty="0" smtClean="0">
                <a:solidFill>
                  <a:schemeClr val="accent5"/>
                </a:solidFill>
              </a:rPr>
              <a:t>are they necessary (or unnecessary?)</a:t>
            </a:r>
            <a:endParaRPr lang="en-GB" sz="3600" dirty="0">
              <a:solidFill>
                <a:schemeClr val="accent5"/>
              </a:solidFill>
            </a:endParaRPr>
          </a:p>
          <a:p>
            <a:pPr marL="457200" indent="-457200">
              <a:buAutoNum type="arabicPeriod"/>
            </a:pPr>
            <a:r>
              <a:rPr lang="en-GB" sz="3600" dirty="0" smtClean="0">
                <a:solidFill>
                  <a:srgbClr val="00B050"/>
                </a:solidFill>
              </a:rPr>
              <a:t>Are there any places where the writing can be improved by adding transition words?</a:t>
            </a:r>
            <a:endParaRPr lang="en-GB" sz="3600" dirty="0">
              <a:solidFill>
                <a:srgbClr val="00B050"/>
              </a:solidFill>
            </a:endParaRPr>
          </a:p>
        </p:txBody>
      </p:sp>
    </p:spTree>
    <p:extLst>
      <p:ext uri="{BB962C8B-B14F-4D97-AF65-F5344CB8AC3E}">
        <p14:creationId xmlns:p14="http://schemas.microsoft.com/office/powerpoint/2010/main" val="396819216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GB" dirty="0"/>
              <a:t>Given the benefits conferred to microbial cells that form encapsulated communities, it is no surprise that the biofilm lifestyle arose early and has persisted for billions of years. However, commitment to the biofilm lifestyle also presents challenges. Chief among them is that prolonged maturation of a biofilm community can lead to crowding and starvation</a:t>
            </a:r>
            <a:r>
              <a:rPr lang="en-GB" u="sng" baseline="30000" dirty="0">
                <a:hlinkClick r:id="rId2"/>
              </a:rPr>
              <a:t>2</a:t>
            </a:r>
            <a:r>
              <a:rPr lang="en-GB" dirty="0"/>
              <a:t>. As a consequence, many bacteria have evolved the ability to transition between the biofilm and free-swimming lifestyles and encode elaborate </a:t>
            </a:r>
            <a:r>
              <a:rPr lang="en-GB" dirty="0" err="1"/>
              <a:t>signaling</a:t>
            </a:r>
            <a:r>
              <a:rPr lang="en-GB" dirty="0"/>
              <a:t> mechanisms to regulate their collective states</a:t>
            </a:r>
            <a:r>
              <a:rPr lang="en-GB" u="sng" baseline="30000" dirty="0">
                <a:hlinkClick r:id="rId3"/>
              </a:rPr>
              <a:t>15</a:t>
            </a:r>
            <a:r>
              <a:rPr lang="en-GB" dirty="0"/>
              <a:t>. Yet, whether and how bacteria gauge the presence of lethal threats in their environments to drive biofilm formation remains unclear.</a:t>
            </a:r>
            <a:endParaRPr lang="en-GB" sz="1800" dirty="0"/>
          </a:p>
        </p:txBody>
      </p:sp>
      <p:sp>
        <p:nvSpPr>
          <p:cNvPr id="4" name="Rectangle 3"/>
          <p:cNvSpPr/>
          <p:nvPr/>
        </p:nvSpPr>
        <p:spPr>
          <a:xfrm>
            <a:off x="2640228" y="6288852"/>
            <a:ext cx="9073978" cy="523220"/>
          </a:xfrm>
          <a:prstGeom prst="rect">
            <a:avLst/>
          </a:prstGeom>
        </p:spPr>
        <p:txBody>
          <a:bodyPr wrap="square">
            <a:spAutoFit/>
          </a:bodyPr>
          <a:lstStyle/>
          <a:p>
            <a:r>
              <a:rPr lang="en-GB" sz="1400" dirty="0">
                <a:solidFill>
                  <a:srgbClr val="212121"/>
                </a:solidFill>
                <a:latin typeface="BlinkMacSystemFont"/>
              </a:rPr>
              <a:t>Prentice JA, van de </a:t>
            </a:r>
            <a:r>
              <a:rPr lang="en-GB" sz="1400" dirty="0" err="1">
                <a:solidFill>
                  <a:srgbClr val="212121"/>
                </a:solidFill>
                <a:latin typeface="BlinkMacSystemFont"/>
              </a:rPr>
              <a:t>Weerd</a:t>
            </a:r>
            <a:r>
              <a:rPr lang="en-GB" sz="1400" dirty="0">
                <a:solidFill>
                  <a:srgbClr val="212121"/>
                </a:solidFill>
                <a:latin typeface="BlinkMacSystemFont"/>
              </a:rPr>
              <a:t> R, Bridges AA. Cell-lysis sensing drives biofilm formation in </a:t>
            </a:r>
            <a:r>
              <a:rPr lang="en-GB" sz="1400" i="1" dirty="0">
                <a:solidFill>
                  <a:srgbClr val="212121"/>
                </a:solidFill>
                <a:latin typeface="BlinkMacSystemFont"/>
              </a:rPr>
              <a:t>Vibrio </a:t>
            </a:r>
            <a:r>
              <a:rPr lang="en-GB" sz="1400" i="1" dirty="0" err="1">
                <a:solidFill>
                  <a:srgbClr val="212121"/>
                </a:solidFill>
                <a:latin typeface="BlinkMacSystemFont"/>
              </a:rPr>
              <a:t>cholerae</a:t>
            </a:r>
            <a:r>
              <a:rPr lang="en-GB" sz="1400" dirty="0">
                <a:solidFill>
                  <a:srgbClr val="212121"/>
                </a:solidFill>
                <a:latin typeface="BlinkMacSystemFont"/>
              </a:rPr>
              <a:t>. </a:t>
            </a:r>
            <a:r>
              <a:rPr lang="en-GB" sz="1400" i="1" dirty="0">
                <a:solidFill>
                  <a:srgbClr val="212121"/>
                </a:solidFill>
                <a:latin typeface="BlinkMacSystemFont"/>
              </a:rPr>
              <a:t>Nat </a:t>
            </a:r>
            <a:r>
              <a:rPr lang="en-GB" sz="1400" i="1" dirty="0" err="1">
                <a:solidFill>
                  <a:srgbClr val="212121"/>
                </a:solidFill>
                <a:latin typeface="BlinkMacSystemFont"/>
              </a:rPr>
              <a:t>Commun</a:t>
            </a:r>
            <a:r>
              <a:rPr lang="en-GB" sz="1400" dirty="0">
                <a:solidFill>
                  <a:srgbClr val="212121"/>
                </a:solidFill>
                <a:latin typeface="BlinkMacSystemFont"/>
              </a:rPr>
              <a:t>. 2024;15(1):2018. Published 2024 Mar 6. doi:10.1038/s41467-024-46399-1</a:t>
            </a:r>
            <a:endParaRPr lang="en-GB" sz="1400" dirty="0"/>
          </a:p>
        </p:txBody>
      </p:sp>
    </p:spTree>
    <p:extLst>
      <p:ext uri="{BB962C8B-B14F-4D97-AF65-F5344CB8AC3E}">
        <p14:creationId xmlns:p14="http://schemas.microsoft.com/office/powerpoint/2010/main" val="348850047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1695" y="357809"/>
            <a:ext cx="10515600" cy="6176963"/>
          </a:xfrm>
        </p:spPr>
        <p:txBody>
          <a:bodyPr>
            <a:normAutofit fontScale="85000" lnSpcReduction="10000"/>
          </a:bodyPr>
          <a:lstStyle/>
          <a:p>
            <a:pPr marL="0" indent="0">
              <a:buNone/>
            </a:pPr>
            <a:r>
              <a:rPr lang="en-GB" dirty="0"/>
              <a:t>In the present study, small RNA (sRNA) data from </a:t>
            </a:r>
            <a:r>
              <a:rPr lang="en-GB" i="1" dirty="0" err="1"/>
              <a:t>Ascosphaera</a:t>
            </a:r>
            <a:r>
              <a:rPr lang="en-GB" i="1" dirty="0"/>
              <a:t> </a:t>
            </a:r>
            <a:r>
              <a:rPr lang="en-GB" i="1" dirty="0" err="1"/>
              <a:t>apis</a:t>
            </a:r>
            <a:r>
              <a:rPr lang="en-GB" dirty="0"/>
              <a:t> were filtered from sRNA-</a:t>
            </a:r>
            <a:r>
              <a:rPr lang="en-GB" dirty="0" err="1"/>
              <a:t>seq</a:t>
            </a:r>
            <a:r>
              <a:rPr lang="en-GB" dirty="0"/>
              <a:t> datasets from the gut tissues of </a:t>
            </a:r>
            <a:r>
              <a:rPr lang="en-GB" i="1" dirty="0"/>
              <a:t>A. </a:t>
            </a:r>
            <a:r>
              <a:rPr lang="en-GB" i="1" dirty="0" err="1"/>
              <a:t>apis</a:t>
            </a:r>
            <a:r>
              <a:rPr lang="en-GB" dirty="0"/>
              <a:t>-infected </a:t>
            </a:r>
            <a:r>
              <a:rPr lang="en-GB" i="1" dirty="0" err="1"/>
              <a:t>Apis</a:t>
            </a:r>
            <a:r>
              <a:rPr lang="en-GB" i="1" dirty="0"/>
              <a:t> </a:t>
            </a:r>
            <a:r>
              <a:rPr lang="en-GB" i="1" dirty="0" err="1"/>
              <a:t>mellifera</a:t>
            </a:r>
            <a:r>
              <a:rPr lang="en-GB" i="1" dirty="0"/>
              <a:t> </a:t>
            </a:r>
            <a:r>
              <a:rPr lang="en-GB" i="1" dirty="0" err="1"/>
              <a:t>ligustica</a:t>
            </a:r>
            <a:r>
              <a:rPr lang="en-GB" dirty="0"/>
              <a:t> worker larvae, which were combined with the previously gained sRNA-</a:t>
            </a:r>
            <a:r>
              <a:rPr lang="en-GB" dirty="0" err="1"/>
              <a:t>seq</a:t>
            </a:r>
            <a:r>
              <a:rPr lang="en-GB" dirty="0"/>
              <a:t> data from </a:t>
            </a:r>
            <a:r>
              <a:rPr lang="en-GB" i="1" dirty="0"/>
              <a:t>A. </a:t>
            </a:r>
            <a:r>
              <a:rPr lang="en-GB" i="1" dirty="0" err="1"/>
              <a:t>apis</a:t>
            </a:r>
            <a:r>
              <a:rPr lang="en-GB" dirty="0"/>
              <a:t> spores to screen differentially expressed </a:t>
            </a:r>
            <a:r>
              <a:rPr lang="en-GB" dirty="0" err="1"/>
              <a:t>milRNAs</a:t>
            </a:r>
            <a:r>
              <a:rPr lang="en-GB" dirty="0"/>
              <a:t> (</a:t>
            </a:r>
            <a:r>
              <a:rPr lang="en-GB" dirty="0" err="1"/>
              <a:t>DEmilRNAs</a:t>
            </a:r>
            <a:r>
              <a:rPr lang="en-GB" dirty="0"/>
              <a:t>), followed by trend analysis and investigation of the </a:t>
            </a:r>
            <a:r>
              <a:rPr lang="en-GB" dirty="0" err="1"/>
              <a:t>DEmilRNAs</a:t>
            </a:r>
            <a:r>
              <a:rPr lang="en-GB" dirty="0"/>
              <a:t> in relation to significant trends. Additionally, the interactions between the </a:t>
            </a:r>
            <a:r>
              <a:rPr lang="en-GB" dirty="0" err="1"/>
              <a:t>DEmilRNAs</a:t>
            </a:r>
            <a:r>
              <a:rPr lang="en-GB" dirty="0"/>
              <a:t> and their target mRNAs were verified using a dual-luciferase reporter assay. In total, 974 </a:t>
            </a:r>
            <a:r>
              <a:rPr lang="en-GB" i="1" dirty="0"/>
              <a:t>A. </a:t>
            </a:r>
            <a:r>
              <a:rPr lang="en-GB" i="1" dirty="0" err="1"/>
              <a:t>apis</a:t>
            </a:r>
            <a:r>
              <a:rPr lang="en-GB" dirty="0"/>
              <a:t> </a:t>
            </a:r>
            <a:r>
              <a:rPr lang="en-GB" dirty="0" err="1"/>
              <a:t>milRNAs</a:t>
            </a:r>
            <a:r>
              <a:rPr lang="en-GB" dirty="0"/>
              <a:t> were identified. The first base of these </a:t>
            </a:r>
            <a:r>
              <a:rPr lang="en-GB" dirty="0" err="1"/>
              <a:t>milRNAs</a:t>
            </a:r>
            <a:r>
              <a:rPr lang="en-GB" dirty="0"/>
              <a:t> was biased toward U. The expression of six </a:t>
            </a:r>
            <a:r>
              <a:rPr lang="en-GB" dirty="0" err="1"/>
              <a:t>milRNAs</a:t>
            </a:r>
            <a:r>
              <a:rPr lang="en-GB" dirty="0"/>
              <a:t> was confirmed by stem–loop RT-PCR, and the sequences of milR-3245-y and milR-10285-y were validated using Sanger sequencing. These miRNAs grouped into four significant trends, with the target mRNAs of </a:t>
            </a:r>
            <a:r>
              <a:rPr lang="en-GB" dirty="0" err="1"/>
              <a:t>DEmilRNAs</a:t>
            </a:r>
            <a:r>
              <a:rPr lang="en-GB" dirty="0"/>
              <a:t> involving 42 GO terms and 120 KEGG pathways, such as the fungal-type cell wall and biosynthesis of secondary metabolites. Further investigation demonstrated that 299 </a:t>
            </a:r>
            <a:r>
              <a:rPr lang="en-GB" dirty="0" err="1"/>
              <a:t>DEmilRNAs</a:t>
            </a:r>
            <a:r>
              <a:rPr lang="en-GB" dirty="0"/>
              <a:t> (novel-m0011-3p, milR-10048-y, bantam-y, etc.) potentially targeted nine genes encoding secondary metabolite-associated enzymes, while 258 (milR-25-y, milR-14-y, milR-932-x, etc.) and 419 (milR-4561-y, milR-10125-y, let-7-x, etc.) </a:t>
            </a:r>
            <a:r>
              <a:rPr lang="en-GB" dirty="0" err="1"/>
              <a:t>DEmilRNAs</a:t>
            </a:r>
            <a:r>
              <a:rPr lang="en-GB" dirty="0"/>
              <a:t> putatively targeted virulence factor-encoded genes and nine genes involved in the MAPK </a:t>
            </a:r>
            <a:r>
              <a:rPr lang="en-GB" dirty="0" err="1"/>
              <a:t>signaling</a:t>
            </a:r>
            <a:r>
              <a:rPr lang="en-GB" dirty="0"/>
              <a:t> pathway, respectively. Additionally, the interaction between </a:t>
            </a:r>
            <a:r>
              <a:rPr lang="en-GB" i="1" dirty="0"/>
              <a:t>ADM-B</a:t>
            </a:r>
            <a:r>
              <a:rPr lang="en-GB" dirty="0"/>
              <a:t> and milR-6882-x, as well as between </a:t>
            </a:r>
            <a:r>
              <a:rPr lang="en-GB" i="1" dirty="0"/>
              <a:t>PKIA</a:t>
            </a:r>
            <a:r>
              <a:rPr lang="en-GB" dirty="0"/>
              <a:t> and milR-7009-x were verified. Together, these results not only offer a basis for clarifying the mechanisms underlying </a:t>
            </a:r>
            <a:r>
              <a:rPr lang="en-GB" dirty="0" err="1"/>
              <a:t>DEmilRNA</a:t>
            </a:r>
            <a:r>
              <a:rPr lang="en-GB" dirty="0"/>
              <a:t>-regulated pathogenesis of </a:t>
            </a:r>
            <a:r>
              <a:rPr lang="en-GB" i="1" dirty="0"/>
              <a:t>A. </a:t>
            </a:r>
            <a:r>
              <a:rPr lang="en-GB" i="1" dirty="0" err="1"/>
              <a:t>apis</a:t>
            </a:r>
            <a:r>
              <a:rPr lang="en-GB" dirty="0"/>
              <a:t> and a novel insight into the interaction between </a:t>
            </a:r>
            <a:r>
              <a:rPr lang="en-GB" i="1" dirty="0"/>
              <a:t>A. </a:t>
            </a:r>
            <a:r>
              <a:rPr lang="en-GB" i="1" dirty="0" err="1"/>
              <a:t>apis</a:t>
            </a:r>
            <a:r>
              <a:rPr lang="en-GB" dirty="0"/>
              <a:t> and honey bee larvae, but also provide candidate </a:t>
            </a:r>
            <a:r>
              <a:rPr lang="en-GB" dirty="0" err="1"/>
              <a:t>DEmilRNA</a:t>
            </a:r>
            <a:r>
              <a:rPr lang="en-GB" dirty="0"/>
              <a:t>–gene axis for further investigation.</a:t>
            </a:r>
          </a:p>
          <a:p>
            <a:pPr marL="0" indent="0">
              <a:buNone/>
            </a:pPr>
            <a:endParaRPr lang="en-GB" dirty="0"/>
          </a:p>
          <a:p>
            <a:pPr marL="0" indent="0">
              <a:buNone/>
            </a:pPr>
            <a:r>
              <a:rPr lang="en-GB" sz="1600" dirty="0">
                <a:solidFill>
                  <a:srgbClr val="282828"/>
                </a:solidFill>
                <a:latin typeface="MuseoSans"/>
              </a:rPr>
              <a:t>Transcriptional dynamics and regulatory function of </a:t>
            </a:r>
            <a:r>
              <a:rPr lang="en-GB" sz="1600" dirty="0" err="1">
                <a:solidFill>
                  <a:srgbClr val="282828"/>
                </a:solidFill>
                <a:latin typeface="MuseoSans"/>
              </a:rPr>
              <a:t>milRNAs</a:t>
            </a:r>
            <a:r>
              <a:rPr lang="en-GB" sz="1600" dirty="0">
                <a:solidFill>
                  <a:srgbClr val="282828"/>
                </a:solidFill>
                <a:latin typeface="MuseoSans"/>
              </a:rPr>
              <a:t> in </a:t>
            </a:r>
            <a:r>
              <a:rPr lang="en-GB" sz="1600" dirty="0" err="1">
                <a:solidFill>
                  <a:srgbClr val="282828"/>
                </a:solidFill>
                <a:latin typeface="MuseoSans"/>
              </a:rPr>
              <a:t>Ascosphaera</a:t>
            </a:r>
            <a:r>
              <a:rPr lang="en-GB" sz="1600" dirty="0">
                <a:solidFill>
                  <a:srgbClr val="282828"/>
                </a:solidFill>
                <a:latin typeface="MuseoSans"/>
              </a:rPr>
              <a:t> </a:t>
            </a:r>
            <a:r>
              <a:rPr lang="en-GB" sz="1600" dirty="0" err="1">
                <a:solidFill>
                  <a:srgbClr val="282828"/>
                </a:solidFill>
                <a:latin typeface="MuseoSans"/>
              </a:rPr>
              <a:t>apis</a:t>
            </a:r>
            <a:r>
              <a:rPr lang="en-GB" sz="1600" dirty="0">
                <a:solidFill>
                  <a:srgbClr val="282828"/>
                </a:solidFill>
                <a:latin typeface="MuseoSans"/>
              </a:rPr>
              <a:t> invading </a:t>
            </a:r>
            <a:r>
              <a:rPr lang="en-GB" sz="1600" dirty="0" err="1">
                <a:solidFill>
                  <a:srgbClr val="282828"/>
                </a:solidFill>
                <a:latin typeface="MuseoSans"/>
              </a:rPr>
              <a:t>Apis</a:t>
            </a:r>
            <a:r>
              <a:rPr lang="en-GB" sz="1600" dirty="0">
                <a:solidFill>
                  <a:srgbClr val="282828"/>
                </a:solidFill>
                <a:latin typeface="MuseoSans"/>
              </a:rPr>
              <a:t> </a:t>
            </a:r>
            <a:r>
              <a:rPr lang="en-GB" sz="1600" dirty="0" err="1">
                <a:solidFill>
                  <a:srgbClr val="282828"/>
                </a:solidFill>
                <a:latin typeface="MuseoSans"/>
              </a:rPr>
              <a:t>mellifera</a:t>
            </a:r>
            <a:r>
              <a:rPr lang="en-GB" sz="1600" dirty="0">
                <a:solidFill>
                  <a:srgbClr val="282828"/>
                </a:solidFill>
                <a:latin typeface="MuseoSans"/>
              </a:rPr>
              <a:t> </a:t>
            </a:r>
            <a:r>
              <a:rPr lang="en-GB" sz="1600" dirty="0" smtClean="0">
                <a:solidFill>
                  <a:srgbClr val="282828"/>
                </a:solidFill>
                <a:latin typeface="MuseoSans"/>
              </a:rPr>
              <a:t>larvae</a:t>
            </a:r>
          </a:p>
          <a:p>
            <a:pPr marL="0" indent="0">
              <a:buNone/>
            </a:pPr>
            <a:r>
              <a:rPr lang="en-GB" sz="1600" dirty="0" smtClean="0"/>
              <a:t>Fan et al (2024) Front. </a:t>
            </a:r>
            <a:r>
              <a:rPr lang="en-GB" sz="1600" dirty="0" err="1" smtClean="0"/>
              <a:t>Microbiol</a:t>
            </a:r>
            <a:r>
              <a:rPr lang="en-GB" sz="1600" dirty="0" smtClean="0"/>
              <a:t>, </a:t>
            </a:r>
            <a:r>
              <a:rPr lang="en-GB" sz="1600" dirty="0">
                <a:latin typeface="MuseoSans"/>
                <a:hlinkClick r:id="rId2"/>
              </a:rPr>
              <a:t>https://doi.org/10.3389/fmicb.2024.1355035</a:t>
            </a:r>
            <a:endParaRPr lang="en-GB" sz="1600" dirty="0"/>
          </a:p>
        </p:txBody>
      </p:sp>
    </p:spTree>
    <p:extLst>
      <p:ext uri="{BB962C8B-B14F-4D97-AF65-F5344CB8AC3E}">
        <p14:creationId xmlns:p14="http://schemas.microsoft.com/office/powerpoint/2010/main" val="133550352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3697" y="222422"/>
            <a:ext cx="10810103" cy="5954541"/>
          </a:xfrm>
        </p:spPr>
        <p:txBody>
          <a:bodyPr>
            <a:normAutofit lnSpcReduction="10000"/>
          </a:bodyPr>
          <a:lstStyle/>
          <a:p>
            <a:pPr marL="0" indent="0">
              <a:buNone/>
            </a:pPr>
            <a:r>
              <a:rPr lang="en-GB" i="1" dirty="0" smtClean="0"/>
              <a:t>F</a:t>
            </a:r>
            <a:r>
              <a:rPr lang="en-GB" i="1" dirty="0"/>
              <a:t>. </a:t>
            </a:r>
            <a:r>
              <a:rPr lang="en-GB" i="1" dirty="0" err="1"/>
              <a:t>tularensis</a:t>
            </a:r>
            <a:r>
              <a:rPr lang="en-GB" dirty="0"/>
              <a:t> is an intracellular bacterium and has a unique intracellular life cycle. </a:t>
            </a:r>
            <a:r>
              <a:rPr lang="en-GB" i="1" dirty="0" err="1"/>
              <a:t>Francisella</a:t>
            </a:r>
            <a:r>
              <a:rPr lang="en-GB" dirty="0"/>
              <a:t> can infect macrophages, neutrophils, dendritic cells, and several other cell types (</a:t>
            </a:r>
            <a:r>
              <a:rPr lang="en-GB" u="sng" dirty="0">
                <a:hlinkClick r:id="rId2"/>
              </a:rPr>
              <a:t>9</a:t>
            </a:r>
            <a:r>
              <a:rPr lang="en-GB" dirty="0"/>
              <a:t>,</a:t>
            </a:r>
            <a:r>
              <a:rPr lang="en-GB" u="sng" dirty="0">
                <a:hlinkClick r:id="rId3"/>
              </a:rPr>
              <a:t>–</a:t>
            </a:r>
            <a:r>
              <a:rPr lang="en-GB" u="sng" dirty="0">
                <a:hlinkClick r:id="rId4"/>
              </a:rPr>
              <a:t>12</a:t>
            </a:r>
            <a:r>
              <a:rPr lang="en-GB" dirty="0"/>
              <a:t>); however, macrophages are targeted primarily to initiate the infection. Upon phagocytosis, </a:t>
            </a:r>
            <a:r>
              <a:rPr lang="en-GB" i="1" dirty="0" err="1"/>
              <a:t>Francisella</a:t>
            </a:r>
            <a:r>
              <a:rPr lang="en-GB" dirty="0"/>
              <a:t> remains in phagosomes for a short duration, prevents the maturation of phagosomes, disintegrates the </a:t>
            </a:r>
            <a:r>
              <a:rPr lang="en-GB" dirty="0" err="1"/>
              <a:t>phagosomal</a:t>
            </a:r>
            <a:r>
              <a:rPr lang="en-GB" dirty="0"/>
              <a:t> wall, and escapes into the cytosol, where the replication occurs (</a:t>
            </a:r>
            <a:r>
              <a:rPr lang="en-GB" u="sng" dirty="0">
                <a:hlinkClick r:id="rId4"/>
              </a:rPr>
              <a:t>12</a:t>
            </a:r>
            <a:r>
              <a:rPr lang="en-GB" dirty="0"/>
              <a:t>). The genes required to escape from the phagosome are encoded on a </a:t>
            </a:r>
            <a:r>
              <a:rPr lang="en-GB" i="1" dirty="0" err="1"/>
              <a:t>Francisella</a:t>
            </a:r>
            <a:r>
              <a:rPr lang="en-GB" dirty="0"/>
              <a:t> pathogenicity island (FPI) (</a:t>
            </a:r>
            <a:r>
              <a:rPr lang="en-GB" u="sng" dirty="0">
                <a:hlinkClick r:id="rId5"/>
              </a:rPr>
              <a:t>13</a:t>
            </a:r>
            <a:r>
              <a:rPr lang="en-GB" dirty="0"/>
              <a:t>). The regulation of virulence mechanisms of </a:t>
            </a:r>
            <a:r>
              <a:rPr lang="en-GB" i="1" dirty="0" err="1"/>
              <a:t>Francisella</a:t>
            </a:r>
            <a:r>
              <a:rPr lang="en-GB" dirty="0"/>
              <a:t> is not entirely understood. </a:t>
            </a:r>
            <a:r>
              <a:rPr lang="en-GB" i="1" dirty="0" err="1"/>
              <a:t>Francisella</a:t>
            </a:r>
            <a:r>
              <a:rPr lang="en-GB" dirty="0"/>
              <a:t> possesses very few transcription regulators. The three well-characterized transcriptional regulators, the macrophage growth locus protein A (</a:t>
            </a:r>
            <a:r>
              <a:rPr lang="en-GB" dirty="0" err="1"/>
              <a:t>MglA</a:t>
            </a:r>
            <a:r>
              <a:rPr lang="en-GB" dirty="0"/>
              <a:t>), the stringent starvation protein A (</a:t>
            </a:r>
            <a:r>
              <a:rPr lang="en-GB" dirty="0" err="1"/>
              <a:t>SspA</a:t>
            </a:r>
            <a:r>
              <a:rPr lang="en-GB" dirty="0"/>
              <a:t>), and the pathogenicity island gene regulator (</a:t>
            </a:r>
            <a:r>
              <a:rPr lang="en-GB" dirty="0" err="1"/>
              <a:t>PigR</a:t>
            </a:r>
            <a:r>
              <a:rPr lang="en-GB" dirty="0"/>
              <a:t>), regulate the expression of genes encoded on the FPI (</a:t>
            </a:r>
            <a:r>
              <a:rPr lang="en-GB" u="sng" dirty="0">
                <a:hlinkClick r:id="rId6"/>
              </a:rPr>
              <a:t>14</a:t>
            </a:r>
            <a:r>
              <a:rPr lang="en-GB" dirty="0"/>
              <a:t>,</a:t>
            </a:r>
            <a:r>
              <a:rPr lang="en-GB" u="sng" dirty="0">
                <a:hlinkClick r:id="rId7"/>
              </a:rPr>
              <a:t>–</a:t>
            </a:r>
            <a:r>
              <a:rPr lang="en-GB" u="sng" dirty="0">
                <a:hlinkClick r:id="rId8"/>
              </a:rPr>
              <a:t>16</a:t>
            </a:r>
            <a:r>
              <a:rPr lang="en-GB" dirty="0"/>
              <a:t>). The other transcriptional regulators, </a:t>
            </a:r>
            <a:r>
              <a:rPr lang="en-GB" dirty="0" err="1"/>
              <a:t>PmrA</a:t>
            </a:r>
            <a:r>
              <a:rPr lang="en-GB" dirty="0"/>
              <a:t> and </a:t>
            </a:r>
            <a:r>
              <a:rPr lang="en-GB" dirty="0" err="1"/>
              <a:t>QseC</a:t>
            </a:r>
            <a:r>
              <a:rPr lang="en-GB" dirty="0"/>
              <a:t>, function as response regulators of the two-component system and regulate the expression of virulence-associated genes in </a:t>
            </a:r>
            <a:r>
              <a:rPr lang="en-GB" i="1" dirty="0"/>
              <a:t>F. </a:t>
            </a:r>
            <a:r>
              <a:rPr lang="en-GB" i="1" dirty="0" err="1"/>
              <a:t>tularensis</a:t>
            </a:r>
            <a:r>
              <a:rPr lang="en-GB" dirty="0"/>
              <a:t> (</a:t>
            </a:r>
            <a:r>
              <a:rPr lang="en-GB" u="sng" dirty="0">
                <a:hlinkClick r:id="rId9"/>
              </a:rPr>
              <a:t>17</a:t>
            </a:r>
            <a:r>
              <a:rPr lang="en-GB" dirty="0"/>
              <a:t>, </a:t>
            </a:r>
            <a:r>
              <a:rPr lang="en-GB" u="sng" dirty="0">
                <a:hlinkClick r:id="rId10"/>
              </a:rPr>
              <a:t>18</a:t>
            </a:r>
            <a:r>
              <a:rPr lang="en-GB" dirty="0"/>
              <a:t>). Additionally, </a:t>
            </a:r>
            <a:r>
              <a:rPr lang="en-GB" i="1" dirty="0"/>
              <a:t>F. </a:t>
            </a:r>
            <a:r>
              <a:rPr lang="en-GB" i="1" dirty="0" err="1"/>
              <a:t>tularensis</a:t>
            </a:r>
            <a:r>
              <a:rPr lang="en-GB" dirty="0"/>
              <a:t> encodes specialized transcriptional regulators such as Fur, which regulate the expression of genes involved in iron uptake (</a:t>
            </a:r>
            <a:r>
              <a:rPr lang="en-GB" u="sng" dirty="0">
                <a:hlinkClick r:id="rId11"/>
              </a:rPr>
              <a:t>19</a:t>
            </a:r>
            <a:r>
              <a:rPr lang="en-GB" dirty="0"/>
              <a:t>), and </a:t>
            </a:r>
            <a:r>
              <a:rPr lang="en-GB" dirty="0" err="1"/>
              <a:t>OxyR</a:t>
            </a:r>
            <a:r>
              <a:rPr lang="en-GB" dirty="0"/>
              <a:t>, which plays a central role in regulating the essential genes required for oxidative stress resistance and virulence (</a:t>
            </a:r>
            <a:r>
              <a:rPr lang="en-GB" u="sng" dirty="0">
                <a:hlinkClick r:id="rId12"/>
              </a:rPr>
              <a:t>20</a:t>
            </a:r>
            <a:r>
              <a:rPr lang="en-GB" dirty="0"/>
              <a:t>).</a:t>
            </a:r>
            <a:endParaRPr lang="en-GB" sz="1800" dirty="0"/>
          </a:p>
        </p:txBody>
      </p:sp>
      <p:sp>
        <p:nvSpPr>
          <p:cNvPr id="4" name="Rectangle 3"/>
          <p:cNvSpPr/>
          <p:nvPr/>
        </p:nvSpPr>
        <p:spPr>
          <a:xfrm>
            <a:off x="296564" y="6334780"/>
            <a:ext cx="11788345" cy="523220"/>
          </a:xfrm>
          <a:prstGeom prst="rect">
            <a:avLst/>
          </a:prstGeom>
        </p:spPr>
        <p:txBody>
          <a:bodyPr wrap="square">
            <a:spAutoFit/>
          </a:bodyPr>
          <a:lstStyle/>
          <a:p>
            <a:r>
              <a:rPr lang="en-GB" sz="1400" dirty="0" err="1">
                <a:solidFill>
                  <a:srgbClr val="212121"/>
                </a:solidFill>
                <a:latin typeface="BlinkMacSystemFont"/>
              </a:rPr>
              <a:t>Marghani</a:t>
            </a:r>
            <a:r>
              <a:rPr lang="en-GB" sz="1400" dirty="0">
                <a:solidFill>
                  <a:srgbClr val="212121"/>
                </a:solidFill>
                <a:latin typeface="BlinkMacSystemFont"/>
              </a:rPr>
              <a:t> D, Ma Z, </a:t>
            </a:r>
            <a:r>
              <a:rPr lang="en-GB" sz="1400" dirty="0" err="1">
                <a:solidFill>
                  <a:srgbClr val="212121"/>
                </a:solidFill>
                <a:latin typeface="BlinkMacSystemFont"/>
              </a:rPr>
              <a:t>Centone</a:t>
            </a:r>
            <a:r>
              <a:rPr lang="en-GB" sz="1400" dirty="0">
                <a:solidFill>
                  <a:srgbClr val="212121"/>
                </a:solidFill>
                <a:latin typeface="BlinkMacSystemFont"/>
              </a:rPr>
              <a:t> AJ, Huang W, Malik M, </a:t>
            </a:r>
            <a:r>
              <a:rPr lang="en-GB" sz="1400" dirty="0" err="1">
                <a:solidFill>
                  <a:srgbClr val="212121"/>
                </a:solidFill>
                <a:latin typeface="BlinkMacSystemFont"/>
              </a:rPr>
              <a:t>Bakshi</a:t>
            </a:r>
            <a:r>
              <a:rPr lang="en-GB" sz="1400" dirty="0">
                <a:solidFill>
                  <a:srgbClr val="212121"/>
                </a:solidFill>
                <a:latin typeface="BlinkMacSystemFont"/>
              </a:rPr>
              <a:t> CS. An </a:t>
            </a:r>
            <a:r>
              <a:rPr lang="en-GB" sz="1400" dirty="0" err="1">
                <a:solidFill>
                  <a:srgbClr val="212121"/>
                </a:solidFill>
                <a:latin typeface="BlinkMacSystemFont"/>
              </a:rPr>
              <a:t>AraC</a:t>
            </a:r>
            <a:r>
              <a:rPr lang="en-GB" sz="1400" dirty="0">
                <a:solidFill>
                  <a:srgbClr val="212121"/>
                </a:solidFill>
                <a:latin typeface="BlinkMacSystemFont"/>
              </a:rPr>
              <a:t>/</a:t>
            </a:r>
            <a:r>
              <a:rPr lang="en-GB" sz="1400" dirty="0" err="1">
                <a:solidFill>
                  <a:srgbClr val="212121"/>
                </a:solidFill>
                <a:latin typeface="BlinkMacSystemFont"/>
              </a:rPr>
              <a:t>XylS</a:t>
            </a:r>
            <a:r>
              <a:rPr lang="en-GB" sz="1400" dirty="0">
                <a:solidFill>
                  <a:srgbClr val="212121"/>
                </a:solidFill>
                <a:latin typeface="BlinkMacSystemFont"/>
              </a:rPr>
              <a:t> Family Transcriptional Regulator Modulates the Oxidative Stress Response of </a:t>
            </a:r>
            <a:r>
              <a:rPr lang="en-GB" sz="1400" i="1" dirty="0" err="1">
                <a:solidFill>
                  <a:srgbClr val="212121"/>
                </a:solidFill>
                <a:latin typeface="BlinkMacSystemFont"/>
              </a:rPr>
              <a:t>Francisella</a:t>
            </a:r>
            <a:r>
              <a:rPr lang="en-GB" sz="1400" i="1" dirty="0">
                <a:solidFill>
                  <a:srgbClr val="212121"/>
                </a:solidFill>
                <a:latin typeface="BlinkMacSystemFont"/>
              </a:rPr>
              <a:t> </a:t>
            </a:r>
            <a:r>
              <a:rPr lang="en-GB" sz="1400" i="1" dirty="0" err="1">
                <a:solidFill>
                  <a:srgbClr val="212121"/>
                </a:solidFill>
                <a:latin typeface="BlinkMacSystemFont"/>
              </a:rPr>
              <a:t>tularensis</a:t>
            </a:r>
            <a:r>
              <a:rPr lang="en-GB" sz="1400" dirty="0">
                <a:solidFill>
                  <a:srgbClr val="212121"/>
                </a:solidFill>
                <a:latin typeface="BlinkMacSystemFont"/>
              </a:rPr>
              <a:t>. </a:t>
            </a:r>
            <a:r>
              <a:rPr lang="en-GB" sz="1400" i="1" dirty="0">
                <a:solidFill>
                  <a:srgbClr val="212121"/>
                </a:solidFill>
                <a:latin typeface="BlinkMacSystemFont"/>
              </a:rPr>
              <a:t>J </a:t>
            </a:r>
            <a:r>
              <a:rPr lang="en-GB" sz="1400" i="1" dirty="0" err="1">
                <a:solidFill>
                  <a:srgbClr val="212121"/>
                </a:solidFill>
                <a:latin typeface="BlinkMacSystemFont"/>
              </a:rPr>
              <a:t>Bacteriol</a:t>
            </a:r>
            <a:r>
              <a:rPr lang="en-GB" sz="1400" dirty="0">
                <a:solidFill>
                  <a:srgbClr val="212121"/>
                </a:solidFill>
                <a:latin typeface="BlinkMacSystemFont"/>
              </a:rPr>
              <a:t>. 2021;203(23):e0018521. doi:10.1128/JB.00185-21</a:t>
            </a:r>
            <a:endParaRPr lang="en-GB" sz="1400" dirty="0"/>
          </a:p>
        </p:txBody>
      </p:sp>
    </p:spTree>
    <p:extLst>
      <p:ext uri="{BB962C8B-B14F-4D97-AF65-F5344CB8AC3E}">
        <p14:creationId xmlns:p14="http://schemas.microsoft.com/office/powerpoint/2010/main" val="269308617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GB" sz="3600" b="1" dirty="0" smtClean="0"/>
              <a:t>Group discussion</a:t>
            </a:r>
          </a:p>
          <a:p>
            <a:pPr marL="457200" indent="-457200">
              <a:buAutoNum type="arabicPeriod"/>
            </a:pPr>
            <a:r>
              <a:rPr lang="en-GB" sz="3600" dirty="0" smtClean="0">
                <a:solidFill>
                  <a:schemeClr val="accent2"/>
                </a:solidFill>
              </a:rPr>
              <a:t>What makes for good/bad use of transition words?</a:t>
            </a:r>
            <a:endParaRPr lang="en-GB" sz="3600" dirty="0">
              <a:solidFill>
                <a:schemeClr val="accent2"/>
              </a:solidFill>
            </a:endParaRPr>
          </a:p>
          <a:p>
            <a:pPr marL="457200" indent="-457200">
              <a:buAutoNum type="arabicPeriod"/>
            </a:pPr>
            <a:r>
              <a:rPr lang="en-GB" sz="3600" dirty="0" smtClean="0">
                <a:solidFill>
                  <a:schemeClr val="accent5"/>
                </a:solidFill>
              </a:rPr>
              <a:t>How can we use transition words effectively in our own writing?</a:t>
            </a:r>
            <a:endParaRPr lang="en-GB" sz="3600" dirty="0">
              <a:solidFill>
                <a:srgbClr val="00B050"/>
              </a:solidFill>
            </a:endParaRPr>
          </a:p>
        </p:txBody>
      </p:sp>
    </p:spTree>
    <p:extLst>
      <p:ext uri="{BB962C8B-B14F-4D97-AF65-F5344CB8AC3E}">
        <p14:creationId xmlns:p14="http://schemas.microsoft.com/office/powerpoint/2010/main" val="4046013854"/>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731" y="129208"/>
            <a:ext cx="10515600" cy="1325563"/>
          </a:xfrm>
        </p:spPr>
        <p:txBody>
          <a:bodyPr/>
          <a:lstStyle/>
          <a:p>
            <a:r>
              <a:rPr lang="en-GB" b="1" dirty="0">
                <a:solidFill>
                  <a:srgbClr val="0070C0"/>
                </a:solidFill>
                <a:latin typeface="Arial" panose="020B0604020202020204" pitchFamily="34" charset="0"/>
                <a:cs typeface="Arial" panose="020B0604020202020204" pitchFamily="34" charset="0"/>
              </a:rPr>
              <a:t>Exercise </a:t>
            </a:r>
            <a:r>
              <a:rPr lang="en-GB" b="1" dirty="0" smtClean="0">
                <a:solidFill>
                  <a:srgbClr val="0070C0"/>
                </a:solidFill>
                <a:latin typeface="Arial" panose="020B0604020202020204" pitchFamily="34" charset="0"/>
                <a:cs typeface="Arial" panose="020B0604020202020204" pitchFamily="34" charset="0"/>
              </a:rPr>
              <a:t>6b</a:t>
            </a:r>
            <a:r>
              <a:rPr lang="en-GB" b="1" dirty="0" smtClean="0">
                <a:solidFill>
                  <a:srgbClr val="0070C0"/>
                </a:solidFill>
                <a:latin typeface="Arial" panose="020B0604020202020204" pitchFamily="34" charset="0"/>
                <a:cs typeface="Arial" panose="020B0604020202020204" pitchFamily="34" charset="0"/>
              </a:rPr>
              <a:t>: </a:t>
            </a:r>
            <a:r>
              <a:rPr lang="en-GB" b="1" dirty="0" smtClean="0">
                <a:solidFill>
                  <a:srgbClr val="0070C0"/>
                </a:solidFill>
                <a:latin typeface="Arial" panose="020B0604020202020204" pitchFamily="34" charset="0"/>
                <a:cs typeface="Arial" panose="020B0604020202020204" pitchFamily="34" charset="0"/>
              </a:rPr>
              <a:t>Add/edit transition words</a:t>
            </a:r>
            <a:endParaRPr lang="en-GB" b="1" dirty="0">
              <a:solidFill>
                <a:srgbClr val="0070C0"/>
              </a:solidFill>
              <a:latin typeface="Arial" panose="020B0604020202020204" pitchFamily="34" charset="0"/>
              <a:cs typeface="Arial" panose="020B0604020202020204" pitchFamily="34" charset="0"/>
            </a:endParaRPr>
          </a:p>
        </p:txBody>
      </p:sp>
      <p:sp>
        <p:nvSpPr>
          <p:cNvPr id="8" name="Content Placeholder 7">
            <a:extLst>
              <a:ext uri="{FF2B5EF4-FFF2-40B4-BE49-F238E27FC236}">
                <a16:creationId xmlns:a16="http://schemas.microsoft.com/office/drawing/2014/main" id="{2C3F08E7-92AD-45E9-8881-456C0DAE65F7}"/>
              </a:ext>
            </a:extLst>
          </p:cNvPr>
          <p:cNvSpPr>
            <a:spLocks noGrp="1"/>
          </p:cNvSpPr>
          <p:nvPr>
            <p:ph idx="1"/>
          </p:nvPr>
        </p:nvSpPr>
        <p:spPr/>
        <p:txBody>
          <a:bodyPr/>
          <a:lstStyle/>
          <a:p>
            <a:r>
              <a:rPr lang="en-GB" dirty="0"/>
              <a:t>Read the next sample of scientific writing and consider the </a:t>
            </a:r>
            <a:r>
              <a:rPr lang="en-GB" dirty="0" smtClean="0"/>
              <a:t>transition words (or lack thereof)</a:t>
            </a:r>
            <a:endParaRPr lang="en-GB" dirty="0"/>
          </a:p>
          <a:p>
            <a:r>
              <a:rPr lang="en-GB" dirty="0"/>
              <a:t>Consider how it might be improved and rewrite it accordingly</a:t>
            </a:r>
          </a:p>
          <a:p>
            <a:pPr marL="457200" indent="-457200">
              <a:buFont typeface="+mj-lt"/>
              <a:buAutoNum type="arabicPeriod"/>
            </a:pPr>
            <a:endParaRPr lang="en-GB" dirty="0"/>
          </a:p>
        </p:txBody>
      </p:sp>
    </p:spTree>
    <p:extLst>
      <p:ext uri="{BB962C8B-B14F-4D97-AF65-F5344CB8AC3E}">
        <p14:creationId xmlns:p14="http://schemas.microsoft.com/office/powerpoint/2010/main" val="4136211436"/>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Morgan-the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rgan-theme1" id="{52C654BC-B48B-404F-A5F2-F15BAB32599A}" vid="{682BCDFB-BCDE-49E2-AE8E-88CCB2B472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922</TotalTime>
  <Words>495</Words>
  <Application>Microsoft Office PowerPoint</Application>
  <PresentationFormat>Widescreen</PresentationFormat>
  <Paragraphs>38</Paragraphs>
  <Slides>11</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11</vt:i4>
      </vt:variant>
    </vt:vector>
  </HeadingPairs>
  <TitlesOfParts>
    <vt:vector size="21" baseType="lpstr">
      <vt:lpstr>Arial</vt:lpstr>
      <vt:lpstr>BlinkMacSystemFont</vt:lpstr>
      <vt:lpstr>Calibri</vt:lpstr>
      <vt:lpstr>Calibri Light</vt:lpstr>
      <vt:lpstr>MuseoSans</vt:lpstr>
      <vt:lpstr>Times New Roman</vt:lpstr>
      <vt:lpstr>Wingdings</vt:lpstr>
      <vt:lpstr>Morgan-theme1</vt:lpstr>
      <vt:lpstr>Office Theme</vt:lpstr>
      <vt:lpstr>1_Office Theme</vt:lpstr>
      <vt:lpstr>Principles of Composition  Writing Exercise 6:  Using Transitional Words</vt:lpstr>
      <vt:lpstr>Using transitional words/phrases can help make your train of thought logical and clear</vt:lpstr>
      <vt:lpstr>Example:</vt:lpstr>
      <vt:lpstr>Exercise 6: transition words</vt:lpstr>
      <vt:lpstr>PowerPoint Presentation</vt:lpstr>
      <vt:lpstr>PowerPoint Presentation</vt:lpstr>
      <vt:lpstr>PowerPoint Presentation</vt:lpstr>
      <vt:lpstr>PowerPoint Presentation</vt:lpstr>
      <vt:lpstr>Exercise 6b: Add/edit transition words</vt:lpstr>
      <vt:lpstr>PowerPoint Presentation</vt:lpstr>
      <vt:lpstr>Exercise 6c: Edit your own writing</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Words Matter</dc:title>
  <dc:creator>Morgan Feeney</dc:creator>
  <cp:lastModifiedBy>Morgan Feeney</cp:lastModifiedBy>
  <cp:revision>66</cp:revision>
  <dcterms:created xsi:type="dcterms:W3CDTF">2020-09-30T19:44:33Z</dcterms:created>
  <dcterms:modified xsi:type="dcterms:W3CDTF">2024-04-19T12:45:37Z</dcterms:modified>
</cp:coreProperties>
</file>