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Lst>
  <p:notesMasterIdLst>
    <p:notesMasterId r:id="rId15"/>
  </p:notesMasterIdLst>
  <p:sldIdLst>
    <p:sldId id="286" r:id="rId3"/>
    <p:sldId id="290" r:id="rId4"/>
    <p:sldId id="296" r:id="rId5"/>
    <p:sldId id="292" r:id="rId6"/>
    <p:sldId id="294" r:id="rId7"/>
    <p:sldId id="291" r:id="rId8"/>
    <p:sldId id="295" r:id="rId9"/>
    <p:sldId id="279" r:id="rId10"/>
    <p:sldId id="280" r:id="rId11"/>
    <p:sldId id="281"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0650" autoAdjust="0"/>
  </p:normalViewPr>
  <p:slideViewPr>
    <p:cSldViewPr snapToGrid="0">
      <p:cViewPr varScale="1">
        <p:scale>
          <a:sx n="78" d="100"/>
          <a:sy n="78" d="100"/>
        </p:scale>
        <p:origin x="175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12.620"/>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0 188 0,'0'-33'16,"33"33"62,0 0-62,33 0-16,0 0 15,0 0-15,0 0 0,33 0 16,-33 0-16,33-33 16,0 33-1,0 0-15,0 0 16,0 0-16,0 0 0,0 0 15,-33 0-15,0 0 16,0 0-16,-33 0 16,0 0-16,0 0 15,0 0 63,-33-33-78,33 33 16,0-33 0,0 33-16,0 0 0,0 0 31,0 0-31,0 0 16,-33-33-1,33 33-15,0 0 16,0 0-16,33 0 15,-33 0 1,0 0-16,0 0 16,33 0-16,-33 0 15,33 0-15,-34 0 16,34 0-16,-33 0 16,0 0-16,0 0 15,0 0 1,0 0-16,0 0 15,0 0 1,0 0 0,33 0-16,-33 33 15,33-33 1,-33 33-16,0-33 16,0 0-16,0 0 15,0 0-15,66 0 16,-66 0-16,0 0 15,0 0-15,33 0 16,-33 0-16,0 0 16,33 33-16,-33-33 15,33 0 1,-33 0-16,0 0 16,33 0-16,0 33 15,0-33-15,0 0 16,0 0-16,0 0 15,0 0-15,33 0 16,-33 0-16,0 0 0,-33 0 16,0 0-1,0 0 1,0 0 15,0 0-15,0 0-16,0 0 15,0 0 1,-33 33 0,33-33-16,0 0 0,0 0 31,0 0-31,0 0 16,0 0-16,0 0 15,0 0 1,0 0-16,32 33 15,1-33-15,-33 0 16,33 0-16,0 0 16,0 0-16,33 0 15,0 0-15,-33 0 16,0 0-16,0 0 0,0 0 16,0 0-1,0 0-15,33 33 16,-33-33-1,-33 0-15,0 0 16,-33 33 0,33-33-1,0 0 1,0 0 46,0 0 17,33 0-17,-33 0-46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17.02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-1 167 0,'33'0'109,"0"0"-109,0 0 16,0 0 0,0 33-1,0-33 1,0 0-1,0 0-15,0 0 16,0 0 0,0 0-1,0 0 1,0 0-16,0 0 0,0 0 16,0 0-1,0 0 1,0 0-16,0 0 31,0 0-31,-1 0 31,1 0-31,0 0 16,0 0 0,0 0-1,0 0 1,0 0-1,-33-33-15,33 33 16,0 0 0,0 0-1,0 0-15,0 0 16,0 0 15,0 0-15,0 0-1,0 0 1,0 0 0,0 0-16,0 0 15,0 0-15,0 0 16,0 0-16,0 0 16,0 0-16,0 0 15,0 0 1,0 0-1,0 0 1,0 0-16,33 0 16,-33 0-16,0 0 15,0 0-15,0 0 16,0 0 0,0 33-1,0-33 1,0 0-1,0 0-15,0 0 16,0 0 0,33 0-1,-66 33 1,66-33-16,-33 0 16,33 0-16,0 0 15,-33 0 1,0 0-1,0 0-15,0 0 16,0 0 0,0 0-1,0 0 1,0 0 0,0 0-1,0 0-15,0 0 16,0 0-16,0 0 15,0 0-15,0 0 16,0 0 0,-1 0-1,1 0 1,0 0 0,0 0-1,0 0 1,0 0-1,0 33 1,0-33 0,0 0-1,0 0 1,-1 0 0,1 0-16,0 0 0,0 0 15,0 0-15,33 0 16,0 33-16,0-33 15,0 0-15,0 0 32,-33 0-32,0 33 31,0-33 0,0 0-31,0 0 16,0 0-1,0 0 1,0 0 0,0 0-1,33 0 1,-33 0 0,0 0-16,0 0 15,0 33-15,0-33 16,0 0-16,33 0 15,-33 0 1,0 0 0,0 33-16,0-33 15,33 0 1,-33 0-16,0 0 16,0 0-16,0 0 15,0 0-15,0 0 16,33 0-16,-33 0 15,33 0-15,0 0 16,0 0-16,-33 0 16,0 0-16,0 0 0,0 0 15,0 0 1,33 0-16,-33 0 16,33 0-16,-33 0 15,33 0-15,0 0 0,-33 0 16,0 0-16,0 0 31,0-33-15,0 33-16,0 0 0,0 0 15,32 0 1,-32 0 0,33-33-16,-33 33 15,0 0-15,0 0 16,0 0-16,0 0 15,33 0 1,-33 0 0,0 0-1,0 0-15,-33-33 16,33 33-16,0 0 16,33-33-1,-33 0 1,33 33-1,0 0-15,0-33 16,0 33-16,0-33 0,0 33 16,0-33-1,-33 33-15,0 0 0,0 0 16,0 0 0,0 0-1,0 0 1,0-33-1,0 33 1,0 0 0,0 0-1,0 0-15,0 0 16,33 0-16,0 0 16,0 0-16,0 0 15,0 0-15,-33 0 16,33 0-16,-33 0 15,0 0 1,0 0 0,0 0-1,0 0 1,0 0 0,0 0-1,0 0 1,0 0-16,33 0 15,-33 0 1,66 0 0,-66 0-1,0 0-15,0 0 16,-1 0 0,1 0-16,0 0 15,33 0-15,0 0 16,0 0-16,0-33 15,0 33-15,-34 0 0,34 0 16,-33 0-16,33 0 16,-33 0-1,0 0-15,33 0 16,0 0-16,0 0 16,0 0-16,-33 0 15,66 0-15,-66 0 16,33 0-16,-33 0 15,33 0-15,0 0 16,-33 0 0,0 0-16,0 0 31,0 0 31,33 0-46,0 0-16,-33 0 16,0 0-16,0 0 0,0 0 15,0 0 63,0 0-62,0 0 0,0 0-1,0 0 1,0 0 0,0 0-1,0 0-15,0 0 16,0 0 15,0 0-15,0 0-16,0 0 15,0 0 1,0 0 0,0 0-1,0 0 1,0 0-16,0 0 15,0 0 1,0 0-16,0 0 16,33 0-1,-34 0 1,1 0 0,0 0-16,-33 33 15,33-33-15,0 0 94,33 0-78,-33 0-1,0 0-15,0 0 16,-33 33 93,33-33-78,0 0-31,0 0 16,-33 33-16,33-33 16,0 0 93,0 0 79,0 0 15,0 0-188,-33 33 1,33-33 46,0 0-30,0 0 30,0 0-62,0 0 16,0 0 93,-66 0 1,-66 0-95,33 0-15,0-33 16,0 0-16,0 33 0,-33 0 15,33 0 1,0 0-16,0 0 16,66-33-1,-33 33-15,0 0 16,1 0-16,-1 0 16,0 0-16,0 0 15,0 0 1,-33 0-16,0 0 15,0-33-15,0 33 16,0 0-16,0-33 16,-33 33-16,33-33 15,33 33-15,0 0 16,0 0-16,0 0 16,0 0-1,0 0 1,0 0-1,0 0 17,0 0-32,0 0 15,0 0 1,0 0 0,0 0-16,0 0 31,0 0-31,0 33 15,-33-33-15,0 0 16,0 0-16,0 0 16,0 0-16,0 33 15,0-33 1,0 0-16,0 33 0,33-33 16,-33 0-1,33 0 1,0 0-16,0 0 15,0 0 1,0 33 0,-32-33-16,32 0 15,0 0 1,0 0-16,0 0 16,0 0-1,0 0 1,0 0-1,0 0 1,-66 0-16,34 0 16,-1 0-16,0 0 15,33 0-15,-33 0 16,33 0 0,0 0-16,0 0 15,0 0 1,0 0-1,0 0-15,0 0 16,0 0 0,0 0-16,0 0 31,0 0-15,0 0-1,0 0 1,-33 0-1,33 0 1,-33 0 0,33 0-16,0 0 15,0 0-15,-33 0 16,33 0-16,-33 0 16,0 0-16,-33 0 15,66 0-15,-33 0 16,0 0-16,33 0 15,0 0 17,0 0 124,0-33-140,33 0-16,-33 33 15,33-33-15,-33 33 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20.32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-1 562 0,'161'0'94,"-1"0"-79,161 0 1,-160 0-16,160-93 15,-160 93 1,-1-94-16,161 94 16,-160 0-16,-1 0 15,1 0-15,160 0 16,-160 0 0,-6-94-1,6 94 1,0 0-1,-1 0 1,1-94-16,-1 94 16,1 0-1,-1 0 1,1 0 0,-1 0-1,-160-93 1,161 93-16,0 0 15,-1 0 17,1 0-32,-1 0 31,1 0-15,-1 0-1,1 0-15,0 0 16,-1 0-16,1 0 15,-1 93 1,161-93-16,1 0 16,-162 0-16,161 0 15,0 0-15,-160 94 16,-161-188 187,-161 94-203,161-93 16,-160-1-16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23.08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1 0,'33'0'62,"-33"33"-46,66-33-16,0 0 16,0 0-1,0 0-15,0 0 16,33 0-16,-33 0 15,0 0-15,0 0 16,0 0-16,0 0 16,0 0-16,0 0 0,33 0 15,-33 0 1,-33 0-16,33 0 16,0 0-16,0 0 15,0 0-15,-33 0 16,0 0-16,0 0 15,0 0-15,0 0 16,0 0 0,33 0-1,0 0-15,0 0 16,0 0-16,-33 0 0,33 0 16,-1 0-16,1 0 15,-33 0 1,0 0-1,0 0 17,0 0 15,0 33-47,33-33 15,0 0 1,-33 0-16,33 0 15,-33 0-15,0 0 16,0 0 0,0 0-16,0 0 15,33 0 1,-33 0-16,33 0 0,0 0 16,-33 0-1,0 0-15,0 0 16,0 0-16,0 0 15,0 0 64,33 33-64,-33-33 1,0 0-16,0 0 15,0 0 1,0 0 0,0 0-1,33 33-15,0-33 16,0 0-16,0 0 16,0 0-16,33 0 15,-33 33-15,0-33 16,-33 0-16,33 0 15,-33 0-15,0 0 16,0 0 0,0 0-1,0 0 1,0 0 0,0 0-1,0 0-15,0 0 16,0 0-1,33 0 1,0 0 0,-33 0-16,0 0 15,-1 0 1,1 0 0,0 0-1,0 0 1,0 0-16,0 0 15,0 0 1,0 0 0,0 0-16,33 0 15,-33 0-15,0 0 0,0 0 16,0 0 0,0 0 46,0 0-46,-66-33 234,33 0-235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26.979"/>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-1 451 0,'363'0'281,"-181"0"-265,-182-147-16,363 147 16,-182 0-1,1 0 1,0 0-1,-1 0-15,-181-147 16,182 147-16,-6 0 16,5 0-16,-181-147 0,182 147 15,0 0 17,-1 0-17,1 0-15,-1 0 16,1 0-1,-1 0 1,1 0 0,0 0 46,-1 0-46,1 0-1,-1 0-15,1 0 16,-1 0-16,1 0 16,0 0-1,-1 147 48,1-147-63,-1 0 15,1 0 1,-1 0 0,1 0-1,0 0 1,-1 0 0,1 0-1,-1 0 48,1 0-63,-1 0 15,1 0 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29.887"/>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0 0,'33'0'47,"0"0"-32,0 33 1,0-33 0,0 0-16,66 0 0,-33 0 15,33 0 1,0 0-16,0 33 0,0-33 16,0 0-1,-33 0-15,0 0 16,0 0-16,0 0 15,33 0-15,-66 0 16,66 0 78,-33 0-94,0 0 15,0 0-15,0 0 16,33 0-16,-33 0 16,-33 0-16,33 0 15,-33 0-15,0 0 16,0 0-16,0 0 16,0 0-16,0 0 0,0 0 15,32 0-15,1 0 16,0 0-16,0 0 15,33 0 1,0 0-16,0 0 16,0 0-16,0 0 0,-33 0 15,33 0-15,-66 0 16,0 0 0,0 0-1,0 0-15,0 0 16,0 33-1,0-33 1,0 0-16,33 0 16,-33 0-1,0 0 1,0 0-16,0 0 16,0 0-1,0 0 1,0 0-1,0 0 1,0 0-16,0 0 16,0 0-1,0 0 1,0 0 0,0 0 77,0 0-61,0 0-17,0 0 1,33 0 46,-33 0-46,0 0-16,0 0 16,0 0 15,0 0 0,0 0 0,0 0-31,0 0 16,0 0 0,0 0-1,0 0 1,0 0-1,0 0 79,0 0-78,0 0-1,0 0 17,0 0-1,0 0-15,0 0-1,0 0 1,-1 0 15,1 0 16,0-33-31,0 33-16,0 0 125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37.07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0 114 0,'21'0'16,"-1"0"15,1 0-15,-1 0-16,1 0 15,20 0 1,21 0-16,0 0 16,0 0-16,-1 0 15,1 0-15,62 0 16,-21 0-16,-21 0 16,-20 0-16,0 0 0,0 0 15,0 0 1,-21 0-16,0 0 15,0 0-15,21 0 16,-21 0-16,-20 0 0,19 0 16,2-26-16,-1 26 15,21 0 1,-21 0-16,0 0 16,21-27-16,-21 27 0,0 0 15,1 0-15,19 0 16,-19 0-1,-1 0-15,-21 0 16,22 0-16,-1 0 0,0 0 16,0 0-16,0 0 15,1 0-15,-1 0 16,21 0-16,-1 0 16,1 0-16,0 0 15,0 0-15,0 27 16,-21-27-16,21 0 15,-42 0-15,1 0 16,0 0-16,-1 26 16,1-26-16,-1 0 15,1 0 1,0 0 0,-1 0-16,1 0 15,19 0 1,-19 0-16,0 0 15,-1 0 1,1 0 0,20 0-1,-20 0-15,20 0 16,0 26-16,0-26 16,0 0-16,1 0 15,-1 0-15,21 26 16,-21-26-16,0 0 15,-20 0 1,-1 0-16,1 0 16,-1 0-1,22 0 1,-22 0-16,1 0 16,41 0-16,-42 27 15,22-27-15,-1 0 16,0 0-16,0 0 15,0 26-15,1-26 16,-22 0-16,1 0 0,-1 0 16,1 0 15,0 0-31,-1 0 16,21 0-1,-20 26-15,20-26 16,0 26-16,21-26 15,-21 0-15,-20 0 16,0 0-16,20 0 16,-21 0-16,22 0 15,-42 27 1,20-27-16,21 0 16,0 0-16,-20 0 15,20 26 1,0-26-1,-20 0-15,41 0 0,-42 0 16,1 0 15,-1 0-31,1 0 16,0 0-16,20 0 16,-21 0-1,-20 26 1,21-26-16,0 0 15,-1 0 1,1 0 0,-1 0-1,22 0-15,-22 0 16,1 0-16,20 0 16,-20 0-16,-1 0 15,1 0 16,-1 0-15,1 0 0,0 0-16,-1 0 15,1 0 1,-21-26-16,20 26 16,1-26-16,0 26 15,20 0-15,-21-27 16,22 1-16,19 26 15,-19 0-15,19 0 16,-19-26 0,-1 0-16,0 26 0,0-27 15,1 27-15,-22 0 16,1 0 0,-1 0-1,1 0 63,-21-26-62,21 26 0,-1 0 15,21 0-16,-20 0 1,0 0 0,-1 0-1,0 0-15,1 0 16,-1 0 0,1 0-1,0 0-15,-1 0 31,1 0-15,-1 0 0,1 0-16,-62 0 187,20 0-187,-20 0 16,0 0-16,0 0 15,0 0-15,0 0 16,0 0-16,-1 0 16,-19 0-16,19 0 15,1 0-15,0 0 16,20 0 0,1 0-1,-1 0 1,0 0-1,1 0 1,-1 0 62,1 0-62,-1 0-16,0 0 15,-20 0 1,21 0 0,-1 0-16,0 0 15,-20 0 95,21 0-95,-1-26 1,0 26-16,-20-26 16,0 26-16,0-27 15,0 27-15,20 0 16,0 0-16,1 0 15,-1-26 1,1 26 0,-1 0-1,0 0 17,1 0-17,-1 0-15,1 0 16,-1 0-16,-20 0 15,20 0-15,1 0 16,-1 0 0,0 0 93,1 0-93,-21 0-1,-1 0 1,22 0 0,-22 0-16,1 0 15,0 0-15,20 0 16,1 0-1,-1 0 1,1 0 0,0 0-16,-1 0 15,0 0 32,1 0-16,-1 0-15,1 0 0,-1 0-1,0 0 1,1 0 0,-1 0-16,1 0 62,-22 0-46,22 0-1,-1 0 1,1 0 0,-1 0-16,0 0 15,1 0 1,-21 0-1,20 0 1,-20 0-16,0 0 16,20 0-16,-41 0 15,21 0-15,20 0 0,1 0 16,-21 0-16,20 0 16,-20 0-1,20 0 1,1 0-16,-1 0 0,-41 0 15,41 0-15,1 0 16,-21 0 0,-1 0-16,-19 0 15,40 0-15,0 0 16,1 0 0,-1 0-1,1 0 1,-1 0-1,-20 0 1,20 0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39.664"/>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99 0,'33'0'344,"33"0"-344,0 0 15,33 33-15,-33-33 16,0 0-16,0 0 16,-33 0-16,0 0 15,0 0 1,0 0-16,0 0 15,33 0 1,0 0 0,-33 0-16,0 0 15,0 0-15,0 0 32,0 0-17,0 0 1,0 0-1,0 0 1,0 0 0,32 0 62,-32-33-47,0 33-15,0 0-1,0 0 1,-33-33 93,33 33-77,-99-33 139,-33 0-171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5:51.44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0 0,'33'0'62,"0"0"-46,0 0-1,33 33 1,-33-33 0,32 0-16,1 33 15,33-33-15,-66 0 16,33 33 0,-33-33-16,33 0 15,-33 0 1,33 0-16,0 0 15,0 0-15,33 0 16,-33 0-16,-33 0 0,0 0 16,0 0-1,0 0-15,0 0 16,33 0-16,-33 0 0,0 0 16,0 0-16,0 0 15,0 0-15,0 0 16,-33-33-1,33 33 1,-1 0-16,1 0 0,0 0 16,0 0-1,0 0-15,0 0 16,0 0 0,33 0-1,-33 0 1,33 0-16,-33 0 15,33 0-15,33 0 16,-66 0-16,0 0 16,0 0-1,0 0 1,0 0 0,0 0-1,0 0-15,0 0 16,0 0-16,0 0 0,0 0 15,0 0 1,0 0-16,66 0 0,-33 33 16,0-33-1,-1 0-15,34 0 16,0 0-16,-33 0 16,0 0-16,0 0 15,0 0-15,-33 0 16,0 0-1,0 0-15,33 0 16,-33 0-16,0 0 16,0 0-1,0 0 1,0 0 0,0 33-1,0-33-15,0 0 16,0 0-16,0 0 0,0 0 31,0 0-15,0 0-1,0 0-15,0 0 16,0 0 0,0 0-1,0 0 1,0 0-1,0 0 1,-33 34-16,33-34 16,33 0-16,0 0 15,33 0-15,0 0 16,-34 0-16,34 0 16,0 0-16,0 0 15,0 0-15,0 33 16,0-33-16,33 33 15,-1-33-15,34 33 16,-66-33-16,0 0 16,-33 0-16,0 0 15,0 0-15,-33 0 16,0 0-16,0 0 16,-66 0 312</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5:55.85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94 0,'47'0'125,"48"19"-110,-47-19-15,47 19 16,0-19-16,0 0 16,-1 0-16,49 19 15,-1-19-15,-1 0 16,49 0-16,-48 20 16,1-1-16,-49-19 15,1 0-15,0 0 16,0 0-16,-47 0 0,-1 0 15,1 0 1,-1 0 0,0 0-1,1 0 1,-1 0 0,48 19-16,-47-19 15,-1 0-15,1 0 16,-1 0-1,1 0 1,-1 0-16,0 0 16,-47 19-1,48-19-15,-1 0 0,1 0 16,-1 19-16,48-19 16,-47 0-1,94 0-15,-47 0 0,0 20 16,0-20-1,0 0-15,-1 19 16,1-19-16,48 0 0,-48 0 16,-48 0-16,48 0 15,-48 0 1,48 0-16,0 0 16,0 0-16,0 0 15,0 0-15,-2 0 16,50 0-16,-96 0 15,48 0-15,-47 0 16,-1 0-16,0 0 16,1 0-16,-1 0 15,48 0 1,-47 0-16,-1 0 16,48 0-16,0 0 15,47 0-15,-47 0 16,0 0-16,0 0 15,0 0-15,47 0 16,-47 0-16,48 0 0,-1 0 16,-47 0-1,47 0-15,-47 0 0,0 0 16,0 0-16,0 0 16,-48 0-1,48 0-15,-47 0 16,-1 0-1,1 0-15,-1 0 16,95 0-16,-94 0 16,-1 0-1,48-19-15,-47 19 0,-1 0 16,48 0-16,0 0 16,-48 0-16,-1 0 15,2 0 1,-1 0-1,1 0-15,-1 0 16,48-20-16,-47 20 16,-1 0-16,0 0 15,1 0 1,-1-19 0,48 19-16,-47 0 15,47 0-15,47 0 16,-47 0-16,47 0 15,-47 0-15,-47 0 16,-1 0-16,-47-19 156,0 0-93,-47 0-63,-1 19 15,-47-20-15,48 20 16,-48-19-16,-48 0 16,1 0-16,-143 0 15,96 19-15,-95-19 16,47-1-16,0 20 16,94 0-16,1 0 15,0-19-15,94 19 0,-47 0 16,0 0-1,48 0-15,0 0 16,-1 0 0,1 0-1,-1 0-15,1 0 16,-1 0-16,1 0 16,-48 0-16,0 0 15,0 0-15,0 0 16,0 0-16,0 0 15,1 0-15,-1 0 16,0 0-16,47 0 16,1 0-16,-1 0 15,1 0 1,-1 0-16,1 0 16,0 0-1,-1 0 1,1 0-16,-1 0 31,1 0-15,-1 0 62,-47 0-63,48 0-15,-1 0 16,-46 0-16,46 0 31,1 0-31,-1 0 16,1 0-16,-1 0 16,1 0-1,-1 0 1,-45 0-1,-2 0-15,0 0 0,-47 0 16,47 0-16,47 0 16,-46 0-16,46 0 15,1 0-15,-1 0 16,1 0 0,-1 0-1,1 0-15,-1 19 16,1-19-1,-1 0-15,-46 0 16,46 0 0,1 0-16,-1 0 15,-47 0-15,48 20 16,-1-20-16,-47 0 16,48 0-1,0 0 1,-1 0-1,1 0 1,-1 0-16,1 0 31,-1 0-31,1 0 47,-1 0-31,1 0-1,47 19 1,-47-19-16,-1 0 16,1 0-1,-1 0 1,1 0-16,-1 0 16,1 0-16,-1 0 15,-47 0-15,1 0 16,46 0-16,1 0 15,-48 0-15,0 19 0,47-19 16,1 0 0,-1 0-1,1 0 1,0 0 0,-1 0-1,1 0 1,47 19-16,-48-19 15,-47 0 1,48 0 0,-1 0-1,1 0 1,0 0-16,-1 0 16,1 0-1,1 0-15,-2 0 16,1 0-1,-1 0 1,1 0 31,-1 0-47,1 0 62,-1 0 63,1 0-125,0 0 63,-1 0-47,1 0 93,-1 0-109,1 0 16,-1 0 46,1 0-46,-1-19-1,1 0 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00.09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0 397 0,'0'-33'16,"33"33"109,33 0-125,-33 33 15,33-33-15,0 0 16,0 0-16,33 0 16,-33 33-16,33-33 15,0 0-15,0 33 16,-33-33-16,0 0 16,33 0-16,-33 0 15,0 0-15,0 0 16,33 0-16,-33 0 15,0 0-15,0 0 16,-33 0-16,0 0 16,0 0-16,0 0 15,33 0-15,-33 0 16,0 0 0,0 0-16,0 0 15,0 0 16,0 0-15,0 0-16,0 0 31,-1 0-31,1 0 16,0 0-16,0 0 31,0 0-15,0 0-1,0 0 1,0 0 0,33-33-16,0 33 15,-33 0-15,33-33 16,-33 33-16,0 0 16,0 0 62,0 0-47,0 0-15,0 0-1,0 0 79,0 0-63,-33-33 0,33 33-31,0-33 110,-33 0-110,0 0 78,0 0-62,0 0 62,-33 33 0,33-33-78,-33 33 15,0 0 1,0 0 0,0 0-16,0 0 15,0 0 1,0 0 0,0 0-1,0 0 1,0 0-16,0 0 15,0 0 1,0 0 0,0 0 46,0 0-31,0 0-31,0 0 16,0 0 0,0 33 46,0-33-46,0 0-1,0 0 1,0 0 0,1 0 15,-1 0-31,0 0 31,0 0-31,0 0 31,0 0-31,0 0 32,0 0-17,0 0-15,0 0 16,0 0 0,33-33-16,-33 33 15,0 0 1,0 0-16,0 0 15,0 0 1,0 0 0,0 0-1,0 0-15,-33 0 16,33 0 0,0 0-1,0 0-15,0 0 31,0 0-15,-33 0 93,33 0-93,0 0 0,0 0-1,0 0 1,0 0 0,0 0 15,0 0-16,0 0 1,0 0 0,0 0-1,0 0-15,0 0 16,0 0 0,0 0 15,0 0-31,0 0 78,0 0-62,0 0 140,0 0-141,0 0 1,0 0 0,0 0-1,0 0 1,0 0 0,0 0 77,33-33 126,-33 0-203,0 33-16,33-33 15,-33 0-15,33 0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16.986"/>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0 255 0,'52'0'62,"-1"0"-46,1 0-1,-1 0-15,52 0 16,0 0-16,52 0 16,-52 0-16,0 0 0,0 0 15,0 0-15,1-69 16,50 69-16,-51 0 16,52 0-1,51 0-15,-103 0 16,0 0-16,0-69 15,0 69-15,-51 0 16,0 0 0,-1 0-16,1 0 15,51 0-15,-52 0 16,52-69 0,-51 69-1,0 0-15,-1 0 16,1 0-16,-1 0 15,52 0 1,-51 0 0,-1 0-16,52 0 15,1 0-15,-3 0 16,2 0-16,0 0 16,0 0-16,0 0 15,52 0-15,-52 0 16,0 0-16,0 69 15,0-69-15,1 69 16,-53-69-16,1 0 16,-1 0-16,52 0 15,-51 0 1,-1 0 0,1 0-1,0 0-15,-1 69 16,52-69-1,-51 0 1,-1 0 0,1 0-1,-1 0 1,1 0 0,-1 69-1,1-69 1,0 0-1,-1 0-15,1 0 16,-1 0 0,-51 69-1,52-69-15,-1 0 16,1 0-16,-1 69 16,1-69-16,-1 0 0,1 0 15,0 0 1,-1 0-16,1 0 0,-1 0 15,1 0 1,-1 0-16,1 0 0,103 0 16,-52 0-16,51 0 15,1 0-15,51 0 16,-51 68-16,-2-68 16,-50 0-1,-52 0-15,1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22.984"/>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0 179 0,'0'45'0,"40"-45"63,0 45-48,0-45 1,-1 0-1,1 0 1,0 0 0,0 0-1,0 0 1,0 0-16,-1 0 16,1 0-1,0 0 1,0 0-1,0 0 1,0 0 0,-1 0-1,1 0 1,0 0-16,0 0 31,0 0-31,0 0 16,0 0-1,-1 0 1,1 0 0,0 0-16,0 0 31,0 0-15,0 0-1,-1 0-15,1 0 16,0 0-1,40 0 1,-40 0-16,0 0 16,39 0-16,-39 0 15,0 0 1,0 0-16,0 0 16,-1 0-1,1 0-15,0 0 16,0 0 15,0 0-15,0 0-1,-1 0-15,41 0 16,-40 45 0,0-45-1,0 0-15,0 0 16,-1 0-1,1 0 1,0 0 0,0 0-1,0 0 1,0 0 0,-1 0-1,1 0-15,0 0 16,0 0-1,0 0-15,0 0 16,39 0-16,1 0 16,-40 0-16,-1 0 15,0 0-15,41 45 0,-40-45 16,40 44-16,-41-44 31,1 0-15,0 0-16,0 0 15,0 0 1,0 0 0,-1 0-1,1 0 1,0 0 0,0 0-1,0 0 1,0 0-16,0 0 15,-1 0-15,1 0 16,0 0-16,40 0 16,-40 0-1,39 0 1,-39 0 0,0 0-16,0 0 15,0 0 1,0 0-16,39-44 15,1 44 1,0 0 0,-1 0-1,-39 0 1,40 0-16,-40 0 0,-1 0 16,1 0-16,0 0 15,0 0-15,0 0 16,40 0-16,-41 0 15,1 0 1,0 0 0,0 0-1,0-45 1,39 45 0,-39 0-1,40 0-15,-40 0 16,0 0-1,0 0-15,-1 0 32,1-45-17,0 45 1,0 0-16,0 0 16,0 0-1,-1 0 1,41-45-16,-40 45 15,40 0-15,-2-45 16,-38 45-16,40 0 16,-41 0-16,1 0 15,0 0-15,0 0 16,40 0 0,-40 0-1,-1 0-15,1 0 31,0 0-31,0 0 16,0 0 0,0 0-1,-1 0 1,-39-45-16,40 45 16,0 0-1,0 0 1,0 0-16,0 0 15,39 0 1,-39 0-16,40 0 16,-40 0-16,0 0 15,-1 0-15,1 0 16,0 0 0,0 0-16,0 0 15,0 0-15,39 0 16,-39 0-1,0 0 1,0 0-16,0 0 16,0 0-16,-1 0 15,1 0 1,0 0 15,0 0-15,0 0 46,0 0-46,-1 0 31,1 0-16,0 0 16,0 0-16,0-44-31,0 44 16,0 0-16,-1 0 15,1 0-15,0-45 16,40 45 0,-40 0-16,-1 0 15,1 0 1,0 0 0,0 0-1,0 0 188,-40-45-46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44.556"/>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75 0,'0'33'78,"33"-33"-62,0 0-16,33 0 16,0 33-16,33-33 15,0 0-15,0 0 16,0 0-16,0 0 16,0 0-16,0 0 15,0 0-15,0 0 16,0 0-16,-33 0 15,0 0-15,-33 0 16,0 0-16,0 0 16,0 0-1,-33-33 1,33 33-16,0 0 16,0 0-1,0 0-15,0 0 16,0 0-1,0 0-15,0 0 16,0 0-16,0 0 16,-33-33-16,66 33 15,0 0-15,0 0 16,0-33 0,0 33-16,-33 0 15,0 0-15,0 0 16,0 0-1,0 0-15,0 0 0,0 0 16,33 0 0,-34 0-1,1 0-15,33 0 16,0 0-16,33 0 16,-33 0-16,0 0 15,0 0-15,0 0 16,0 0-16,0 0 15,0 0-15,-33 0 0,0 0 16,33-33 0,-33 33-1,0 0 1,0 0 15,0 0-31,0 0 16,0 0-16,0 0 15,0 0-15,33 0 16,-33 0-16,33 0 16,0 0-16,0 0 15,0 0-15,0 0 16,0 33-16,-33-33 16,33 0-16,-33 0 15,0 0-15,0 0 16,0 0-1,0 0-15,0 0 79,-33 33-64,33-33 1,0 0-1,0 0-15,0 0 16,0 0 0,0 0-16,0 0 15,0 0-15,0 0 16,33 33-16,-33-33 16,0 0-16,0 0 15,0 33-15,0-33 16,0 0-1,0 0 1,-1 0 0,1 0-16,0 0 15,0 0 1,0 0 0,0 0-16,0 0 31,0 0-16,0 0 1,0 0-16,0 0 16,0 0-16,0 0 31,0 0-31,0 0 16,0 0-1,0 0 1,0 0-1,-33 33-15,33-33 16,0 0 0,0 0-1,0 0-15,0 0 16,0 0 0,0 0-1,0 0 1,0 0-1,0 0-15,0 0 32,0 0-17,0 0-15,0 0 16,0 0 0,0 0-1,0 0 1,0 0-16,0 0 15,0 0 1,0 0 0,0 0 31,0 0-16,0 0-31,0 0 15,0 0 1,33 0 203,-33 0-219,66 0 15,33 0-15,-33 0 16,-33 0-16,-33 0 16,0 0-16,0 0 109,0 0 79,0 0-95,0 0-77,0 0 31,0 0-16,0 0-15,0 0 46,0 0-62,0-33 31,-33 0 32,33 33-63,0 0 16,0 0-1,0 0 16,0 0-15,0 0 0,-1 0 140,1 0-140,0 0-1,-33-33 141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53.24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49 0,'33'0'109,"0"0"-93,0 0 0,0 0-1,0 0 1,0 0-1,0 0 1,0 0 0,0 0-16,0 0 15,0 0 1,0 0 0,0 0-1,0 0 1,0 0-1,0 0 1,-1 0-16,1 0 16,0 0-1,0 0 1,0 0 0,0 0-1,0 0 1,0 0-1,0 0-15,0 0 16,0 0 0,0 0-1,0 0 1,33 0-16,0 0 16,0 0-16,-33 0 15,0 0-15,0 0 16,0 0-1,0 0-15,0 0 16,33 0-16,-33 0 31,0 0-31,0 0 16,0 0-16,0 0 16,0 0-1,0 0 1,0 0-1,0 0 329,0 0-328,0 33-16,0-33 31,0 0 0,0 0 172,0 33-187,0-33 31,0 0-16,0 33-15,0-33-16,0 0 31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56.60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33 0,'33'0'156,"0"33"-125,0-33-15,0 0 15,0 0-31,0 33 31,0-33 1,33 0-17,-33 0 1,0 33 0,0 0-1,0-33 1,0 0-1,33 0 1,-33 0 0,33 0-16,-33 0 15,33 0-15,33 33 16,-66-33-16,0 0 16,0 0-16,-33 33 15,33-33 438,-33-33-453,33 0 32,0 33-17,-33-33-15,33 33 16,0-33-1,-33 0 1,0 0 0,33 33-16,0 0 15,-66 0 329,0 0-328,0 0-1,0 0-15,0 0 16,-66 0-16,66 0 16,0 0-16,0 0 15,0 0 1,0 0 62,0 0-78,0 0 16,0 0 15,0 0 203,0 0-203,0 0-15,0 0 0,0 0-16,0 0 125,0 0-110,0-33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01.71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33 1 0,'-33'0'0,"33"33"94,33 0-63,0-33-15,0 0-1,-33 33-15,33-33 16,33 0 0,-66 33-16,33-33 0,0 0 31,0 0-31,0 0 15,0 0 1,0 0 0,0 0-1,0 0 1,0 0 0,0 0-1,0 0-15,0 0 16,0 0-1,0 0 1,0 0 0,0 0-1,0 0-15,0 0 16,0 0 15,0 0-31,0 0 16,0 0-1,0 0 1,0 0 0,0 0-1,0 0-15,33 0 16,-33 0-16,33 0 16,33 0-16,-33 0 15,0 0-15,0 0 16,0 0-16,0 0 15,-33 0-15,0 0 16,0 0 0,0 0-16,0 0 15,33 0 1,-33 0 0,33 0-1,-33 0 1,0 0-16,-1 0 15,1 0 1,0 0 0,0 0-1,0 0-15,0 0 16,0 0-16,0 0 16,0 0-16,33 0 15,-33 0-15,33 0 16,-33 0-16,33 0 15,-33 33-15,0-33 16,0 0 0,0 0-16,0 0 15,33 0-15,-33 0 16,0 0-16,0 0 16,0 0 62,0 0-63,0 0-15,0 0 32,0 0-1,0 0 0,0 0-15,0 0 15,0 0-15,0 0-1,0 0-15,0 0 16,0 0 15,0 0-15,0 0-1,0 0 1,0 0 0,0 0-1,0 0 1,0 0 78,0 0-94,-33-33 78,0 0 187,0 0-265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05.16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 0,'33'0'172,"0"0"-156,0 0 0,0 33-16,0-33 15,0 0-15,0 0 0,0 0 16,0 0-16,0 0 15,0 0 1,0 0 0,0 0-1,0 0 1,0 0 0,0 0-16,0 0 15,0 0 1,0 0-16,0 0 15,0 0 1,0 0 0,0 0-1,0 0 1,0 0 0,0 0-16,0 0 15,0 0 1,0 0-1,0 0 1,0 0-16,0 0 31,0 0-15,0 0-16,0 0 16,33 0-16,-33 33 15,0-33-15,0 0 16,-33 33-16,33-33 15,0 0 1,0 0 0,0 0-16,0 0 15,0 33-15,0-33 16,0 0 0,0 0 62,-66 0 140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07.10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99 0,'33'0'63,"0"0"-32,0 0 0,0 0-15,0 33 0,0-33-16,33 33 15,-33-33-15,0 0 0,0 0 32,0 0-17,33 0 1,0 0-16,0 0 15,0 0-15,0 0 16,-33 0-16,0 0 16,-33 33-16,33-33 47,0 0-32,0 0 1,-1 0 15,1 0 16,0 0-31,0 0-1,0 0-15,0 0 16,0 0-1,0 0 1,0 0-16,0 0 16,33 0-1,0 0-15,-33 0 16,33 0-16,-33 0 16,0 0-16,0 0 15,0 0 1,0 0-1,0 0 1,-33-33-16,33 33 16,0 0 31,33 0-32,-33 0 1,33-33-16,-33 33 15,0 0 1,0 0 31,-33-33 156,-33 0-172,0 33-31,33-33 16,-33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22/04/2024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2</a:t>
            </a:fld>
            <a:endParaRPr lang="en-GB"/>
          </a:p>
        </p:txBody>
      </p:sp>
    </p:spTree>
    <p:extLst>
      <p:ext uri="{BB962C8B-B14F-4D97-AF65-F5344CB8AC3E}">
        <p14:creationId xmlns:p14="http://schemas.microsoft.com/office/powerpoint/2010/main" val="217721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3</a:t>
            </a:fld>
            <a:endParaRPr lang="en-GB"/>
          </a:p>
        </p:txBody>
      </p:sp>
    </p:spTree>
    <p:extLst>
      <p:ext uri="{BB962C8B-B14F-4D97-AF65-F5344CB8AC3E}">
        <p14:creationId xmlns:p14="http://schemas.microsoft.com/office/powerpoint/2010/main" val="390603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4</a:t>
            </a:fld>
            <a:endParaRPr lang="en-GB"/>
          </a:p>
        </p:txBody>
      </p:sp>
    </p:spTree>
    <p:extLst>
      <p:ext uri="{BB962C8B-B14F-4D97-AF65-F5344CB8AC3E}">
        <p14:creationId xmlns:p14="http://schemas.microsoft.com/office/powerpoint/2010/main" val="1380767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6</a:t>
            </a:fld>
            <a:endParaRPr lang="en-GB"/>
          </a:p>
        </p:txBody>
      </p:sp>
    </p:spTree>
    <p:extLst>
      <p:ext uri="{BB962C8B-B14F-4D97-AF65-F5344CB8AC3E}">
        <p14:creationId xmlns:p14="http://schemas.microsoft.com/office/powerpoint/2010/main" val="274933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7</a:t>
            </a:fld>
            <a:endParaRPr lang="en-GB"/>
          </a:p>
        </p:txBody>
      </p:sp>
    </p:spTree>
    <p:extLst>
      <p:ext uri="{BB962C8B-B14F-4D97-AF65-F5344CB8AC3E}">
        <p14:creationId xmlns:p14="http://schemas.microsoft.com/office/powerpoint/2010/main" val="151413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69860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8190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51100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189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951643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08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314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249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0537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0283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88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5073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116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829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36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39393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8664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441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5486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736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65089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2996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2636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6145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frontiersin.org/journals/microbiology/articles/10.3389/fmicb.2023.1292726/full#ref48" TargetMode="External"/><Relationship Id="rId2" Type="http://schemas.openxmlformats.org/officeDocument/2006/relationships/hyperlink" Target="https://www.frontiersin.org/journals/microbiology/articles/10.3389/fmicb.2023.1292726/full#ref10" TargetMode="External"/><Relationship Id="rId1" Type="http://schemas.openxmlformats.org/officeDocument/2006/relationships/slideLayout" Target="../slideLayouts/slideLayout2.xml"/><Relationship Id="rId6" Type="http://schemas.openxmlformats.org/officeDocument/2006/relationships/hyperlink" Target="https://www.frontiersin.org/journals/microbiology/articles/10.3389/fmicb.2023.1292726/full#ref41" TargetMode="External"/><Relationship Id="rId5" Type="http://schemas.openxmlformats.org/officeDocument/2006/relationships/hyperlink" Target="https://www.frontiersin.org/journals/microbiology/articles/10.3389/fmicb.2023.1292726/full#ref14" TargetMode="External"/><Relationship Id="rId4" Type="http://schemas.openxmlformats.org/officeDocument/2006/relationships/hyperlink" Target="https://www.frontiersin.org/journals/microbiology/articles/10.3389/fmicb.2023.1292726/full#ref5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8.emf"/><Relationship Id="rId26" Type="http://schemas.openxmlformats.org/officeDocument/2006/relationships/image" Target="../media/image12.emf"/><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16.emf"/><Relationship Id="rId7" Type="http://schemas.openxmlformats.org/officeDocument/2006/relationships/customXml" Target="../ink/ink3.xml"/><Relationship Id="rId12" Type="http://schemas.openxmlformats.org/officeDocument/2006/relationships/image" Target="../media/image5.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2.xml"/><Relationship Id="rId16" Type="http://schemas.openxmlformats.org/officeDocument/2006/relationships/image" Target="../media/image7.emf"/><Relationship Id="rId20" Type="http://schemas.openxmlformats.org/officeDocument/2006/relationships/image" Target="../media/image9.emf"/><Relationship Id="rId29" Type="http://schemas.openxmlformats.org/officeDocument/2006/relationships/customXml" Target="../ink/ink14.xml"/><Relationship Id="rId1" Type="http://schemas.openxmlformats.org/officeDocument/2006/relationships/slideLayout" Target="../slideLayouts/slideLayout13.xml"/><Relationship Id="rId6" Type="http://schemas.openxmlformats.org/officeDocument/2006/relationships/image" Target="../media/image2.emf"/><Relationship Id="rId11" Type="http://schemas.openxmlformats.org/officeDocument/2006/relationships/customXml" Target="../ink/ink5.xml"/><Relationship Id="rId24" Type="http://schemas.openxmlformats.org/officeDocument/2006/relationships/image" Target="../media/image11.emf"/><Relationship Id="rId32" Type="http://schemas.openxmlformats.org/officeDocument/2006/relationships/image" Target="../media/image15.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3.emf"/><Relationship Id="rId10" Type="http://schemas.openxmlformats.org/officeDocument/2006/relationships/image" Target="../media/image4.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emf"/><Relationship Id="rId9" Type="http://schemas.openxmlformats.org/officeDocument/2006/relationships/customXml" Target="../ink/ink4.xml"/><Relationship Id="rId14" Type="http://schemas.openxmlformats.org/officeDocument/2006/relationships/image" Target="../media/image6.emf"/><Relationship Id="rId22" Type="http://schemas.openxmlformats.org/officeDocument/2006/relationships/image" Target="../media/image10.emf"/><Relationship Id="rId27" Type="http://schemas.openxmlformats.org/officeDocument/2006/relationships/customXml" Target="../ink/ink13.xml"/><Relationship Id="rId30" Type="http://schemas.openxmlformats.org/officeDocument/2006/relationships/image" Target="../media/image14.emf"/><Relationship Id="rId8"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customXml" Target="../ink/ink17.xml"/><Relationship Id="rId7" Type="http://schemas.openxmlformats.org/officeDocument/2006/relationships/customXml" Target="../ink/ink19.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8.emf"/><Relationship Id="rId5" Type="http://schemas.openxmlformats.org/officeDocument/2006/relationships/customXml" Target="../ink/ink18.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3389/fmicb.2024.135503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6502" y="1214438"/>
            <a:ext cx="10078995" cy="2387600"/>
          </a:xfrm>
        </p:spPr>
        <p:txBody>
          <a:bodyPr>
            <a:normAutofit fontScale="90000"/>
          </a:bodyPr>
          <a:lstStyle/>
          <a:p>
            <a:r>
              <a:rPr lang="en-GB" dirty="0" smtClean="0"/>
              <a:t>Principles of Composition </a:t>
            </a:r>
            <a:br>
              <a:rPr lang="en-GB" dirty="0" smtClean="0"/>
            </a:br>
            <a:r>
              <a:rPr lang="en-GB" dirty="0" smtClean="0"/>
              <a:t>Writing Exercise 7:</a:t>
            </a:r>
            <a:br>
              <a:rPr lang="en-GB" dirty="0" smtClean="0"/>
            </a:br>
            <a:r>
              <a:rPr lang="en-GB" dirty="0" smtClean="0"/>
              <a:t>Sentence Structure Considerations</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Morgan Feeney</a:t>
            </a:r>
          </a:p>
          <a:p>
            <a:r>
              <a:rPr lang="en-GB" dirty="0" smtClean="0"/>
              <a:t>2024/2025</a:t>
            </a:r>
            <a:endParaRPr lang="en-GB" dirty="0"/>
          </a:p>
        </p:txBody>
      </p:sp>
    </p:spTree>
    <p:extLst>
      <p:ext uri="{BB962C8B-B14F-4D97-AF65-F5344CB8AC3E}">
        <p14:creationId xmlns:p14="http://schemas.microsoft.com/office/powerpoint/2010/main" val="312697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593124"/>
            <a:ext cx="10515600" cy="5583839"/>
          </a:xfrm>
        </p:spPr>
        <p:txBody>
          <a:bodyPr>
            <a:normAutofit lnSpcReduction="10000"/>
          </a:bodyPr>
          <a:lstStyle/>
          <a:p>
            <a:pPr marL="0" indent="0">
              <a:buNone/>
            </a:pPr>
            <a:r>
              <a:rPr lang="en-GB" dirty="0"/>
              <a:t>An endo-</a:t>
            </a:r>
            <a:r>
              <a:rPr lang="en-GB" dirty="0" err="1"/>
              <a:t>xylanase</a:t>
            </a:r>
            <a:r>
              <a:rPr lang="en-GB" dirty="0"/>
              <a:t> that is active at neutral </a:t>
            </a:r>
            <a:r>
              <a:rPr lang="en-GB" dirty="0" err="1"/>
              <a:t>pHs</a:t>
            </a:r>
            <a:r>
              <a:rPr lang="en-GB" dirty="0"/>
              <a:t>, and capable of highly specific hydrolysis of </a:t>
            </a:r>
            <a:r>
              <a:rPr lang="en-GB" dirty="0" err="1"/>
              <a:t>xylan</a:t>
            </a:r>
            <a:r>
              <a:rPr lang="en-GB" dirty="0"/>
              <a:t> with a high ratio of </a:t>
            </a:r>
            <a:r>
              <a:rPr lang="en-GB" dirty="0" err="1"/>
              <a:t>xylobiose</a:t>
            </a:r>
            <a:r>
              <a:rPr lang="en-GB" dirty="0"/>
              <a:t> in the product is desirable in the industrial scale production of XOSs. However, endo-</a:t>
            </a:r>
            <a:r>
              <a:rPr lang="en-GB" dirty="0" err="1"/>
              <a:t>xylanases</a:t>
            </a:r>
            <a:r>
              <a:rPr lang="en-GB" dirty="0"/>
              <a:t> with these characteristics are rare. </a:t>
            </a:r>
            <a:r>
              <a:rPr lang="en-GB" dirty="0" err="1">
                <a:hlinkClick r:id="rId2"/>
              </a:rPr>
              <a:t>Carvalho</a:t>
            </a:r>
            <a:r>
              <a:rPr lang="en-GB" dirty="0">
                <a:hlinkClick r:id="rId2"/>
              </a:rPr>
              <a:t> et al. (2020)</a:t>
            </a:r>
            <a:r>
              <a:rPr lang="en-GB" dirty="0"/>
              <a:t> used </a:t>
            </a:r>
            <a:r>
              <a:rPr lang="en-GB" dirty="0" err="1"/>
              <a:t>xylanase</a:t>
            </a:r>
            <a:r>
              <a:rPr lang="en-GB" dirty="0"/>
              <a:t> from </a:t>
            </a:r>
            <a:r>
              <a:rPr lang="en-GB" i="1" dirty="0"/>
              <a:t>Aspergillus </a:t>
            </a:r>
            <a:r>
              <a:rPr lang="en-GB" i="1" dirty="0" err="1"/>
              <a:t>fumigatus</a:t>
            </a:r>
            <a:r>
              <a:rPr lang="en-GB" dirty="0"/>
              <a:t> M51 to </a:t>
            </a:r>
            <a:r>
              <a:rPr lang="en-GB" dirty="0" err="1"/>
              <a:t>hydrolyze</a:t>
            </a:r>
            <a:r>
              <a:rPr lang="en-GB" dirty="0"/>
              <a:t> bagasse, and reported the proportion of </a:t>
            </a:r>
            <a:r>
              <a:rPr lang="en-GB" dirty="0" err="1"/>
              <a:t>xylobiose</a:t>
            </a:r>
            <a:r>
              <a:rPr lang="en-GB" dirty="0"/>
              <a:t> in the hydrolysate was 66.42%. </a:t>
            </a:r>
            <a:r>
              <a:rPr lang="en-GB" dirty="0">
                <a:hlinkClick r:id="rId3"/>
              </a:rPr>
              <a:t>Su et al. (2021)</a:t>
            </a:r>
            <a:r>
              <a:rPr lang="en-GB" dirty="0"/>
              <a:t> used a commercial </a:t>
            </a:r>
            <a:r>
              <a:rPr lang="en-GB" dirty="0" err="1"/>
              <a:t>xylanase</a:t>
            </a:r>
            <a:r>
              <a:rPr lang="en-GB" dirty="0"/>
              <a:t> from </a:t>
            </a:r>
            <a:r>
              <a:rPr lang="en-GB" i="1" dirty="0" err="1"/>
              <a:t>Trichoderma</a:t>
            </a:r>
            <a:r>
              <a:rPr lang="en-GB" i="1" dirty="0"/>
              <a:t> </a:t>
            </a:r>
            <a:r>
              <a:rPr lang="en-GB" i="1" dirty="0" err="1"/>
              <a:t>reesei</a:t>
            </a:r>
            <a:r>
              <a:rPr lang="en-GB" dirty="0"/>
              <a:t> to </a:t>
            </a:r>
            <a:r>
              <a:rPr lang="en-GB" dirty="0" err="1"/>
              <a:t>hydrolyze</a:t>
            </a:r>
            <a:r>
              <a:rPr lang="en-GB" dirty="0"/>
              <a:t> poplar wood and obtained 48.19% </a:t>
            </a:r>
            <a:r>
              <a:rPr lang="en-GB" dirty="0" err="1"/>
              <a:t>xylobiose</a:t>
            </a:r>
            <a:r>
              <a:rPr lang="en-GB" dirty="0"/>
              <a:t>. </a:t>
            </a:r>
            <a:r>
              <a:rPr lang="en-GB" dirty="0">
                <a:hlinkClick r:id="rId4"/>
              </a:rPr>
              <a:t>Xian et al. (2019)</a:t>
            </a:r>
            <a:r>
              <a:rPr lang="en-GB" dirty="0"/>
              <a:t> reported an endo-</a:t>
            </a:r>
            <a:r>
              <a:rPr lang="en-GB" dirty="0" err="1"/>
              <a:t>xylanase</a:t>
            </a:r>
            <a:r>
              <a:rPr lang="en-GB" dirty="0"/>
              <a:t> from </a:t>
            </a:r>
            <a:r>
              <a:rPr lang="en-GB" i="1" dirty="0"/>
              <a:t>Streptomyces </a:t>
            </a:r>
            <a:r>
              <a:rPr lang="en-GB" i="1" dirty="0" err="1"/>
              <a:t>ipomoeae</a:t>
            </a:r>
            <a:r>
              <a:rPr lang="en-GB" dirty="0"/>
              <a:t> produced 80% </a:t>
            </a:r>
            <a:r>
              <a:rPr lang="en-GB" dirty="0" err="1"/>
              <a:t>xylobiose</a:t>
            </a:r>
            <a:r>
              <a:rPr lang="en-GB" dirty="0"/>
              <a:t> from four kinds of agricultural and forestry residual </a:t>
            </a:r>
            <a:r>
              <a:rPr lang="en-GB" dirty="0" err="1"/>
              <a:t>xylans</a:t>
            </a:r>
            <a:r>
              <a:rPr lang="en-GB" dirty="0"/>
              <a:t>, but the specific enzyme activity of the enzyme was only 197.75 ± 1.42 U/mg toward </a:t>
            </a:r>
            <a:r>
              <a:rPr lang="en-GB" dirty="0" err="1"/>
              <a:t>beechwood</a:t>
            </a:r>
            <a:r>
              <a:rPr lang="en-GB" dirty="0"/>
              <a:t> </a:t>
            </a:r>
            <a:r>
              <a:rPr lang="en-GB" dirty="0" err="1"/>
              <a:t>xylan</a:t>
            </a:r>
            <a:r>
              <a:rPr lang="en-GB" dirty="0"/>
              <a:t>. </a:t>
            </a:r>
            <a:r>
              <a:rPr lang="en-GB" dirty="0">
                <a:hlinkClick r:id="rId5"/>
              </a:rPr>
              <a:t>Chi et al. (2013)</a:t>
            </a:r>
            <a:r>
              <a:rPr lang="en-GB" dirty="0"/>
              <a:t> reported an endo-</a:t>
            </a:r>
            <a:r>
              <a:rPr lang="en-GB" dirty="0" err="1"/>
              <a:t>xylanase</a:t>
            </a:r>
            <a:r>
              <a:rPr lang="en-GB" dirty="0"/>
              <a:t> from </a:t>
            </a:r>
            <a:r>
              <a:rPr lang="en-GB" i="1" dirty="0"/>
              <a:t>Streptomyces </a:t>
            </a:r>
            <a:r>
              <a:rPr lang="en-GB" i="1" dirty="0" err="1"/>
              <a:t>thermocarboxydus</a:t>
            </a:r>
            <a:r>
              <a:rPr lang="en-GB" dirty="0"/>
              <a:t> subspecies MW8 strain </a:t>
            </a:r>
            <a:r>
              <a:rPr lang="en-GB" dirty="0" err="1"/>
              <a:t>hydrolyzed</a:t>
            </a:r>
            <a:r>
              <a:rPr lang="en-GB" dirty="0"/>
              <a:t> </a:t>
            </a:r>
            <a:r>
              <a:rPr lang="en-GB" dirty="0" err="1"/>
              <a:t>birchwood</a:t>
            </a:r>
            <a:r>
              <a:rPr lang="en-GB" dirty="0"/>
              <a:t> </a:t>
            </a:r>
            <a:r>
              <a:rPr lang="en-GB" dirty="0" err="1"/>
              <a:t>xylan</a:t>
            </a:r>
            <a:r>
              <a:rPr lang="en-GB" dirty="0"/>
              <a:t> released mainly </a:t>
            </a:r>
            <a:r>
              <a:rPr lang="en-GB" dirty="0" err="1"/>
              <a:t>xylobiose</a:t>
            </a:r>
            <a:r>
              <a:rPr lang="en-GB" dirty="0"/>
              <a:t>, but the specific enzyme activity of the enzyme was only 83.94 U/mg toward </a:t>
            </a:r>
            <a:r>
              <a:rPr lang="en-GB" dirty="0" err="1"/>
              <a:t>birchwood</a:t>
            </a:r>
            <a:r>
              <a:rPr lang="en-GB" dirty="0"/>
              <a:t> </a:t>
            </a:r>
            <a:r>
              <a:rPr lang="en-GB" dirty="0" err="1"/>
              <a:t>xylan</a:t>
            </a:r>
            <a:r>
              <a:rPr lang="en-GB" dirty="0"/>
              <a:t>. </a:t>
            </a:r>
            <a:r>
              <a:rPr lang="en-GB" dirty="0" err="1">
                <a:hlinkClick r:id="rId6"/>
              </a:rPr>
              <a:t>Qiu</a:t>
            </a:r>
            <a:r>
              <a:rPr lang="en-GB" dirty="0">
                <a:hlinkClick r:id="rId6"/>
              </a:rPr>
              <a:t> et al. (2017)</a:t>
            </a:r>
            <a:r>
              <a:rPr lang="en-GB" dirty="0"/>
              <a:t> reported an endo-</a:t>
            </a:r>
            <a:r>
              <a:rPr lang="en-GB" dirty="0" err="1"/>
              <a:t>xylanase</a:t>
            </a:r>
            <a:r>
              <a:rPr lang="en-GB" dirty="0"/>
              <a:t> from frozen soil produced 90% </a:t>
            </a:r>
            <a:r>
              <a:rPr lang="en-GB" dirty="0" err="1"/>
              <a:t>xylobiose</a:t>
            </a:r>
            <a:r>
              <a:rPr lang="en-GB" dirty="0"/>
              <a:t> from </a:t>
            </a:r>
            <a:r>
              <a:rPr lang="en-GB" dirty="0" err="1"/>
              <a:t>beechwood</a:t>
            </a:r>
            <a:r>
              <a:rPr lang="en-GB" dirty="0"/>
              <a:t> </a:t>
            </a:r>
            <a:r>
              <a:rPr lang="en-GB" dirty="0" err="1"/>
              <a:t>xylan</a:t>
            </a:r>
            <a:r>
              <a:rPr lang="en-GB" dirty="0"/>
              <a:t>, but the specific enzyme activity of the enzyme was only 10.41 U/mg toward </a:t>
            </a:r>
            <a:r>
              <a:rPr lang="en-GB" dirty="0" err="1"/>
              <a:t>beechwood</a:t>
            </a:r>
            <a:r>
              <a:rPr lang="en-GB" dirty="0"/>
              <a:t> </a:t>
            </a:r>
            <a:r>
              <a:rPr lang="en-GB" dirty="0" err="1"/>
              <a:t>xylan</a:t>
            </a:r>
            <a:r>
              <a:rPr lang="en-GB" dirty="0"/>
              <a:t>.</a:t>
            </a:r>
            <a:endParaRPr lang="en-GB" dirty="0"/>
          </a:p>
        </p:txBody>
      </p:sp>
      <p:sp>
        <p:nvSpPr>
          <p:cNvPr id="2" name="Rectangle 1"/>
          <p:cNvSpPr/>
          <p:nvPr/>
        </p:nvSpPr>
        <p:spPr>
          <a:xfrm>
            <a:off x="1245972" y="6176963"/>
            <a:ext cx="10206682" cy="646331"/>
          </a:xfrm>
          <a:prstGeom prst="rect">
            <a:avLst/>
          </a:prstGeom>
        </p:spPr>
        <p:txBody>
          <a:bodyPr wrap="square">
            <a:spAutoFit/>
          </a:bodyPr>
          <a:lstStyle/>
          <a:p>
            <a:r>
              <a:rPr lang="en-GB" sz="1200" dirty="0">
                <a:solidFill>
                  <a:srgbClr val="212121"/>
                </a:solidFill>
                <a:latin typeface="BlinkMacSystemFont"/>
              </a:rPr>
              <a:t>Zhang J, Qin Y, Wang Q, et al. Gene cloning, expression, and characterization of two endo-</a:t>
            </a:r>
            <a:r>
              <a:rPr lang="en-GB" sz="1200" dirty="0" err="1">
                <a:solidFill>
                  <a:srgbClr val="212121"/>
                </a:solidFill>
                <a:latin typeface="BlinkMacSystemFont"/>
              </a:rPr>
              <a:t>xylanases</a:t>
            </a:r>
            <a:r>
              <a:rPr lang="en-GB" sz="1200" dirty="0">
                <a:solidFill>
                  <a:srgbClr val="212121"/>
                </a:solidFill>
                <a:latin typeface="BlinkMacSystemFont"/>
              </a:rPr>
              <a:t> from </a:t>
            </a:r>
            <a:r>
              <a:rPr lang="en-GB" sz="1200" i="1" dirty="0">
                <a:solidFill>
                  <a:srgbClr val="212121"/>
                </a:solidFill>
                <a:latin typeface="BlinkMacSystemFont"/>
              </a:rPr>
              <a:t>Bacillus </a:t>
            </a:r>
            <a:r>
              <a:rPr lang="en-GB" sz="1200" i="1" dirty="0" err="1">
                <a:solidFill>
                  <a:srgbClr val="212121"/>
                </a:solidFill>
                <a:latin typeface="BlinkMacSystemFont"/>
              </a:rPr>
              <a:t>velezensis</a:t>
            </a:r>
            <a:r>
              <a:rPr lang="en-GB" sz="1200" dirty="0">
                <a:solidFill>
                  <a:srgbClr val="212121"/>
                </a:solidFill>
                <a:latin typeface="BlinkMacSystemFont"/>
              </a:rPr>
              <a:t> and </a:t>
            </a:r>
            <a:r>
              <a:rPr lang="en-GB" sz="1200" i="1" dirty="0">
                <a:solidFill>
                  <a:srgbClr val="212121"/>
                </a:solidFill>
                <a:latin typeface="BlinkMacSystemFont"/>
              </a:rPr>
              <a:t>Streptomyces </a:t>
            </a:r>
            <a:r>
              <a:rPr lang="en-GB" sz="1200" i="1" dirty="0" err="1">
                <a:solidFill>
                  <a:srgbClr val="212121"/>
                </a:solidFill>
                <a:latin typeface="BlinkMacSystemFont"/>
              </a:rPr>
              <a:t>rochei</a:t>
            </a:r>
            <a:r>
              <a:rPr lang="en-GB" sz="1200" dirty="0">
                <a:solidFill>
                  <a:srgbClr val="212121"/>
                </a:solidFill>
                <a:latin typeface="BlinkMacSystemFont"/>
              </a:rPr>
              <a:t>, and their application in </a:t>
            </a:r>
            <a:r>
              <a:rPr lang="en-GB" sz="1200" dirty="0" err="1">
                <a:solidFill>
                  <a:srgbClr val="212121"/>
                </a:solidFill>
                <a:latin typeface="BlinkMacSystemFont"/>
              </a:rPr>
              <a:t>xylooligosaccharide</a:t>
            </a:r>
            <a:r>
              <a:rPr lang="en-GB" sz="1200" dirty="0">
                <a:solidFill>
                  <a:srgbClr val="212121"/>
                </a:solidFill>
                <a:latin typeface="BlinkMacSystemFont"/>
              </a:rPr>
              <a:t> production. </a:t>
            </a:r>
            <a:r>
              <a:rPr lang="en-GB" sz="1200" i="1" dirty="0">
                <a:solidFill>
                  <a:srgbClr val="212121"/>
                </a:solidFill>
                <a:latin typeface="BlinkMacSystemFont"/>
              </a:rPr>
              <a:t>Front </a:t>
            </a:r>
            <a:r>
              <a:rPr lang="en-GB" sz="1200" i="1" dirty="0" err="1">
                <a:solidFill>
                  <a:srgbClr val="212121"/>
                </a:solidFill>
                <a:latin typeface="BlinkMacSystemFont"/>
              </a:rPr>
              <a:t>Microbiol</a:t>
            </a:r>
            <a:r>
              <a:rPr lang="en-GB" sz="1200" dirty="0">
                <a:solidFill>
                  <a:srgbClr val="212121"/>
                </a:solidFill>
                <a:latin typeface="BlinkMacSystemFont"/>
              </a:rPr>
              <a:t>. 2023;14:1292726. Published 2023 Dec 19. doi:10.3389/fmicb.2023.1292726</a:t>
            </a:r>
            <a:endParaRPr lang="en-GB" sz="1200" dirty="0"/>
          </a:p>
        </p:txBody>
      </p:sp>
    </p:spTree>
    <p:extLst>
      <p:ext uri="{BB962C8B-B14F-4D97-AF65-F5344CB8AC3E}">
        <p14:creationId xmlns:p14="http://schemas.microsoft.com/office/powerpoint/2010/main" val="34885004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endParaRPr lang="en-GB" sz="2800" dirty="0"/>
          </a:p>
        </p:txBody>
      </p:sp>
    </p:spTree>
    <p:extLst>
      <p:ext uri="{BB962C8B-B14F-4D97-AF65-F5344CB8AC3E}">
        <p14:creationId xmlns:p14="http://schemas.microsoft.com/office/powerpoint/2010/main" val="26930861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3600" b="1" dirty="0" smtClean="0"/>
              <a:t>Group discussion</a:t>
            </a:r>
          </a:p>
          <a:p>
            <a:pPr marL="457200" indent="-457200">
              <a:buAutoNum type="arabicPeriod"/>
            </a:pPr>
            <a:r>
              <a:rPr lang="en-GB" sz="3600" dirty="0" smtClean="0">
                <a:solidFill>
                  <a:schemeClr val="accent2"/>
                </a:solidFill>
              </a:rPr>
              <a:t>What are some of the characteristics or features of good writing? Of bad writing?</a:t>
            </a:r>
            <a:endParaRPr lang="en-GB" sz="3600" dirty="0">
              <a:solidFill>
                <a:schemeClr val="accent2"/>
              </a:solidFill>
            </a:endParaRPr>
          </a:p>
          <a:p>
            <a:pPr marL="457200" indent="-457200">
              <a:buAutoNum type="arabicPeriod"/>
            </a:pPr>
            <a:r>
              <a:rPr lang="en-GB" sz="3600" dirty="0" smtClean="0">
                <a:solidFill>
                  <a:schemeClr val="accent5"/>
                </a:solidFill>
              </a:rPr>
              <a:t>How can we evaluate our own writing to determine if it is good/bad?</a:t>
            </a:r>
            <a:endParaRPr lang="en-GB" sz="3600" dirty="0">
              <a:solidFill>
                <a:schemeClr val="accent5"/>
              </a:solidFill>
            </a:endParaRPr>
          </a:p>
          <a:p>
            <a:pPr marL="457200" indent="-457200">
              <a:buAutoNum type="arabicPeriod"/>
            </a:pPr>
            <a:r>
              <a:rPr lang="en-GB" sz="3600" dirty="0">
                <a:solidFill>
                  <a:srgbClr val="00B050"/>
                </a:solidFill>
              </a:rPr>
              <a:t>How can </a:t>
            </a:r>
            <a:r>
              <a:rPr lang="en-GB" sz="3600" dirty="0" smtClean="0">
                <a:solidFill>
                  <a:srgbClr val="00B050"/>
                </a:solidFill>
              </a:rPr>
              <a:t>we improve our writing?</a:t>
            </a:r>
            <a:endParaRPr lang="en-GB" sz="3600" dirty="0">
              <a:solidFill>
                <a:srgbClr val="00B050"/>
              </a:solidFill>
            </a:endParaRPr>
          </a:p>
        </p:txBody>
      </p:sp>
    </p:spTree>
    <p:extLst>
      <p:ext uri="{BB962C8B-B14F-4D97-AF65-F5344CB8AC3E}">
        <p14:creationId xmlns:p14="http://schemas.microsoft.com/office/powerpoint/2010/main" val="404601385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1</a:t>
            </a:r>
            <a:r>
              <a:rPr lang="en-US" altLang="en-US" b="1" dirty="0" bmk="">
                <a:solidFill>
                  <a:srgbClr val="000000"/>
                </a:solidFill>
                <a:latin typeface="Arial" panose="020B0604020202020204" pitchFamily="34" charset="0"/>
                <a:cs typeface="Arial" panose="020B0604020202020204" pitchFamily="34" charset="0"/>
              </a:rPr>
              <a:t>5.</a:t>
            </a:r>
            <a:r>
              <a:rPr lang="en-US" altLang="en-US" b="1" dirty="0">
                <a:solidFill>
                  <a:srgbClr val="000000"/>
                </a:solidFill>
                <a:latin typeface="Arial" panose="020B0604020202020204" pitchFamily="34" charset="0"/>
                <a:cs typeface="Arial" panose="020B0604020202020204" pitchFamily="34" charset="0"/>
              </a:rPr>
              <a:t> Express co-ordinate ideas in similar form.</a:t>
            </a:r>
          </a:p>
          <a:p>
            <a:pPr marL="0" lvl="0" indent="0"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This principle, that of parallel construction, requires that expressions of similar content and function should be outwardly similar. The likeness of form enables the reader to recognize more readily the likeness of content and function. </a:t>
            </a: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endParaRPr lang="en-US" altLang="en-US" dirty="0">
              <a:latin typeface="Arial" panose="020B0604020202020204" pitchFamily="34" charset="0"/>
              <a:cs typeface="Arial" panose="020B0604020202020204" pitchFamily="34" charset="0"/>
            </a:endParaRPr>
          </a:p>
        </p:txBody>
      </p:sp>
      <p:sp>
        <p:nvSpPr>
          <p:cNvPr id="6"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7" name="Rectangle 6">
            <a:extLst>
              <a:ext uri="{FF2B5EF4-FFF2-40B4-BE49-F238E27FC236}">
                <a16:creationId xmlns:a16="http://schemas.microsoft.com/office/drawing/2014/main" id="{1C16E9C2-3578-41BB-BFFE-BF7ED0BA06EE}"/>
              </a:ext>
            </a:extLst>
          </p:cNvPr>
          <p:cNvSpPr/>
          <p:nvPr/>
        </p:nvSpPr>
        <p:spPr>
          <a:xfrm>
            <a:off x="688932" y="187890"/>
            <a:ext cx="10396602" cy="39886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900882" y="4353819"/>
            <a:ext cx="8602361" cy="2246769"/>
          </a:xfrm>
          <a:prstGeom prst="rect">
            <a:avLst/>
          </a:prstGeom>
        </p:spPr>
        <p:txBody>
          <a:bodyPr wrap="square">
            <a:spAutoFit/>
          </a:bodyPr>
          <a:lstStyle/>
          <a:p>
            <a:pPr fontAlgn="t"/>
            <a:r>
              <a:rPr lang="en-GB" sz="2800" dirty="0"/>
              <a:t>Formerly, science was taught by the textbook method, while now the laboratory method is employed</a:t>
            </a:r>
            <a:r>
              <a:rPr lang="en-GB" sz="2800" dirty="0" smtClean="0"/>
              <a:t>.</a:t>
            </a:r>
          </a:p>
          <a:p>
            <a:pPr fontAlgn="t"/>
            <a:endParaRPr lang="en-GB" sz="2800" dirty="0"/>
          </a:p>
          <a:p>
            <a:pPr fontAlgn="t"/>
            <a:r>
              <a:rPr lang="en-GB" sz="2800" dirty="0"/>
              <a:t>Formerly, science was taught by the textbook method; now it is taught by the laboratory method.</a:t>
            </a:r>
          </a:p>
        </p:txBody>
      </p:sp>
    </p:spTree>
    <p:extLst>
      <p:ext uri="{BB962C8B-B14F-4D97-AF65-F5344CB8AC3E}">
        <p14:creationId xmlns:p14="http://schemas.microsoft.com/office/powerpoint/2010/main" val="1872055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989" y="575706"/>
            <a:ext cx="10515600" cy="4966001"/>
          </a:xfrm>
        </p:spPr>
        <p:txBody>
          <a:bodyPr>
            <a:normAutofit/>
          </a:bodyPr>
          <a:lstStyle/>
          <a:p>
            <a:pPr marL="0" lvl="0" indent="0" eaLnBrk="0" fontAlgn="base" hangingPunct="0">
              <a:lnSpc>
                <a:spcPct val="100000"/>
              </a:lnSpc>
              <a:spcBef>
                <a:spcPct val="0"/>
              </a:spcBef>
              <a:spcAft>
                <a:spcPct val="0"/>
              </a:spcAft>
              <a:buNone/>
            </a:pPr>
            <a:r>
              <a:rPr lang="en-US" altLang="en-US" b="1" dirty="0" smtClean="0">
                <a:solidFill>
                  <a:srgbClr val="000000"/>
                </a:solidFill>
                <a:latin typeface="Arial" panose="020B0604020202020204" pitchFamily="34" charset="0"/>
                <a:cs typeface="Arial" panose="020B0604020202020204" pitchFamily="34" charset="0"/>
              </a:rPr>
              <a:t>Scientific example (#15):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sparse list of known c-di-GMP-responsive transcriptional regulators includes the </a:t>
            </a:r>
            <a:r>
              <a:rPr lang="en-GB" dirty="0" err="1">
                <a:latin typeface="Arial" panose="020B0604020202020204" pitchFamily="34" charset="0"/>
                <a:cs typeface="Arial" panose="020B0604020202020204" pitchFamily="34" charset="0"/>
              </a:rPr>
              <a:t>TetR</a:t>
            </a:r>
            <a:r>
              <a:rPr lang="en-GB" dirty="0">
                <a:latin typeface="Arial" panose="020B0604020202020204" pitchFamily="34" charset="0"/>
                <a:cs typeface="Arial" panose="020B0604020202020204" pitchFamily="34" charset="0"/>
              </a:rPr>
              <a:t>-like activator </a:t>
            </a:r>
            <a:r>
              <a:rPr lang="en-GB" dirty="0" err="1">
                <a:latin typeface="Arial" panose="020B0604020202020204" pitchFamily="34" charset="0"/>
                <a:cs typeface="Arial" panose="020B0604020202020204" pitchFamily="34" charset="0"/>
              </a:rPr>
              <a:t>LtmA</a:t>
            </a:r>
            <a:r>
              <a:rPr lang="en-GB" dirty="0">
                <a:latin typeface="Arial" panose="020B0604020202020204" pitchFamily="34" charset="0"/>
                <a:cs typeface="Arial" panose="020B0604020202020204" pitchFamily="34" charset="0"/>
              </a:rPr>
              <a:t> from </a:t>
            </a:r>
            <a:r>
              <a:rPr lang="en-GB" i="1" dirty="0">
                <a:latin typeface="Arial" panose="020B0604020202020204" pitchFamily="34" charset="0"/>
                <a:cs typeface="Arial" panose="020B0604020202020204" pitchFamily="34" charset="0"/>
              </a:rPr>
              <a:t>Mycobacterium </a:t>
            </a:r>
            <a:r>
              <a:rPr lang="en-GB" i="1" dirty="0" err="1">
                <a:latin typeface="Arial" panose="020B0604020202020204" pitchFamily="34" charset="0"/>
                <a:cs typeface="Arial" panose="020B0604020202020204" pitchFamily="34" charset="0"/>
              </a:rPr>
              <a:t>smegmatis</a:t>
            </a:r>
            <a:r>
              <a:rPr lang="en-GB" i="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(Li and He, 2012), the CRP-FNR-like transcription factor </a:t>
            </a:r>
            <a:r>
              <a:rPr lang="en-GB" dirty="0" err="1">
                <a:latin typeface="Arial" panose="020B0604020202020204" pitchFamily="34" charset="0"/>
                <a:cs typeface="Arial" panose="020B0604020202020204" pitchFamily="34" charset="0"/>
              </a:rPr>
              <a:t>Clp</a:t>
            </a:r>
            <a:r>
              <a:rPr lang="en-GB" dirty="0">
                <a:latin typeface="Arial" panose="020B0604020202020204" pitchFamily="34" charset="0"/>
                <a:cs typeface="Arial" panose="020B0604020202020204" pitchFamily="34" charset="0"/>
              </a:rPr>
              <a:t> from </a:t>
            </a:r>
            <a:r>
              <a:rPr lang="en-GB" i="1" dirty="0" err="1">
                <a:latin typeface="Arial" panose="020B0604020202020204" pitchFamily="34" charset="0"/>
                <a:cs typeface="Arial" panose="020B0604020202020204" pitchFamily="34" charset="0"/>
              </a:rPr>
              <a:t>Xanthomonas</a:t>
            </a:r>
            <a:r>
              <a:rPr lang="en-GB" dirty="0">
                <a:latin typeface="Arial" panose="020B0604020202020204" pitchFamily="34" charset="0"/>
                <a:cs typeface="Arial" panose="020B0604020202020204" pitchFamily="34" charset="0"/>
              </a:rPr>
              <a:t> (Chin et al., 2010, Leduc and Roberts, 2009), Bcam1349 from </a:t>
            </a:r>
            <a:r>
              <a:rPr lang="en-GB" i="1" dirty="0" err="1">
                <a:latin typeface="Arial" panose="020B0604020202020204" pitchFamily="34" charset="0"/>
                <a:cs typeface="Arial" panose="020B0604020202020204" pitchFamily="34" charset="0"/>
              </a:rPr>
              <a:t>Burkholderia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Fazli</a:t>
            </a:r>
            <a:r>
              <a:rPr lang="en-GB" dirty="0">
                <a:latin typeface="Arial" panose="020B0604020202020204" pitchFamily="34" charset="0"/>
                <a:cs typeface="Arial" panose="020B0604020202020204" pitchFamily="34" charset="0"/>
              </a:rPr>
              <a:t> et al., 2011), the </a:t>
            </a:r>
            <a:r>
              <a:rPr lang="en-GB" dirty="0" err="1">
                <a:latin typeface="Arial" panose="020B0604020202020204" pitchFamily="34" charset="0"/>
                <a:cs typeface="Arial" panose="020B0604020202020204" pitchFamily="34" charset="0"/>
              </a:rPr>
              <a:t>NtrC</a:t>
            </a:r>
            <a:r>
              <a:rPr lang="en-GB" dirty="0">
                <a:latin typeface="Arial" panose="020B0604020202020204" pitchFamily="34" charset="0"/>
                <a:cs typeface="Arial" panose="020B0604020202020204" pitchFamily="34" charset="0"/>
              </a:rPr>
              <a:t>-type protein </a:t>
            </a:r>
            <a:r>
              <a:rPr lang="en-GB" dirty="0" err="1">
                <a:latin typeface="Arial" panose="020B0604020202020204" pitchFamily="34" charset="0"/>
                <a:cs typeface="Arial" panose="020B0604020202020204" pitchFamily="34" charset="0"/>
              </a:rPr>
              <a:t>FleQ</a:t>
            </a:r>
            <a:r>
              <a:rPr lang="en-GB" dirty="0">
                <a:latin typeface="Arial" panose="020B0604020202020204" pitchFamily="34" charset="0"/>
                <a:cs typeface="Arial" panose="020B0604020202020204" pitchFamily="34" charset="0"/>
              </a:rPr>
              <a:t> from </a:t>
            </a:r>
            <a:r>
              <a:rPr lang="en-GB" i="1" dirty="0">
                <a:latin typeface="Arial" panose="020B0604020202020204" pitchFamily="34" charset="0"/>
                <a:cs typeface="Arial" panose="020B0604020202020204" pitchFamily="34" charset="0"/>
              </a:rPr>
              <a:t>Pseudomonas aeruginosa </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Baraquet</a:t>
            </a:r>
            <a:r>
              <a:rPr lang="en-GB" dirty="0">
                <a:latin typeface="Arial" panose="020B0604020202020204" pitchFamily="34" charset="0"/>
                <a:cs typeface="Arial" panose="020B0604020202020204" pitchFamily="34" charset="0"/>
              </a:rPr>
              <a:t> and Harwood, 2013), and </a:t>
            </a:r>
            <a:r>
              <a:rPr lang="en-GB" dirty="0" err="1">
                <a:latin typeface="Arial" panose="020B0604020202020204" pitchFamily="34" charset="0"/>
                <a:cs typeface="Arial" panose="020B0604020202020204" pitchFamily="34" charset="0"/>
              </a:rPr>
              <a:t>VpsR</a:t>
            </a:r>
            <a:r>
              <a:rPr lang="en-GB" dirty="0">
                <a:latin typeface="Arial" panose="020B0604020202020204" pitchFamily="34" charset="0"/>
                <a:cs typeface="Arial" panose="020B0604020202020204" pitchFamily="34" charset="0"/>
              </a:rPr>
              <a:t> from </a:t>
            </a:r>
            <a:r>
              <a:rPr lang="en-GB" i="1" dirty="0">
                <a:latin typeface="Arial" panose="020B0604020202020204" pitchFamily="34" charset="0"/>
                <a:cs typeface="Arial" panose="020B0604020202020204" pitchFamily="34" charset="0"/>
              </a:rPr>
              <a:t>Vibrio </a:t>
            </a:r>
            <a:r>
              <a:rPr lang="en-GB" i="1" dirty="0" err="1">
                <a:latin typeface="Arial" panose="020B0604020202020204" pitchFamily="34" charset="0"/>
                <a:cs typeface="Arial" panose="020B0604020202020204" pitchFamily="34" charset="0"/>
              </a:rPr>
              <a:t>cholerae</a:t>
            </a:r>
            <a:r>
              <a:rPr lang="en-GB" i="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(Srivastava et al., 2011).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886069" y="2112039"/>
              <a:ext cx="2197440" cy="105480"/>
            </p14:xfrm>
          </p:contentPart>
        </mc:Choice>
        <mc:Fallback xmlns="">
          <p:pic>
            <p:nvPicPr>
              <p:cNvPr id="2" name="Ink 1"/>
              <p:cNvPicPr/>
              <p:nvPr/>
            </p:nvPicPr>
            <p:blipFill>
              <a:blip r:embed="rId4"/>
              <a:stretch>
                <a:fillRect/>
              </a:stretch>
            </p:blipFill>
            <p:spPr>
              <a:xfrm>
                <a:off x="4838189" y="2015919"/>
                <a:ext cx="22932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8177667" y="2528735"/>
              <a:ext cx="2745706" cy="194400"/>
            </p14:xfrm>
          </p:contentPart>
        </mc:Choice>
        <mc:Fallback xmlns="">
          <p:pic>
            <p:nvPicPr>
              <p:cNvPr id="4" name="Ink 3"/>
              <p:cNvPicPr/>
              <p:nvPr/>
            </p:nvPicPr>
            <p:blipFill>
              <a:blip r:embed="rId6"/>
              <a:stretch>
                <a:fillRect/>
              </a:stretch>
            </p:blipFill>
            <p:spPr>
              <a:xfrm>
                <a:off x="8129787" y="2432615"/>
                <a:ext cx="2841466"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2536827" y="3769070"/>
              <a:ext cx="3097854" cy="150530"/>
            </p14:xfrm>
          </p:contentPart>
        </mc:Choice>
        <mc:Fallback xmlns="">
          <p:pic>
            <p:nvPicPr>
              <p:cNvPr id="5" name="Ink 4"/>
              <p:cNvPicPr/>
              <p:nvPr/>
            </p:nvPicPr>
            <p:blipFill>
              <a:blip r:embed="rId8"/>
              <a:stretch>
                <a:fillRect/>
              </a:stretch>
            </p:blipFill>
            <p:spPr>
              <a:xfrm>
                <a:off x="2488946" y="3672918"/>
                <a:ext cx="3193616" cy="34283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940819" y="2978427"/>
              <a:ext cx="2731320" cy="80280"/>
            </p14:xfrm>
          </p:contentPart>
        </mc:Choice>
        <mc:Fallback xmlns="">
          <p:pic>
            <p:nvPicPr>
              <p:cNvPr id="8" name="Ink 7"/>
              <p:cNvPicPr/>
              <p:nvPr/>
            </p:nvPicPr>
            <p:blipFill>
              <a:blip r:embed="rId10"/>
              <a:stretch>
                <a:fillRect/>
              </a:stretch>
            </p:blipFill>
            <p:spPr>
              <a:xfrm>
                <a:off x="892945" y="2881874"/>
                <a:ext cx="2827067" cy="27338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7529477" y="2169538"/>
              <a:ext cx="748080" cy="53640"/>
            </p14:xfrm>
          </p:contentPart>
        </mc:Choice>
        <mc:Fallback xmlns="">
          <p:pic>
            <p:nvPicPr>
              <p:cNvPr id="9" name="Ink 8"/>
              <p:cNvPicPr/>
              <p:nvPr/>
            </p:nvPicPr>
            <p:blipFill>
              <a:blip r:embed="rId12"/>
              <a:stretch>
                <a:fillRect/>
              </a:stretch>
            </p:blipFill>
            <p:spPr>
              <a:xfrm>
                <a:off x="7481620" y="2073418"/>
                <a:ext cx="843794"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p14:cNvContentPartPr/>
              <p14:nvPr/>
            </p14:nvContentPartPr>
            <p14:xfrm>
              <a:off x="3857093" y="2959659"/>
              <a:ext cx="416160" cy="83880"/>
            </p14:xfrm>
          </p:contentPart>
        </mc:Choice>
        <mc:Fallback xmlns="">
          <p:pic>
            <p:nvPicPr>
              <p:cNvPr id="10" name="Ink 9"/>
              <p:cNvPicPr/>
              <p:nvPr/>
            </p:nvPicPr>
            <p:blipFill>
              <a:blip r:embed="rId14"/>
              <a:stretch>
                <a:fillRect/>
              </a:stretch>
            </p:blipFill>
            <p:spPr>
              <a:xfrm>
                <a:off x="3809213" y="2863125"/>
                <a:ext cx="511920" cy="27694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p14:cNvContentPartPr/>
              <p14:nvPr/>
            </p14:nvContentPartPr>
            <p14:xfrm>
              <a:off x="5267967" y="3434690"/>
              <a:ext cx="1306800" cy="66960"/>
            </p14:xfrm>
          </p:contentPart>
        </mc:Choice>
        <mc:Fallback xmlns="">
          <p:pic>
            <p:nvPicPr>
              <p:cNvPr id="11" name="Ink 10"/>
              <p:cNvPicPr/>
              <p:nvPr/>
            </p:nvPicPr>
            <p:blipFill>
              <a:blip r:embed="rId16"/>
              <a:stretch>
                <a:fillRect/>
              </a:stretch>
            </p:blipFill>
            <p:spPr>
              <a:xfrm>
                <a:off x="5220087" y="3338050"/>
                <a:ext cx="1402560" cy="26023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p14:cNvContentPartPr/>
              <p14:nvPr/>
            </p14:nvContentPartPr>
            <p14:xfrm>
              <a:off x="5975717" y="3871360"/>
              <a:ext cx="582480" cy="48240"/>
            </p14:xfrm>
          </p:contentPart>
        </mc:Choice>
        <mc:Fallback xmlns="">
          <p:pic>
            <p:nvPicPr>
              <p:cNvPr id="12" name="Ink 11"/>
              <p:cNvPicPr/>
              <p:nvPr/>
            </p:nvPicPr>
            <p:blipFill>
              <a:blip r:embed="rId18"/>
              <a:stretch>
                <a:fillRect/>
              </a:stretch>
            </p:blipFill>
            <p:spPr>
              <a:xfrm>
                <a:off x="5927837" y="3774517"/>
                <a:ext cx="678240" cy="24192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p14:cNvContentPartPr/>
              <p14:nvPr/>
            </p14:nvContentPartPr>
            <p14:xfrm>
              <a:off x="8442375" y="4281251"/>
              <a:ext cx="712800" cy="72720"/>
            </p14:xfrm>
          </p:contentPart>
        </mc:Choice>
        <mc:Fallback xmlns="">
          <p:pic>
            <p:nvPicPr>
              <p:cNvPr id="13" name="Ink 12"/>
              <p:cNvPicPr/>
              <p:nvPr/>
            </p:nvPicPr>
            <p:blipFill>
              <a:blip r:embed="rId20"/>
              <a:stretch>
                <a:fillRect/>
              </a:stretch>
            </p:blipFill>
            <p:spPr>
              <a:xfrm>
                <a:off x="8394495" y="4184653"/>
                <a:ext cx="808560" cy="26591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p14:cNvContentPartPr/>
              <p14:nvPr/>
            </p14:nvContentPartPr>
            <p14:xfrm>
              <a:off x="838707" y="2575895"/>
              <a:ext cx="4179600" cy="147240"/>
            </p14:xfrm>
          </p:contentPart>
        </mc:Choice>
        <mc:Fallback xmlns="">
          <p:pic>
            <p:nvPicPr>
              <p:cNvPr id="14" name="Ink 13"/>
              <p:cNvPicPr/>
              <p:nvPr/>
            </p:nvPicPr>
            <p:blipFill>
              <a:blip r:embed="rId22"/>
              <a:stretch>
                <a:fillRect/>
              </a:stretch>
            </p:blipFill>
            <p:spPr>
              <a:xfrm>
                <a:off x="790827" y="2479775"/>
                <a:ext cx="42753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p14:cNvContentPartPr/>
              <p14:nvPr/>
            </p14:nvContentPartPr>
            <p14:xfrm>
              <a:off x="4572000" y="2959659"/>
              <a:ext cx="2831357" cy="202521"/>
            </p14:xfrm>
          </p:contentPart>
        </mc:Choice>
        <mc:Fallback xmlns="">
          <p:pic>
            <p:nvPicPr>
              <p:cNvPr id="15" name="Ink 14"/>
              <p:cNvPicPr/>
              <p:nvPr/>
            </p:nvPicPr>
            <p:blipFill>
              <a:blip r:embed="rId24"/>
              <a:stretch>
                <a:fillRect/>
              </a:stretch>
            </p:blipFill>
            <p:spPr>
              <a:xfrm>
                <a:off x="4524115" y="2863614"/>
                <a:ext cx="2927128" cy="39461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p14:cNvContentPartPr/>
              <p14:nvPr/>
            </p14:nvContentPartPr>
            <p14:xfrm>
              <a:off x="7672570" y="3900152"/>
              <a:ext cx="1816920" cy="67680"/>
            </p14:xfrm>
          </p:contentPart>
        </mc:Choice>
        <mc:Fallback xmlns="">
          <p:pic>
            <p:nvPicPr>
              <p:cNvPr id="16" name="Ink 15"/>
              <p:cNvPicPr/>
              <p:nvPr/>
            </p:nvPicPr>
            <p:blipFill>
              <a:blip r:embed="rId26"/>
              <a:stretch>
                <a:fillRect/>
              </a:stretch>
            </p:blipFill>
            <p:spPr>
              <a:xfrm>
                <a:off x="7624699" y="3803518"/>
                <a:ext cx="1912661" cy="260948"/>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p14:cNvContentPartPr/>
              <p14:nvPr/>
            </p14:nvContentPartPr>
            <p14:xfrm>
              <a:off x="7081003" y="3412352"/>
              <a:ext cx="2678329" cy="162539"/>
            </p14:xfrm>
          </p:contentPart>
        </mc:Choice>
        <mc:Fallback xmlns="">
          <p:pic>
            <p:nvPicPr>
              <p:cNvPr id="17" name="Ink 16"/>
              <p:cNvPicPr/>
              <p:nvPr/>
            </p:nvPicPr>
            <p:blipFill>
              <a:blip r:embed="rId28"/>
              <a:stretch>
                <a:fillRect/>
              </a:stretch>
            </p:blipFill>
            <p:spPr>
              <a:xfrm>
                <a:off x="7033124" y="3316339"/>
                <a:ext cx="2774086" cy="35456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p14:cNvContentPartPr/>
              <p14:nvPr/>
            </p14:nvContentPartPr>
            <p14:xfrm>
              <a:off x="726989" y="4270811"/>
              <a:ext cx="1721880" cy="46800"/>
            </p14:xfrm>
          </p:contentPart>
        </mc:Choice>
        <mc:Fallback xmlns="">
          <p:pic>
            <p:nvPicPr>
              <p:cNvPr id="18" name="Ink 17"/>
              <p:cNvPicPr/>
              <p:nvPr/>
            </p:nvPicPr>
            <p:blipFill>
              <a:blip r:embed="rId30"/>
              <a:stretch>
                <a:fillRect/>
              </a:stretch>
            </p:blipFill>
            <p:spPr>
              <a:xfrm>
                <a:off x="679119" y="4174691"/>
                <a:ext cx="18176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p14:cNvContentPartPr/>
              <p14:nvPr/>
            </p14:nvContentPartPr>
            <p14:xfrm>
              <a:off x="985680" y="4679331"/>
              <a:ext cx="2239433" cy="127448"/>
            </p14:xfrm>
          </p:contentPart>
        </mc:Choice>
        <mc:Fallback xmlns="">
          <p:pic>
            <p:nvPicPr>
              <p:cNvPr id="20" name="Ink 19"/>
              <p:cNvPicPr/>
              <p:nvPr/>
            </p:nvPicPr>
            <p:blipFill>
              <a:blip r:embed="rId32"/>
              <a:stretch>
                <a:fillRect/>
              </a:stretch>
            </p:blipFill>
            <p:spPr>
              <a:xfrm>
                <a:off x="937803" y="4583205"/>
                <a:ext cx="2335188" cy="3197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p14:cNvContentPartPr/>
              <p14:nvPr/>
            </p14:nvContentPartPr>
            <p14:xfrm>
              <a:off x="9513622" y="4281251"/>
              <a:ext cx="456840" cy="56520"/>
            </p14:xfrm>
          </p:contentPart>
        </mc:Choice>
        <mc:Fallback xmlns="">
          <p:pic>
            <p:nvPicPr>
              <p:cNvPr id="21" name="Ink 20"/>
              <p:cNvPicPr/>
              <p:nvPr/>
            </p:nvPicPr>
            <p:blipFill>
              <a:blip r:embed="rId34"/>
              <a:stretch>
                <a:fillRect/>
              </a:stretch>
            </p:blipFill>
            <p:spPr>
              <a:xfrm>
                <a:off x="9465780" y="4185131"/>
                <a:ext cx="552525" cy="248760"/>
              </a:xfrm>
              <a:prstGeom prst="rect">
                <a:avLst/>
              </a:prstGeom>
            </p:spPr>
          </p:pic>
        </mc:Fallback>
      </mc:AlternateContent>
      <p:sp>
        <p:nvSpPr>
          <p:cNvPr id="24" name="Rectangle 23"/>
          <p:cNvSpPr/>
          <p:nvPr/>
        </p:nvSpPr>
        <p:spPr>
          <a:xfrm>
            <a:off x="838200" y="6396335"/>
            <a:ext cx="10173730" cy="461665"/>
          </a:xfrm>
          <a:prstGeom prst="rect">
            <a:avLst/>
          </a:prstGeom>
        </p:spPr>
        <p:txBody>
          <a:bodyPr wrap="square">
            <a:spAutoFit/>
          </a:bodyPr>
          <a:lstStyle/>
          <a:p>
            <a:r>
              <a:rPr lang="en-GB" sz="1200" dirty="0" err="1">
                <a:latin typeface="Arial" panose="020B0604020202020204" pitchFamily="34" charset="0"/>
                <a:cs typeface="Arial" panose="020B0604020202020204" pitchFamily="34" charset="0"/>
              </a:rPr>
              <a:t>Tschowri</a:t>
            </a:r>
            <a:r>
              <a:rPr lang="en-GB" sz="1200" dirty="0">
                <a:latin typeface="Arial" panose="020B0604020202020204" pitchFamily="34" charset="0"/>
                <a:cs typeface="Arial" panose="020B0604020202020204" pitchFamily="34" charset="0"/>
              </a:rPr>
              <a:t> N, Schumacher MA, </a:t>
            </a:r>
            <a:r>
              <a:rPr lang="en-GB" sz="1200" dirty="0" err="1">
                <a:latin typeface="Arial" panose="020B0604020202020204" pitchFamily="34" charset="0"/>
                <a:cs typeface="Arial" panose="020B0604020202020204" pitchFamily="34" charset="0"/>
              </a:rPr>
              <a:t>Schlimpert</a:t>
            </a:r>
            <a:r>
              <a:rPr lang="en-GB" sz="1200" dirty="0">
                <a:latin typeface="Arial" panose="020B0604020202020204" pitchFamily="34" charset="0"/>
                <a:cs typeface="Arial" panose="020B0604020202020204" pitchFamily="34" charset="0"/>
              </a:rPr>
              <a:t> S, et al. Tetrameric c-di-GMP mediates effective transcription factor dimerization to control Streptomyces development. Cell. 2014;158(5):1136-1147.</a:t>
            </a:r>
          </a:p>
        </p:txBody>
      </p:sp>
      <p:sp>
        <p:nvSpPr>
          <p:cNvPr id="25" name="Rectangle 24"/>
          <p:cNvSpPr/>
          <p:nvPr/>
        </p:nvSpPr>
        <p:spPr>
          <a:xfrm>
            <a:off x="7892874" y="4826641"/>
            <a:ext cx="4070526" cy="1436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7903171" y="4826640"/>
            <a:ext cx="3942080" cy="1200329"/>
          </a:xfrm>
          <a:prstGeom prst="rect">
            <a:avLst/>
          </a:prstGeom>
          <a:noFill/>
        </p:spPr>
        <p:txBody>
          <a:bodyPr wrap="square" rtlCol="0">
            <a:spAutoFit/>
          </a:bodyPr>
          <a:lstStyle/>
          <a:p>
            <a:r>
              <a:rPr lang="en-GB" dirty="0" smtClean="0"/>
              <a:t>Parallel construction here makes it easy to understand what type of transcription factor and where it comes from, even in a rather long list</a:t>
            </a:r>
            <a:endParaRPr lang="en-GB" dirty="0"/>
          </a:p>
        </p:txBody>
      </p:sp>
    </p:spTree>
    <p:extLst>
      <p:ext uri="{BB962C8B-B14F-4D97-AF65-F5344CB8AC3E}">
        <p14:creationId xmlns:p14="http://schemas.microsoft.com/office/powerpoint/2010/main" val="3775913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057078" cy="4351338"/>
          </a:xfrm>
        </p:spPr>
        <p:txBody>
          <a:bodyPr>
            <a:normAutofit/>
          </a:bodyPr>
          <a:lstStyle/>
          <a:p>
            <a:pPr marL="0" lvl="0" indent="0" eaLnBrk="0" fontAlgn="base" hangingPunct="0">
              <a:lnSpc>
                <a:spcPct val="100000"/>
              </a:lnSpc>
              <a:spcBef>
                <a:spcPct val="0"/>
              </a:spcBef>
              <a:spcAft>
                <a:spcPct val="0"/>
              </a:spcAft>
              <a:buNone/>
            </a:pPr>
            <a:r>
              <a:rPr lang="en-US" altLang="en-US" b="1" dirty="0" smtClean="0">
                <a:solidFill>
                  <a:srgbClr val="000000"/>
                </a:solidFill>
                <a:latin typeface="Arial" panose="020B0604020202020204" pitchFamily="34" charset="0"/>
                <a:cs typeface="Arial" panose="020B0604020202020204" pitchFamily="34" charset="0"/>
              </a:rPr>
              <a:t>20</a:t>
            </a:r>
            <a:r>
              <a:rPr lang="en-US" altLang="en-US" b="1" dirty="0" smtClean="0" bmk="">
                <a:solidFill>
                  <a:srgbClr val="000000"/>
                </a:solidFill>
                <a:latin typeface="Arial" panose="020B0604020202020204" pitchFamily="34" charset="0"/>
                <a:cs typeface="Arial" panose="020B0604020202020204" pitchFamily="34" charset="0"/>
              </a:rPr>
              <a:t>.</a:t>
            </a:r>
            <a:r>
              <a:rPr lang="en-US" altLang="en-US" b="1" dirty="0">
                <a:solidFill>
                  <a:srgbClr val="000000"/>
                </a:solidFill>
                <a:latin typeface="Arial" panose="020B0604020202020204" pitchFamily="34" charset="0"/>
                <a:cs typeface="Arial" panose="020B0604020202020204" pitchFamily="34" charset="0"/>
              </a:rPr>
              <a:t> </a:t>
            </a:r>
            <a:r>
              <a:rPr lang="en-US" altLang="en-US" b="1" dirty="0" smtClean="0">
                <a:solidFill>
                  <a:srgbClr val="000000"/>
                </a:solidFill>
                <a:latin typeface="Arial" panose="020B0604020202020204" pitchFamily="34" charset="0"/>
                <a:cs typeface="Arial" panose="020B0604020202020204" pitchFamily="34" charset="0"/>
              </a:rPr>
              <a:t>Keep related words together.</a:t>
            </a:r>
            <a:endParaRPr lang="en-US" altLang="en-US" b="1" dirty="0">
              <a:solidFill>
                <a:srgbClr val="000000"/>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smtClean="0">
                <a:solidFill>
                  <a:srgbClr val="000000"/>
                </a:solidFill>
                <a:latin typeface="Arial" panose="020B0604020202020204" pitchFamily="34" charset="0"/>
                <a:cs typeface="Arial" panose="020B0604020202020204" pitchFamily="34" charset="0"/>
              </a:rPr>
              <a:t>The position of the words in a sentence is the principal means of showing their relationship. Confusion and ambiguity result when words are badly placed. The writer must, therefore, bring the words and groups of words that are related in thought and keep apart those that are not so related.</a:t>
            </a: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endParaRPr lang="en-US" altLang="en-US" dirty="0">
              <a:latin typeface="Arial" panose="020B0604020202020204" pitchFamily="34" charset="0"/>
              <a:cs typeface="Arial" panose="020B0604020202020204" pitchFamily="34" charset="0"/>
            </a:endParaRPr>
          </a:p>
        </p:txBody>
      </p:sp>
      <p:sp>
        <p:nvSpPr>
          <p:cNvPr id="6"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7" name="Rectangle 6">
            <a:extLst>
              <a:ext uri="{FF2B5EF4-FFF2-40B4-BE49-F238E27FC236}">
                <a16:creationId xmlns:a16="http://schemas.microsoft.com/office/drawing/2014/main" id="{1C16E9C2-3578-41BB-BFFE-BF7ED0BA06EE}"/>
              </a:ext>
            </a:extLst>
          </p:cNvPr>
          <p:cNvSpPr/>
          <p:nvPr/>
        </p:nvSpPr>
        <p:spPr>
          <a:xfrm>
            <a:off x="688932" y="187890"/>
            <a:ext cx="10396602" cy="452003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4" name="Table 23"/>
          <p:cNvGraphicFramePr>
            <a:graphicFrameLocks noGrp="1"/>
          </p:cNvGraphicFramePr>
          <p:nvPr>
            <p:extLst>
              <p:ext uri="{D42A27DB-BD31-4B8C-83A1-F6EECF244321}">
                <p14:modId xmlns:p14="http://schemas.microsoft.com/office/powerpoint/2010/main" val="2362201660"/>
              </p:ext>
            </p:extLst>
          </p:nvPr>
        </p:nvGraphicFramePr>
        <p:xfrm>
          <a:off x="838200" y="5071601"/>
          <a:ext cx="10247334" cy="1696388"/>
        </p:xfrm>
        <a:graphic>
          <a:graphicData uri="http://schemas.openxmlformats.org/drawingml/2006/table">
            <a:tbl>
              <a:tblPr firstRow="1" bandRow="1">
                <a:tableStyleId>{2D5ABB26-0587-4C30-8999-92F81FD0307C}</a:tableStyleId>
              </a:tblPr>
              <a:tblGrid>
                <a:gridCol w="5123667">
                  <a:extLst>
                    <a:ext uri="{9D8B030D-6E8A-4147-A177-3AD203B41FA5}">
                      <a16:colId xmlns:a16="http://schemas.microsoft.com/office/drawing/2014/main" val="670075534"/>
                    </a:ext>
                  </a:extLst>
                </a:gridCol>
                <a:gridCol w="5123667">
                  <a:extLst>
                    <a:ext uri="{9D8B030D-6E8A-4147-A177-3AD203B41FA5}">
                      <a16:colId xmlns:a16="http://schemas.microsoft.com/office/drawing/2014/main" val="612305389"/>
                    </a:ext>
                  </a:extLst>
                </a:gridCol>
              </a:tblGrid>
              <a:tr h="781988">
                <a:tc>
                  <a:txBody>
                    <a:bodyPr/>
                    <a:lstStyle/>
                    <a:p>
                      <a:r>
                        <a:rPr lang="en-GB" dirty="0" smtClean="0"/>
                        <a:t>He noticed</a:t>
                      </a:r>
                      <a:r>
                        <a:rPr lang="en-GB" baseline="0" dirty="0" smtClean="0"/>
                        <a:t> a large stain in the rug that was right in the </a:t>
                      </a:r>
                      <a:r>
                        <a:rPr lang="en-GB" baseline="0" dirty="0" err="1" smtClean="0"/>
                        <a:t>center</a:t>
                      </a:r>
                      <a:r>
                        <a:rPr lang="en-GB" baseline="0" dirty="0" smtClean="0"/>
                        <a:t>.</a:t>
                      </a:r>
                      <a:endParaRPr lang="en-GB" dirty="0"/>
                    </a:p>
                  </a:txBody>
                  <a:tcPr/>
                </a:tc>
                <a:tc>
                  <a:txBody>
                    <a:bodyPr/>
                    <a:lstStyle/>
                    <a:p>
                      <a:r>
                        <a:rPr lang="en-GB" dirty="0" smtClean="0"/>
                        <a:t>He noticed a large stain right in the </a:t>
                      </a:r>
                      <a:r>
                        <a:rPr lang="en-GB" dirty="0" err="1" smtClean="0"/>
                        <a:t>center</a:t>
                      </a:r>
                      <a:r>
                        <a:rPr lang="en-GB" dirty="0" smtClean="0"/>
                        <a:t> of the rug.</a:t>
                      </a:r>
                      <a:endParaRPr lang="en-GB" dirty="0"/>
                    </a:p>
                  </a:txBody>
                  <a:tcPr/>
                </a:tc>
                <a:extLst>
                  <a:ext uri="{0D108BD9-81ED-4DB2-BD59-A6C34878D82A}">
                    <a16:rowId xmlns:a16="http://schemas.microsoft.com/office/drawing/2014/main" val="3066397687"/>
                  </a:ext>
                </a:extLst>
              </a:tr>
              <a:tr h="781988">
                <a:tc>
                  <a:txBody>
                    <a:bodyPr/>
                    <a:lstStyle/>
                    <a:p>
                      <a:r>
                        <a:rPr lang="en-GB" dirty="0" smtClean="0"/>
                        <a:t>You can call your mother in London and tell her all about George’s taking you out to dinner for just two dollars.</a:t>
                      </a:r>
                      <a:endParaRPr lang="en-GB" dirty="0"/>
                    </a:p>
                  </a:txBody>
                  <a:tcPr/>
                </a:tc>
                <a:tc>
                  <a:txBody>
                    <a:bodyPr/>
                    <a:lstStyle/>
                    <a:p>
                      <a:r>
                        <a:rPr lang="en-GB" dirty="0" smtClean="0"/>
                        <a:t>For just two dollars</a:t>
                      </a:r>
                      <a:r>
                        <a:rPr lang="en-GB" baseline="0" dirty="0" smtClean="0"/>
                        <a:t> you can call your mother in London and tell her all about George’s taking you out to dinner.</a:t>
                      </a:r>
                      <a:endParaRPr lang="en-GB" dirty="0"/>
                    </a:p>
                  </a:txBody>
                  <a:tcPr/>
                </a:tc>
                <a:extLst>
                  <a:ext uri="{0D108BD9-81ED-4DB2-BD59-A6C34878D82A}">
                    <a16:rowId xmlns:a16="http://schemas.microsoft.com/office/drawing/2014/main" val="2135133877"/>
                  </a:ext>
                </a:extLst>
              </a:tr>
            </a:tbl>
          </a:graphicData>
        </a:graphic>
      </p:graphicFrame>
    </p:spTree>
    <p:extLst>
      <p:ext uri="{BB962C8B-B14F-4D97-AF65-F5344CB8AC3E}">
        <p14:creationId xmlns:p14="http://schemas.microsoft.com/office/powerpoint/2010/main" val="391729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30" y="419926"/>
            <a:ext cx="10515600" cy="711450"/>
          </a:xfrm>
        </p:spPr>
        <p:txBody>
          <a:bodyPr/>
          <a:lstStyle/>
          <a:p>
            <a:pPr marL="0" indent="0">
              <a:buNone/>
            </a:pPr>
            <a:r>
              <a:rPr lang="en-GB" b="1" dirty="0" smtClean="0"/>
              <a:t>Scientific example (#20):</a:t>
            </a:r>
            <a:endParaRPr lang="en-GB" b="1" dirty="0"/>
          </a:p>
        </p:txBody>
      </p:sp>
      <p:sp>
        <p:nvSpPr>
          <p:cNvPr id="4" name="Rectangle 3"/>
          <p:cNvSpPr/>
          <p:nvPr/>
        </p:nvSpPr>
        <p:spPr>
          <a:xfrm>
            <a:off x="683217" y="1479717"/>
            <a:ext cx="10900719" cy="3046988"/>
          </a:xfrm>
          <a:prstGeom prst="rect">
            <a:avLst/>
          </a:prstGeom>
        </p:spPr>
        <p:txBody>
          <a:bodyPr wrap="square">
            <a:spAutoFit/>
          </a:bodyPr>
          <a:lstStyle/>
          <a:p>
            <a:r>
              <a:rPr lang="en-GB" sz="2400" dirty="0">
                <a:latin typeface="AdvOT46dcae81"/>
              </a:rPr>
              <a:t>In many proteolytic clostridia, </a:t>
            </a:r>
            <a:r>
              <a:rPr lang="en-GB" sz="2400" dirty="0" err="1">
                <a:latin typeface="AdvOT46dcae81"/>
              </a:rPr>
              <a:t>Stickland</a:t>
            </a:r>
            <a:r>
              <a:rPr lang="en-GB" sz="2400" dirty="0">
                <a:latin typeface="AdvOT46dcae81"/>
              </a:rPr>
              <a:t> metabolism is a core </a:t>
            </a:r>
            <a:r>
              <a:rPr lang="en-GB" sz="2400" dirty="0" err="1">
                <a:latin typeface="AdvOT46dcae81"/>
              </a:rPr>
              <a:t>bioenergetic</a:t>
            </a:r>
            <a:r>
              <a:rPr lang="en-GB" sz="2400" dirty="0">
                <a:latin typeface="AdvOT46dcae81"/>
              </a:rPr>
              <a:t> </a:t>
            </a:r>
            <a:r>
              <a:rPr lang="en-GB" sz="2400" dirty="0" smtClean="0">
                <a:latin typeface="AdvOT46dcae81"/>
              </a:rPr>
              <a:t>scheme de</a:t>
            </a:r>
            <a:r>
              <a:rPr lang="en-GB" sz="2400" dirty="0" smtClean="0">
                <a:latin typeface="AdvOT46dcae81+fb"/>
              </a:rPr>
              <a:t>fi</a:t>
            </a:r>
            <a:r>
              <a:rPr lang="en-GB" sz="2400" dirty="0" smtClean="0">
                <a:latin typeface="AdvOT46dcae81"/>
              </a:rPr>
              <a:t>ned </a:t>
            </a:r>
            <a:r>
              <a:rPr lang="en-GB" sz="2400" dirty="0">
                <a:latin typeface="AdvOT46dcae81"/>
              </a:rPr>
              <a:t>by the coupled oxidation of one amino acid (</a:t>
            </a:r>
            <a:r>
              <a:rPr lang="en-GB" sz="2400" dirty="0" err="1">
                <a:latin typeface="AdvOT46dcae81"/>
              </a:rPr>
              <a:t>Stickland</a:t>
            </a:r>
            <a:r>
              <a:rPr lang="en-GB" sz="2400" dirty="0">
                <a:latin typeface="AdvOT46dcae81"/>
              </a:rPr>
              <a:t> donor) and the </a:t>
            </a:r>
            <a:r>
              <a:rPr lang="en-GB" sz="2400" dirty="0" smtClean="0">
                <a:latin typeface="AdvOT46dcae81"/>
              </a:rPr>
              <a:t>reduction of </a:t>
            </a:r>
            <a:r>
              <a:rPr lang="en-GB" sz="2400" dirty="0">
                <a:latin typeface="AdvOT46dcae81"/>
              </a:rPr>
              <a:t>another (</a:t>
            </a:r>
            <a:r>
              <a:rPr lang="en-GB" sz="2400" dirty="0" err="1">
                <a:latin typeface="AdvOT46dcae81"/>
              </a:rPr>
              <a:t>Stickland</a:t>
            </a:r>
            <a:r>
              <a:rPr lang="en-GB" sz="2400" dirty="0">
                <a:latin typeface="AdvOT46dcae81"/>
              </a:rPr>
              <a:t> acceptor) (22, 23). Brie</a:t>
            </a:r>
            <a:r>
              <a:rPr lang="en-GB" sz="2400" dirty="0">
                <a:latin typeface="AdvOT46dcae81+fb"/>
              </a:rPr>
              <a:t>fl</a:t>
            </a:r>
            <a:r>
              <a:rPr lang="en-GB" sz="2400" dirty="0">
                <a:latin typeface="AdvOT46dcae81"/>
              </a:rPr>
              <a:t>y, </a:t>
            </a:r>
            <a:r>
              <a:rPr lang="en-GB" sz="2400" dirty="0" err="1">
                <a:latin typeface="AdvOT46dcae81"/>
              </a:rPr>
              <a:t>Stickland</a:t>
            </a:r>
            <a:r>
              <a:rPr lang="en-GB" sz="2400" dirty="0">
                <a:latin typeface="AdvOT46dcae81"/>
              </a:rPr>
              <a:t> donors are either </a:t>
            </a:r>
            <a:r>
              <a:rPr lang="en-GB" sz="2400" dirty="0" err="1" smtClean="0">
                <a:latin typeface="AdvOT46dcae81"/>
              </a:rPr>
              <a:t>oxidatively</a:t>
            </a:r>
            <a:r>
              <a:rPr lang="en-GB" sz="2400" dirty="0" smtClean="0">
                <a:latin typeface="AdvOT46dcae81"/>
              </a:rPr>
              <a:t> </a:t>
            </a:r>
            <a:r>
              <a:rPr lang="en-GB" sz="2400" dirty="0" err="1" smtClean="0">
                <a:latin typeface="AdvOT46dcae81"/>
              </a:rPr>
              <a:t>deaminated</a:t>
            </a:r>
            <a:r>
              <a:rPr lang="en-GB" sz="2400" dirty="0" smtClean="0">
                <a:latin typeface="AdvOT46dcae81"/>
              </a:rPr>
              <a:t> </a:t>
            </a:r>
            <a:r>
              <a:rPr lang="en-GB" sz="2400" dirty="0">
                <a:latin typeface="AdvOT46dcae81"/>
              </a:rPr>
              <a:t>or </a:t>
            </a:r>
            <a:r>
              <a:rPr lang="en-GB" sz="2400" dirty="0" err="1">
                <a:latin typeface="AdvOT46dcae81"/>
              </a:rPr>
              <a:t>decarboxylated</a:t>
            </a:r>
            <a:r>
              <a:rPr lang="en-GB" sz="2400" dirty="0">
                <a:latin typeface="AdvOT46dcae81"/>
              </a:rPr>
              <a:t> to yield reducing equivalents (NADH) and ATP </a:t>
            </a:r>
            <a:r>
              <a:rPr lang="en-GB" sz="2400" dirty="0" smtClean="0">
                <a:latin typeface="AdvOT46dcae81"/>
              </a:rPr>
              <a:t>through substrate-level </a:t>
            </a:r>
            <a:r>
              <a:rPr lang="en-GB" sz="2400" dirty="0">
                <a:latin typeface="AdvOT46dcae81"/>
              </a:rPr>
              <a:t>phosphorylation; </a:t>
            </a:r>
            <a:r>
              <a:rPr lang="en-GB" sz="2400" dirty="0" err="1">
                <a:latin typeface="AdvOT46dcae81"/>
              </a:rPr>
              <a:t>Stickland</a:t>
            </a:r>
            <a:r>
              <a:rPr lang="en-GB" sz="2400" dirty="0">
                <a:latin typeface="AdvOT46dcae81"/>
              </a:rPr>
              <a:t> acceptors are reduced or reductively </a:t>
            </a:r>
            <a:r>
              <a:rPr lang="en-GB" sz="2400" dirty="0" err="1" smtClean="0">
                <a:latin typeface="AdvOT46dcae81"/>
              </a:rPr>
              <a:t>deaminated</a:t>
            </a:r>
            <a:r>
              <a:rPr lang="en-GB" sz="2400" dirty="0" smtClean="0">
                <a:latin typeface="AdvOT46dcae81"/>
              </a:rPr>
              <a:t> in </a:t>
            </a:r>
            <a:r>
              <a:rPr lang="en-GB" sz="2400" dirty="0">
                <a:latin typeface="AdvOT46dcae81"/>
              </a:rPr>
              <a:t>an NADH-dependent manner, ultimately regenerating </a:t>
            </a:r>
            <a:r>
              <a:rPr lang="en-GB" sz="2400" dirty="0" smtClean="0">
                <a:latin typeface="AdvOT46dcae81"/>
              </a:rPr>
              <a:t>NAD</a:t>
            </a:r>
            <a:r>
              <a:rPr lang="en-GB" sz="2800" baseline="30000" dirty="0" smtClean="0">
                <a:latin typeface="AdvPSUnvGMP"/>
              </a:rPr>
              <a:t>+ </a:t>
            </a:r>
            <a:r>
              <a:rPr lang="en-GB" sz="2400" dirty="0">
                <a:latin typeface="AdvOT46dcae81"/>
              </a:rPr>
              <a:t>for further </a:t>
            </a:r>
            <a:r>
              <a:rPr lang="en-GB" sz="2400" dirty="0" smtClean="0">
                <a:latin typeface="AdvOT46dcae81"/>
              </a:rPr>
              <a:t>oxidations (20</a:t>
            </a:r>
            <a:r>
              <a:rPr lang="en-GB" sz="2400" dirty="0">
                <a:latin typeface="AdvOT46dcae81"/>
              </a:rPr>
              <a:t>, 22, 23).</a:t>
            </a:r>
            <a:endParaRPr lang="en-GB" sz="2400" dirty="0"/>
          </a:p>
        </p:txBody>
      </p:sp>
      <p:sp>
        <p:nvSpPr>
          <p:cNvPr id="5" name="Rectangle 4"/>
          <p:cNvSpPr/>
          <p:nvPr/>
        </p:nvSpPr>
        <p:spPr>
          <a:xfrm>
            <a:off x="838200" y="6396335"/>
            <a:ext cx="10173730" cy="461665"/>
          </a:xfrm>
          <a:prstGeom prst="rect">
            <a:avLst/>
          </a:prstGeom>
        </p:spPr>
        <p:txBody>
          <a:bodyPr wrap="square">
            <a:spAutoFit/>
          </a:bodyPr>
          <a:lstStyle/>
          <a:p>
            <a:r>
              <a:rPr lang="en-GB" sz="1200" dirty="0">
                <a:latin typeface="Arial" panose="020B0604020202020204" pitchFamily="34" charset="0"/>
                <a:cs typeface="Arial" panose="020B0604020202020204" pitchFamily="34" charset="0"/>
              </a:rPr>
              <a:t>Johnstone MA and Self, WT. D-</a:t>
            </a:r>
            <a:r>
              <a:rPr lang="en-GB" sz="1200" dirty="0" err="1">
                <a:latin typeface="Arial" panose="020B0604020202020204" pitchFamily="34" charset="0"/>
                <a:cs typeface="Arial" panose="020B0604020202020204" pitchFamily="34" charset="0"/>
              </a:rPr>
              <a:t>Proline</a:t>
            </a:r>
            <a:r>
              <a:rPr lang="en-GB" sz="1200" dirty="0">
                <a:latin typeface="Arial" panose="020B0604020202020204" pitchFamily="34" charset="0"/>
                <a:cs typeface="Arial" panose="020B0604020202020204" pitchFamily="34" charset="0"/>
              </a:rPr>
              <a:t> Reductase Underlies </a:t>
            </a:r>
            <a:r>
              <a:rPr lang="en-GB" sz="1200" dirty="0" err="1">
                <a:latin typeface="Arial" panose="020B0604020202020204" pitchFamily="34" charset="0"/>
                <a:cs typeface="Arial" panose="020B0604020202020204" pitchFamily="34" charset="0"/>
              </a:rPr>
              <a:t>Proline</a:t>
            </a:r>
            <a:r>
              <a:rPr lang="en-GB" sz="1200" dirty="0">
                <a:latin typeface="Arial" panose="020B0604020202020204" pitchFamily="34" charset="0"/>
                <a:cs typeface="Arial" panose="020B0604020202020204" pitchFamily="34" charset="0"/>
              </a:rPr>
              <a:t>-Dependent Growth of</a:t>
            </a:r>
          </a:p>
          <a:p>
            <a:r>
              <a:rPr lang="en-GB" sz="1200" i="1" dirty="0" err="1">
                <a:latin typeface="Arial" panose="020B0604020202020204" pitchFamily="34" charset="0"/>
                <a:cs typeface="Arial" panose="020B0604020202020204" pitchFamily="34" charset="0"/>
              </a:rPr>
              <a:t>Clostridioides</a:t>
            </a:r>
            <a:r>
              <a:rPr lang="en-GB" sz="1200" i="1" dirty="0">
                <a:latin typeface="Arial" panose="020B0604020202020204" pitchFamily="34" charset="0"/>
                <a:cs typeface="Arial" panose="020B0604020202020204" pitchFamily="34" charset="0"/>
              </a:rPr>
              <a:t> </a:t>
            </a:r>
            <a:r>
              <a:rPr lang="en-GB" sz="1200" i="1" dirty="0" smtClean="0">
                <a:latin typeface="Arial" panose="020B0604020202020204" pitchFamily="34" charset="0"/>
                <a:cs typeface="Arial" panose="020B0604020202020204" pitchFamily="34" charset="0"/>
              </a:rPr>
              <a:t>difficile</a:t>
            </a:r>
            <a:r>
              <a:rPr lang="en-GB" sz="1200" dirty="0" smtClean="0">
                <a:latin typeface="Arial" panose="020B0604020202020204" pitchFamily="34" charset="0"/>
                <a:cs typeface="Arial" panose="020B0604020202020204" pitchFamily="34" charset="0"/>
              </a:rPr>
              <a:t>.. </a:t>
            </a:r>
            <a:r>
              <a:rPr lang="en-GB" sz="1200" dirty="0">
                <a:latin typeface="Arial" panose="020B0604020202020204" pitchFamily="34" charset="0"/>
                <a:cs typeface="Arial" panose="020B0604020202020204" pitchFamily="34" charset="0"/>
              </a:rPr>
              <a:t>2022;204(8):10.1128/jb.00229-22</a:t>
            </a:r>
          </a:p>
        </p:txBody>
      </p:sp>
      <p:sp>
        <p:nvSpPr>
          <p:cNvPr id="6" name="Rectangle 5"/>
          <p:cNvSpPr/>
          <p:nvPr/>
        </p:nvSpPr>
        <p:spPr>
          <a:xfrm>
            <a:off x="6804455" y="5027784"/>
            <a:ext cx="4835610" cy="1232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804455" y="5059851"/>
            <a:ext cx="4835610" cy="1200329"/>
          </a:xfrm>
          <a:prstGeom prst="rect">
            <a:avLst/>
          </a:prstGeom>
          <a:noFill/>
        </p:spPr>
        <p:txBody>
          <a:bodyPr wrap="square" rtlCol="0">
            <a:spAutoFit/>
          </a:bodyPr>
          <a:lstStyle/>
          <a:p>
            <a:r>
              <a:rPr lang="en-GB" dirty="0" smtClean="0"/>
              <a:t>Keeping the oxidation (donor) and reduction (acceptor) close together makes the sentence clearer than it would be otherwise (Note also the </a:t>
            </a:r>
            <a:r>
              <a:rPr lang="en-GB" smtClean="0"/>
              <a:t>parallel construction)</a:t>
            </a:r>
            <a:endParaRPr lang="en-GB" dirty="0"/>
          </a:p>
        </p:txBody>
      </p:sp>
    </p:spTree>
    <p:extLst>
      <p:ext uri="{BB962C8B-B14F-4D97-AF65-F5344CB8AC3E}">
        <p14:creationId xmlns:p14="http://schemas.microsoft.com/office/powerpoint/2010/main" val="104965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238125" algn="just" eaLnBrk="0" fontAlgn="base" hangingPunct="0">
              <a:lnSpc>
                <a:spcPct val="100000"/>
              </a:lnSpc>
              <a:spcBef>
                <a:spcPct val="0"/>
              </a:spcBef>
              <a:spcAft>
                <a:spcPct val="0"/>
              </a:spcAft>
              <a:buNone/>
            </a:pPr>
            <a:r>
              <a:rPr lang="en-US" altLang="en-US" sz="3200" b="1" dirty="0">
                <a:solidFill>
                  <a:srgbClr val="000000"/>
                </a:solidFill>
                <a:latin typeface="Arial" panose="020B0604020202020204" pitchFamily="34" charset="0"/>
                <a:cs typeface="Arial" panose="020B0604020202020204" pitchFamily="34" charset="0"/>
              </a:rPr>
              <a:t>1</a:t>
            </a:r>
            <a:r>
              <a:rPr lang="en-US" altLang="en-US" sz="3200" b="1" dirty="0" bmk="">
                <a:solidFill>
                  <a:srgbClr val="000000"/>
                </a:solidFill>
                <a:latin typeface="Arial" panose="020B0604020202020204" pitchFamily="34" charset="0"/>
                <a:cs typeface="Arial" panose="020B0604020202020204" pitchFamily="34" charset="0"/>
              </a:rPr>
              <a:t>8.</a:t>
            </a:r>
            <a:r>
              <a:rPr lang="en-US" altLang="en-US" sz="3200" b="1" dirty="0">
                <a:solidFill>
                  <a:srgbClr val="000000"/>
                </a:solidFill>
                <a:latin typeface="Arial" panose="020B0604020202020204" pitchFamily="34" charset="0"/>
                <a:cs typeface="Arial" panose="020B0604020202020204" pitchFamily="34" charset="0"/>
              </a:rPr>
              <a:t> Place the emphatic words of a sentence at the end.</a:t>
            </a:r>
          </a:p>
          <a:p>
            <a:pPr marL="0" lvl="0" indent="238125" algn="just"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The proper place in the sentence for the word, or group of words, which the writer desires to make most prominent is usually the end.</a:t>
            </a:r>
            <a:endParaRPr lang="en-US" altLang="en-US" sz="6600"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p:sp>
        <p:nvSpPr>
          <p:cNvPr id="6"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8" name="Rectangle 7">
            <a:extLst>
              <a:ext uri="{FF2B5EF4-FFF2-40B4-BE49-F238E27FC236}">
                <a16:creationId xmlns:a16="http://schemas.microsoft.com/office/drawing/2014/main" id="{9910117B-FEC9-447D-978F-0FB83961BFE0}"/>
              </a:ext>
            </a:extLst>
          </p:cNvPr>
          <p:cNvSpPr/>
          <p:nvPr/>
        </p:nvSpPr>
        <p:spPr>
          <a:xfrm>
            <a:off x="688931" y="187890"/>
            <a:ext cx="10914064" cy="428525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7" name="Table 6"/>
          <p:cNvGraphicFramePr>
            <a:graphicFrameLocks noGrp="1"/>
          </p:cNvGraphicFramePr>
          <p:nvPr>
            <p:extLst>
              <p:ext uri="{D42A27DB-BD31-4B8C-83A1-F6EECF244321}">
                <p14:modId xmlns:p14="http://schemas.microsoft.com/office/powerpoint/2010/main" val="4261166912"/>
              </p:ext>
            </p:extLst>
          </p:nvPr>
        </p:nvGraphicFramePr>
        <p:xfrm>
          <a:off x="363836" y="4650381"/>
          <a:ext cx="11708714" cy="2103120"/>
        </p:xfrm>
        <a:graphic>
          <a:graphicData uri="http://schemas.openxmlformats.org/drawingml/2006/table">
            <a:tbl>
              <a:tblPr firstRow="1" bandRow="1">
                <a:tableStyleId>{2D5ABB26-0587-4C30-8999-92F81FD0307C}</a:tableStyleId>
              </a:tblPr>
              <a:tblGrid>
                <a:gridCol w="5854357">
                  <a:extLst>
                    <a:ext uri="{9D8B030D-6E8A-4147-A177-3AD203B41FA5}">
                      <a16:colId xmlns:a16="http://schemas.microsoft.com/office/drawing/2014/main" val="440311912"/>
                    </a:ext>
                  </a:extLst>
                </a:gridCol>
                <a:gridCol w="5854357">
                  <a:extLst>
                    <a:ext uri="{9D8B030D-6E8A-4147-A177-3AD203B41FA5}">
                      <a16:colId xmlns:a16="http://schemas.microsoft.com/office/drawing/2014/main" val="1313698831"/>
                    </a:ext>
                  </a:extLst>
                </a:gridCol>
              </a:tblGrid>
              <a:tr h="822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smtClean="0">
                          <a:effectLst/>
                        </a:rPr>
                        <a:t>Humanity has hardly advanced in fortitude since that time, though it has advanced in many other ways.</a:t>
                      </a:r>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smtClean="0">
                          <a:effectLst/>
                        </a:rPr>
                        <a:t>Humanity, since that time, has advanced in many other ways, but it has hardly advanced in fortitude.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800" u="none" strike="noStrike" kern="1200" dirty="0" smtClean="0">
                        <a:effectLst/>
                      </a:endParaRPr>
                    </a:p>
                    <a:p>
                      <a:endParaRPr lang="en-GB" dirty="0"/>
                    </a:p>
                  </a:txBody>
                  <a:tcPr/>
                </a:tc>
                <a:extLst>
                  <a:ext uri="{0D108BD9-81ED-4DB2-BD59-A6C34878D82A}">
                    <a16:rowId xmlns:a16="http://schemas.microsoft.com/office/drawing/2014/main" val="4287295437"/>
                  </a:ext>
                </a:extLst>
              </a:tr>
              <a:tr h="822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smtClean="0">
                          <a:effectLst/>
                        </a:rPr>
                        <a:t>This steel is principally used for making razors, because of its hardness.</a:t>
                      </a:r>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smtClean="0">
                          <a:effectLst/>
                        </a:rPr>
                        <a:t>Because of its hardness, this steel is principally used in making razors.</a:t>
                      </a:r>
                    </a:p>
                    <a:p>
                      <a:endParaRPr lang="en-GB" dirty="0"/>
                    </a:p>
                  </a:txBody>
                  <a:tcPr/>
                </a:tc>
                <a:extLst>
                  <a:ext uri="{0D108BD9-81ED-4DB2-BD59-A6C34878D82A}">
                    <a16:rowId xmlns:a16="http://schemas.microsoft.com/office/drawing/2014/main" val="2849721325"/>
                  </a:ext>
                </a:extLst>
              </a:tr>
            </a:tbl>
          </a:graphicData>
        </a:graphic>
      </p:graphicFrame>
    </p:spTree>
    <p:extLst>
      <p:ext uri="{BB962C8B-B14F-4D97-AF65-F5344CB8AC3E}">
        <p14:creationId xmlns:p14="http://schemas.microsoft.com/office/powerpoint/2010/main" val="2488570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65" y="244369"/>
            <a:ext cx="10515600" cy="4351338"/>
          </a:xfrm>
        </p:spPr>
        <p:txBody>
          <a:bodyPr>
            <a:normAutofit/>
          </a:bodyPr>
          <a:lstStyle/>
          <a:p>
            <a:pPr marL="0" indent="0">
              <a:buNone/>
            </a:pPr>
            <a:endParaRPr lang="en-GB" dirty="0">
              <a:latin typeface="Arial" panose="020B0604020202020204" pitchFamily="34" charset="0"/>
              <a:cs typeface="Arial" panose="020B0604020202020204" pitchFamily="34" charset="0"/>
            </a:endParaRPr>
          </a:p>
          <a:p>
            <a:pPr marL="0" indent="0">
              <a:buNone/>
            </a:pPr>
            <a:r>
              <a:rPr lang="en-GB" b="1" dirty="0"/>
              <a:t>Scientific </a:t>
            </a:r>
            <a:r>
              <a:rPr lang="en-GB" b="1" dirty="0" smtClean="0"/>
              <a:t>example (#18):</a:t>
            </a:r>
          </a:p>
          <a:p>
            <a:pPr marL="0" indent="0">
              <a:buNone/>
            </a:pPr>
            <a:endParaRPr lang="en-GB" b="1" dirty="0"/>
          </a:p>
          <a:p>
            <a:pPr marL="0" indent="0">
              <a:buNone/>
            </a:pPr>
            <a:r>
              <a:rPr lang="en-GB" dirty="0" smtClean="0">
                <a:latin typeface="Arial" panose="020B0604020202020204" pitchFamily="34" charset="0"/>
                <a:cs typeface="Arial" panose="020B0604020202020204" pitchFamily="34" charset="0"/>
              </a:rPr>
              <a:t>Transcription </a:t>
            </a:r>
            <a:r>
              <a:rPr lang="en-GB" dirty="0">
                <a:latin typeface="Arial" panose="020B0604020202020204" pitchFamily="34" charset="0"/>
                <a:cs typeface="Arial" panose="020B0604020202020204" pitchFamily="34" charset="0"/>
              </a:rPr>
              <a:t>factors that sense c-di-GMP lack these common c-di-GMP-binding motifs and thus must be identified experimentally.</a:t>
            </a:r>
          </a:p>
          <a:p>
            <a:pPr marL="0" indent="0">
              <a:buNone/>
            </a:pPr>
            <a:r>
              <a:rPr lang="en-GB" dirty="0">
                <a:latin typeface="Arial" panose="020B0604020202020204" pitchFamily="34" charset="0"/>
                <a:cs typeface="Arial" panose="020B0604020202020204" pitchFamily="34" charset="0"/>
              </a:rPr>
              <a:t>Importantly, the </a:t>
            </a:r>
            <a:r>
              <a:rPr lang="en-GB" dirty="0" err="1">
                <a:latin typeface="Arial" panose="020B0604020202020204" pitchFamily="34" charset="0"/>
                <a:cs typeface="Arial" panose="020B0604020202020204" pitchFamily="34" charset="0"/>
              </a:rPr>
              <a:t>DRaCALA</a:t>
            </a:r>
            <a:r>
              <a:rPr lang="en-GB" dirty="0">
                <a:latin typeface="Arial" panose="020B0604020202020204" pitchFamily="34" charset="0"/>
                <a:cs typeface="Arial" panose="020B0604020202020204" pitchFamily="34" charset="0"/>
              </a:rPr>
              <a:t> assays demonstrated that the previously uncharacterized CTD of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functions as the c-di-GMP-binding domain.</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38230" y="2697878"/>
              <a:ext cx="2160720" cy="97200"/>
            </p14:xfrm>
          </p:contentPart>
        </mc:Choice>
        <mc:Fallback xmlns="">
          <p:pic>
            <p:nvPicPr>
              <p:cNvPr id="2" name="Ink 1"/>
              <p:cNvPicPr/>
              <p:nvPr/>
            </p:nvPicPr>
            <p:blipFill>
              <a:blip r:embed="rId4"/>
              <a:stretch>
                <a:fillRect/>
              </a:stretch>
            </p:blipFill>
            <p:spPr>
              <a:xfrm>
                <a:off x="790350" y="2601758"/>
                <a:ext cx="22564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838230" y="3986227"/>
              <a:ext cx="3449564" cy="117231"/>
            </p14:xfrm>
          </p:contentPart>
        </mc:Choice>
        <mc:Fallback xmlns="">
          <p:pic>
            <p:nvPicPr>
              <p:cNvPr id="4" name="Ink 3"/>
              <p:cNvPicPr/>
              <p:nvPr/>
            </p:nvPicPr>
            <p:blipFill>
              <a:blip r:embed="rId6"/>
              <a:stretch>
                <a:fillRect/>
              </a:stretch>
            </p:blipFill>
            <p:spPr>
              <a:xfrm>
                <a:off x="790349" y="3891156"/>
                <a:ext cx="3545325" cy="30737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9796879" y="3516700"/>
              <a:ext cx="1009440" cy="174600"/>
            </p14:xfrm>
          </p:contentPart>
        </mc:Choice>
        <mc:Fallback xmlns="">
          <p:pic>
            <p:nvPicPr>
              <p:cNvPr id="5" name="Ink 4"/>
              <p:cNvPicPr/>
              <p:nvPr/>
            </p:nvPicPr>
            <p:blipFill>
              <a:blip r:embed="rId8"/>
              <a:stretch>
                <a:fillRect/>
              </a:stretch>
            </p:blipFill>
            <p:spPr>
              <a:xfrm>
                <a:off x="9749016" y="3420381"/>
                <a:ext cx="1105166" cy="367237"/>
              </a:xfrm>
              <a:prstGeom prst="rect">
                <a:avLst/>
              </a:prstGeom>
            </p:spPr>
          </p:pic>
        </mc:Fallback>
      </mc:AlternateContent>
      <p:sp>
        <p:nvSpPr>
          <p:cNvPr id="9" name="Rectangle 8"/>
          <p:cNvSpPr/>
          <p:nvPr/>
        </p:nvSpPr>
        <p:spPr>
          <a:xfrm>
            <a:off x="838200" y="6396335"/>
            <a:ext cx="10173730" cy="461665"/>
          </a:xfrm>
          <a:prstGeom prst="rect">
            <a:avLst/>
          </a:prstGeom>
        </p:spPr>
        <p:txBody>
          <a:bodyPr wrap="square">
            <a:spAutoFit/>
          </a:bodyPr>
          <a:lstStyle/>
          <a:p>
            <a:r>
              <a:rPr lang="en-GB" sz="1200" dirty="0" err="1">
                <a:latin typeface="Arial" panose="020B0604020202020204" pitchFamily="34" charset="0"/>
                <a:cs typeface="Arial" panose="020B0604020202020204" pitchFamily="34" charset="0"/>
              </a:rPr>
              <a:t>Tschowri</a:t>
            </a:r>
            <a:r>
              <a:rPr lang="en-GB" sz="1200" dirty="0">
                <a:latin typeface="Arial" panose="020B0604020202020204" pitchFamily="34" charset="0"/>
                <a:cs typeface="Arial" panose="020B0604020202020204" pitchFamily="34" charset="0"/>
              </a:rPr>
              <a:t> N, Schumacher MA, </a:t>
            </a:r>
            <a:r>
              <a:rPr lang="en-GB" sz="1200" dirty="0" err="1">
                <a:latin typeface="Arial" panose="020B0604020202020204" pitchFamily="34" charset="0"/>
                <a:cs typeface="Arial" panose="020B0604020202020204" pitchFamily="34" charset="0"/>
              </a:rPr>
              <a:t>Schlimpert</a:t>
            </a:r>
            <a:r>
              <a:rPr lang="en-GB" sz="1200" dirty="0">
                <a:latin typeface="Arial" panose="020B0604020202020204" pitchFamily="34" charset="0"/>
                <a:cs typeface="Arial" panose="020B0604020202020204" pitchFamily="34" charset="0"/>
              </a:rPr>
              <a:t> S, et al. Tetrameric c-di-GMP mediates effective transcription factor dimerization to control Streptomyces development. Cell. 2014;158(5):1136-1147.</a:t>
            </a:r>
          </a:p>
        </p:txBody>
      </p:sp>
      <p:sp>
        <p:nvSpPr>
          <p:cNvPr id="10" name="Rectangle 9"/>
          <p:cNvSpPr/>
          <p:nvPr/>
        </p:nvSpPr>
        <p:spPr>
          <a:xfrm>
            <a:off x="6804455" y="5027784"/>
            <a:ext cx="4835610" cy="1232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804455" y="5059851"/>
            <a:ext cx="4835610" cy="1200329"/>
          </a:xfrm>
          <a:prstGeom prst="rect">
            <a:avLst/>
          </a:prstGeom>
          <a:noFill/>
        </p:spPr>
        <p:txBody>
          <a:bodyPr wrap="square" rtlCol="0">
            <a:spAutoFit/>
          </a:bodyPr>
          <a:lstStyle/>
          <a:p>
            <a:r>
              <a:rPr lang="en-GB" dirty="0" smtClean="0"/>
              <a:t>The placement of “experimentally” and “c-di-GMP-binding domain” at the end of the sentences helps to emphasize them – this is what the paper is all about</a:t>
            </a:r>
            <a:endParaRPr lang="en-GB" dirty="0"/>
          </a:p>
        </p:txBody>
      </p:sp>
    </p:spTree>
    <p:extLst>
      <p:ext uri="{BB962C8B-B14F-4D97-AF65-F5344CB8AC3E}">
        <p14:creationId xmlns:p14="http://schemas.microsoft.com/office/powerpoint/2010/main" val="696792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0" y="276388"/>
            <a:ext cx="12191999" cy="1325563"/>
          </a:xfrm>
        </p:spPr>
        <p:txBody>
          <a:bodyPr/>
          <a:lstStyle/>
          <a:p>
            <a:r>
              <a:rPr lang="en-GB" b="1" dirty="0"/>
              <a:t>Exercise </a:t>
            </a:r>
            <a:r>
              <a:rPr lang="en-GB" b="1" dirty="0" smtClean="0"/>
              <a:t>7: sentence structure</a:t>
            </a:r>
            <a:endParaRPr lang="en-GB" b="1" dirty="0"/>
          </a:p>
        </p:txBody>
      </p:sp>
      <p:sp>
        <p:nvSpPr>
          <p:cNvPr id="3" name="Content Placeholder 2"/>
          <p:cNvSpPr>
            <a:spLocks noGrp="1"/>
          </p:cNvSpPr>
          <p:nvPr>
            <p:ph idx="1"/>
          </p:nvPr>
        </p:nvSpPr>
        <p:spPr/>
        <p:txBody>
          <a:bodyPr>
            <a:normAutofit/>
          </a:bodyPr>
          <a:lstStyle/>
          <a:p>
            <a:pPr marL="0" indent="0">
              <a:buNone/>
            </a:pPr>
            <a:r>
              <a:rPr lang="en-GB" sz="3600" dirty="0" smtClean="0"/>
              <a:t>Read each example and ask yourself 3 </a:t>
            </a:r>
            <a:r>
              <a:rPr lang="en-GB" sz="3600" dirty="0"/>
              <a:t>questions:</a:t>
            </a:r>
          </a:p>
          <a:p>
            <a:pPr marL="457200" indent="-457200">
              <a:buAutoNum type="arabicPeriod"/>
            </a:pPr>
            <a:r>
              <a:rPr lang="en-GB" sz="3600" dirty="0" smtClean="0">
                <a:solidFill>
                  <a:schemeClr val="accent2"/>
                </a:solidFill>
              </a:rPr>
              <a:t>Are the sentences well-structured?</a:t>
            </a:r>
            <a:endParaRPr lang="en-GB" sz="3600" dirty="0">
              <a:solidFill>
                <a:schemeClr val="accent2"/>
              </a:solidFill>
            </a:endParaRPr>
          </a:p>
          <a:p>
            <a:pPr marL="457200" indent="-457200">
              <a:buAutoNum type="arabicPeriod"/>
            </a:pPr>
            <a:r>
              <a:rPr lang="en-GB" sz="3600" dirty="0">
                <a:solidFill>
                  <a:srgbClr val="7030A0"/>
                </a:solidFill>
              </a:rPr>
              <a:t>Why (or why not?)</a:t>
            </a:r>
          </a:p>
          <a:p>
            <a:pPr marL="457200" indent="-457200">
              <a:buAutoNum type="arabicPeriod"/>
            </a:pPr>
            <a:r>
              <a:rPr lang="en-GB" sz="3600" dirty="0">
                <a:solidFill>
                  <a:srgbClr val="00B050"/>
                </a:solidFill>
              </a:rPr>
              <a:t>How can </a:t>
            </a:r>
            <a:r>
              <a:rPr lang="en-GB" sz="3600" dirty="0" smtClean="0">
                <a:solidFill>
                  <a:srgbClr val="00B050"/>
                </a:solidFill>
              </a:rPr>
              <a:t>the sentence structure be </a:t>
            </a:r>
            <a:r>
              <a:rPr lang="en-GB" sz="3600" dirty="0">
                <a:solidFill>
                  <a:srgbClr val="00B050"/>
                </a:solidFill>
              </a:rPr>
              <a:t>improved?</a:t>
            </a:r>
          </a:p>
        </p:txBody>
      </p:sp>
      <p:sp>
        <p:nvSpPr>
          <p:cNvPr id="4" name="Rectangle 3"/>
          <p:cNvSpPr/>
          <p:nvPr/>
        </p:nvSpPr>
        <p:spPr>
          <a:xfrm>
            <a:off x="6804455" y="5027784"/>
            <a:ext cx="4835610" cy="678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6804455" y="5059851"/>
            <a:ext cx="4835610" cy="646331"/>
          </a:xfrm>
          <a:prstGeom prst="rect">
            <a:avLst/>
          </a:prstGeom>
          <a:noFill/>
        </p:spPr>
        <p:txBody>
          <a:bodyPr wrap="square" rtlCol="0">
            <a:spAutoFit/>
          </a:bodyPr>
          <a:lstStyle/>
          <a:p>
            <a:r>
              <a:rPr lang="en-GB" dirty="0" smtClean="0"/>
              <a:t>Keep in mind considerations discussed in previous weeks, too!</a:t>
            </a:r>
            <a:endParaRPr lang="en-GB" dirty="0"/>
          </a:p>
        </p:txBody>
      </p:sp>
    </p:spTree>
    <p:extLst>
      <p:ext uri="{BB962C8B-B14F-4D97-AF65-F5344CB8AC3E}">
        <p14:creationId xmlns:p14="http://schemas.microsoft.com/office/powerpoint/2010/main" val="39681921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695" y="357809"/>
            <a:ext cx="10515600" cy="2978515"/>
          </a:xfrm>
        </p:spPr>
        <p:txBody>
          <a:bodyPr>
            <a:normAutofit/>
          </a:bodyPr>
          <a:lstStyle/>
          <a:p>
            <a:pPr marL="0" indent="0">
              <a:buNone/>
            </a:pPr>
            <a:r>
              <a:rPr lang="en-GB" dirty="0"/>
              <a:t>In the present study, small RNA (sRNA) data from </a:t>
            </a:r>
            <a:r>
              <a:rPr lang="en-GB" i="1" dirty="0" err="1"/>
              <a:t>Ascosphaera</a:t>
            </a:r>
            <a:r>
              <a:rPr lang="en-GB" i="1" dirty="0"/>
              <a:t> </a:t>
            </a:r>
            <a:r>
              <a:rPr lang="en-GB" i="1" dirty="0" err="1"/>
              <a:t>apis</a:t>
            </a:r>
            <a:r>
              <a:rPr lang="en-GB" dirty="0"/>
              <a:t> were filtered from sRNA-</a:t>
            </a:r>
            <a:r>
              <a:rPr lang="en-GB" dirty="0" err="1"/>
              <a:t>seq</a:t>
            </a:r>
            <a:r>
              <a:rPr lang="en-GB" dirty="0"/>
              <a:t> datasets from the gut tissues of </a:t>
            </a:r>
            <a:r>
              <a:rPr lang="en-GB" i="1" dirty="0"/>
              <a:t>A. </a:t>
            </a:r>
            <a:r>
              <a:rPr lang="en-GB" i="1" dirty="0" err="1"/>
              <a:t>apis</a:t>
            </a:r>
            <a:r>
              <a:rPr lang="en-GB" dirty="0"/>
              <a:t>-infected </a:t>
            </a:r>
            <a:r>
              <a:rPr lang="en-GB" i="1" dirty="0" err="1"/>
              <a:t>Apis</a:t>
            </a:r>
            <a:r>
              <a:rPr lang="en-GB" i="1" dirty="0"/>
              <a:t> </a:t>
            </a:r>
            <a:r>
              <a:rPr lang="en-GB" i="1" dirty="0" err="1"/>
              <a:t>mellifera</a:t>
            </a:r>
            <a:r>
              <a:rPr lang="en-GB" i="1" dirty="0"/>
              <a:t> </a:t>
            </a:r>
            <a:r>
              <a:rPr lang="en-GB" i="1" dirty="0" err="1"/>
              <a:t>ligustica</a:t>
            </a:r>
            <a:r>
              <a:rPr lang="en-GB" dirty="0"/>
              <a:t> worker larvae, which were combined with the previously gained sRNA-</a:t>
            </a:r>
            <a:r>
              <a:rPr lang="en-GB" dirty="0" err="1"/>
              <a:t>seq</a:t>
            </a:r>
            <a:r>
              <a:rPr lang="en-GB" dirty="0"/>
              <a:t> data from </a:t>
            </a:r>
            <a:r>
              <a:rPr lang="en-GB" i="1" dirty="0"/>
              <a:t>A. </a:t>
            </a:r>
            <a:r>
              <a:rPr lang="en-GB" i="1" dirty="0" err="1"/>
              <a:t>apis</a:t>
            </a:r>
            <a:r>
              <a:rPr lang="en-GB" dirty="0"/>
              <a:t> spores to screen differentially expressed </a:t>
            </a:r>
            <a:r>
              <a:rPr lang="en-GB" dirty="0" err="1"/>
              <a:t>milRNAs</a:t>
            </a:r>
            <a:r>
              <a:rPr lang="en-GB" dirty="0"/>
              <a:t> (</a:t>
            </a:r>
            <a:r>
              <a:rPr lang="en-GB" dirty="0" err="1"/>
              <a:t>DEmilRNAs</a:t>
            </a:r>
            <a:r>
              <a:rPr lang="en-GB" dirty="0"/>
              <a:t>), followed by trend analysis and investigation of the </a:t>
            </a:r>
            <a:r>
              <a:rPr lang="en-GB" dirty="0" err="1"/>
              <a:t>DEmilRNAs</a:t>
            </a:r>
            <a:r>
              <a:rPr lang="en-GB" dirty="0"/>
              <a:t> in relation to significant trends. Additionally, the interactions between the </a:t>
            </a:r>
            <a:r>
              <a:rPr lang="en-GB" dirty="0" err="1"/>
              <a:t>DEmilRNAs</a:t>
            </a:r>
            <a:r>
              <a:rPr lang="en-GB" dirty="0"/>
              <a:t> and their target mRNAs were verified using a dual-luciferase reporter assay. In total, 974 </a:t>
            </a:r>
            <a:r>
              <a:rPr lang="en-GB" i="1" dirty="0"/>
              <a:t>A. </a:t>
            </a:r>
            <a:r>
              <a:rPr lang="en-GB" i="1" dirty="0" err="1"/>
              <a:t>apis</a:t>
            </a:r>
            <a:r>
              <a:rPr lang="en-GB" dirty="0"/>
              <a:t> </a:t>
            </a:r>
            <a:r>
              <a:rPr lang="en-GB" dirty="0" err="1"/>
              <a:t>milRNAs</a:t>
            </a:r>
            <a:r>
              <a:rPr lang="en-GB" dirty="0"/>
              <a:t> were identified. </a:t>
            </a:r>
          </a:p>
        </p:txBody>
      </p:sp>
      <p:sp>
        <p:nvSpPr>
          <p:cNvPr id="2" name="Rectangle 1"/>
          <p:cNvSpPr/>
          <p:nvPr/>
        </p:nvSpPr>
        <p:spPr>
          <a:xfrm>
            <a:off x="261819" y="6211669"/>
            <a:ext cx="11615351" cy="461665"/>
          </a:xfrm>
          <a:prstGeom prst="rect">
            <a:avLst/>
          </a:prstGeom>
        </p:spPr>
        <p:txBody>
          <a:bodyPr wrap="square">
            <a:spAutoFit/>
          </a:bodyPr>
          <a:lstStyle/>
          <a:p>
            <a:r>
              <a:rPr lang="en-GB" sz="1200" dirty="0">
                <a:solidFill>
                  <a:srgbClr val="282828"/>
                </a:solidFill>
                <a:latin typeface="MuseoSans"/>
              </a:rPr>
              <a:t>Transcriptional dynamics and regulatory function of </a:t>
            </a:r>
            <a:r>
              <a:rPr lang="en-GB" sz="1200" dirty="0" err="1">
                <a:solidFill>
                  <a:srgbClr val="282828"/>
                </a:solidFill>
                <a:latin typeface="MuseoSans"/>
              </a:rPr>
              <a:t>milRNAs</a:t>
            </a:r>
            <a:r>
              <a:rPr lang="en-GB" sz="1200" dirty="0">
                <a:solidFill>
                  <a:srgbClr val="282828"/>
                </a:solidFill>
                <a:latin typeface="MuseoSans"/>
              </a:rPr>
              <a:t> in </a:t>
            </a:r>
            <a:r>
              <a:rPr lang="en-GB" sz="1200" i="1" dirty="0" err="1">
                <a:solidFill>
                  <a:srgbClr val="282828"/>
                </a:solidFill>
                <a:latin typeface="MuseoSans"/>
              </a:rPr>
              <a:t>Ascosphaera</a:t>
            </a:r>
            <a:r>
              <a:rPr lang="en-GB" sz="1200" i="1" dirty="0">
                <a:solidFill>
                  <a:srgbClr val="282828"/>
                </a:solidFill>
                <a:latin typeface="MuseoSans"/>
              </a:rPr>
              <a:t> </a:t>
            </a:r>
            <a:r>
              <a:rPr lang="en-GB" sz="1200" i="1" dirty="0" err="1">
                <a:solidFill>
                  <a:srgbClr val="282828"/>
                </a:solidFill>
                <a:latin typeface="MuseoSans"/>
              </a:rPr>
              <a:t>apis</a:t>
            </a:r>
            <a:r>
              <a:rPr lang="en-GB" sz="1200" i="1" dirty="0">
                <a:solidFill>
                  <a:srgbClr val="282828"/>
                </a:solidFill>
                <a:latin typeface="MuseoSans"/>
              </a:rPr>
              <a:t> </a:t>
            </a:r>
            <a:r>
              <a:rPr lang="en-GB" sz="1200" dirty="0">
                <a:solidFill>
                  <a:srgbClr val="282828"/>
                </a:solidFill>
                <a:latin typeface="MuseoSans"/>
              </a:rPr>
              <a:t>invading </a:t>
            </a:r>
            <a:r>
              <a:rPr lang="en-GB" sz="1200" i="1" dirty="0" err="1">
                <a:solidFill>
                  <a:srgbClr val="282828"/>
                </a:solidFill>
                <a:latin typeface="MuseoSans"/>
              </a:rPr>
              <a:t>Apis</a:t>
            </a:r>
            <a:r>
              <a:rPr lang="en-GB" sz="1200" i="1" dirty="0">
                <a:solidFill>
                  <a:srgbClr val="282828"/>
                </a:solidFill>
                <a:latin typeface="MuseoSans"/>
              </a:rPr>
              <a:t> </a:t>
            </a:r>
            <a:r>
              <a:rPr lang="en-GB" sz="1200" i="1" dirty="0" err="1">
                <a:solidFill>
                  <a:srgbClr val="282828"/>
                </a:solidFill>
                <a:latin typeface="MuseoSans"/>
              </a:rPr>
              <a:t>mellifera</a:t>
            </a:r>
            <a:r>
              <a:rPr lang="en-GB" sz="1200" i="1" dirty="0">
                <a:solidFill>
                  <a:srgbClr val="282828"/>
                </a:solidFill>
                <a:latin typeface="MuseoSans"/>
              </a:rPr>
              <a:t> </a:t>
            </a:r>
            <a:r>
              <a:rPr lang="en-GB" sz="1200" dirty="0">
                <a:solidFill>
                  <a:srgbClr val="282828"/>
                </a:solidFill>
                <a:latin typeface="MuseoSans"/>
              </a:rPr>
              <a:t>larvae</a:t>
            </a:r>
          </a:p>
          <a:p>
            <a:r>
              <a:rPr lang="en-GB" sz="1200" dirty="0"/>
              <a:t>Fan et al (2024) Front. </a:t>
            </a:r>
            <a:r>
              <a:rPr lang="en-GB" sz="1200" dirty="0" err="1"/>
              <a:t>Microbiol</a:t>
            </a:r>
            <a:r>
              <a:rPr lang="en-GB" sz="1200" dirty="0"/>
              <a:t>, </a:t>
            </a:r>
            <a:r>
              <a:rPr lang="en-GB" sz="1200" dirty="0">
                <a:latin typeface="MuseoSans"/>
                <a:hlinkClick r:id="rId2"/>
              </a:rPr>
              <a:t>https://doi.org/10.3389/fmicb.2024.1355035</a:t>
            </a:r>
            <a:endParaRPr lang="en-GB" sz="1200" dirty="0"/>
          </a:p>
        </p:txBody>
      </p:sp>
    </p:spTree>
    <p:extLst>
      <p:ext uri="{BB962C8B-B14F-4D97-AF65-F5344CB8AC3E}">
        <p14:creationId xmlns:p14="http://schemas.microsoft.com/office/powerpoint/2010/main" val="133550352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702</Words>
  <Application>Microsoft Office PowerPoint</Application>
  <PresentationFormat>Widescreen</PresentationFormat>
  <Paragraphs>59</Paragraphs>
  <Slides>12</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AdvOT46dcae81</vt:lpstr>
      <vt:lpstr>AdvOT46dcae81+fb</vt:lpstr>
      <vt:lpstr>AdvPSUnvGMP</vt:lpstr>
      <vt:lpstr>Arial</vt:lpstr>
      <vt:lpstr>BlinkMacSystemFont</vt:lpstr>
      <vt:lpstr>Calibri</vt:lpstr>
      <vt:lpstr>Calibri Light</vt:lpstr>
      <vt:lpstr>MuseoSans</vt:lpstr>
      <vt:lpstr>Times New Roman</vt:lpstr>
      <vt:lpstr>Wingdings</vt:lpstr>
      <vt:lpstr>Morgan-theme1</vt:lpstr>
      <vt:lpstr>Office Theme</vt:lpstr>
      <vt:lpstr>Principles of Composition  Writing Exercise 7: Sentence Structure Considerations</vt:lpstr>
      <vt:lpstr>Strunk &amp; White: Principles of Composition</vt:lpstr>
      <vt:lpstr>PowerPoint Presentation</vt:lpstr>
      <vt:lpstr>Strunk &amp; White: Principles of Composition</vt:lpstr>
      <vt:lpstr>PowerPoint Presentation</vt:lpstr>
      <vt:lpstr>Strunk &amp; White: Principles of Composition</vt:lpstr>
      <vt:lpstr>PowerPoint Presentation</vt:lpstr>
      <vt:lpstr>Exercise 7: sentence structure</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70</cp:revision>
  <dcterms:created xsi:type="dcterms:W3CDTF">2020-09-30T19:44:33Z</dcterms:created>
  <dcterms:modified xsi:type="dcterms:W3CDTF">2024-04-22T13:08:15Z</dcterms:modified>
</cp:coreProperties>
</file>