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 id="2147483672" r:id="rId3"/>
  </p:sldMasterIdLst>
  <p:notesMasterIdLst>
    <p:notesMasterId r:id="rId12"/>
  </p:notesMasterIdLst>
  <p:sldIdLst>
    <p:sldId id="284" r:id="rId4"/>
    <p:sldId id="270" r:id="rId5"/>
    <p:sldId id="282" r:id="rId6"/>
    <p:sldId id="279" r:id="rId7"/>
    <p:sldId id="285" r:id="rId8"/>
    <p:sldId id="280"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6404" autoAdjust="0"/>
  </p:normalViewPr>
  <p:slideViewPr>
    <p:cSldViewPr snapToGrid="0">
      <p:cViewPr varScale="1">
        <p:scale>
          <a:sx n="108" d="100"/>
          <a:sy n="108" d="100"/>
        </p:scale>
        <p:origin x="60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22/04/2024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4</a:t>
            </a:fld>
            <a:endParaRPr lang="en-GB"/>
          </a:p>
        </p:txBody>
      </p:sp>
    </p:spTree>
    <p:extLst>
      <p:ext uri="{BB962C8B-B14F-4D97-AF65-F5344CB8AC3E}">
        <p14:creationId xmlns:p14="http://schemas.microsoft.com/office/powerpoint/2010/main" val="2219361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5</a:t>
            </a:fld>
            <a:endParaRPr lang="en-GB"/>
          </a:p>
        </p:txBody>
      </p:sp>
    </p:spTree>
    <p:extLst>
      <p:ext uri="{BB962C8B-B14F-4D97-AF65-F5344CB8AC3E}">
        <p14:creationId xmlns:p14="http://schemas.microsoft.com/office/powerpoint/2010/main" val="1018526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6</a:t>
            </a:fld>
            <a:endParaRPr lang="en-GB"/>
          </a:p>
        </p:txBody>
      </p:sp>
    </p:spTree>
    <p:extLst>
      <p:ext uri="{BB962C8B-B14F-4D97-AF65-F5344CB8AC3E}">
        <p14:creationId xmlns:p14="http://schemas.microsoft.com/office/powerpoint/2010/main" val="5944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1533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72620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52471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23458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710120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21468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362294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827145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79515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780217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668488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3594197B-0074-44F7-86DA-5F48261BD696}" type="datetimeFigureOut">
              <a:rPr lang="en-GB" smtClean="0"/>
              <a:pPr/>
              <a:t>22/04/2024</a:t>
            </a:fld>
            <a:endParaRPr lang="en-GB"/>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42662F5A-088D-44DC-9BBB-6034CFCE8221}" type="slidenum">
              <a:rPr lang="en-GB" smtClean="0"/>
              <a:pPr/>
              <a:t>‹#›</a:t>
            </a:fld>
            <a:endParaRPr lang="en-GB"/>
          </a:p>
        </p:txBody>
      </p:sp>
    </p:spTree>
    <p:extLst>
      <p:ext uri="{BB962C8B-B14F-4D97-AF65-F5344CB8AC3E}">
        <p14:creationId xmlns:p14="http://schemas.microsoft.com/office/powerpoint/2010/main" val="218115049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013736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873551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06847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65897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600901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008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358495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60355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09023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8603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4197B-0074-44F7-86DA-5F48261BD696}" type="datetimeFigureOut">
              <a:rPr lang="en-GB" smtClean="0"/>
              <a:t>22/04/2024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583999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88953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6527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4451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6369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94197B-0074-44F7-86DA-5F48261BD696}"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19462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94197B-0074-44F7-86DA-5F48261BD696}" type="datetimeFigureOut">
              <a:rPr lang="en-GB" smtClean="0"/>
              <a:t>22/04/2024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04965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94197B-0074-44F7-86DA-5F48261BD696}" type="datetimeFigureOut">
              <a:rPr lang="en-GB" smtClean="0"/>
              <a:t>22/04/2024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600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4197B-0074-44F7-86DA-5F48261BD696}" type="datetimeFigureOut">
              <a:rPr lang="en-GB" smtClean="0"/>
              <a:t>22/04/2024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6194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88392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22/04/2024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1037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197B-0074-44F7-86DA-5F48261BD696}" type="datetimeFigureOut">
              <a:rPr lang="en-GB" smtClean="0"/>
              <a:t>22/04/2024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62F5A-088D-44DC-9BBB-6034CFCE8221}" type="slidenum">
              <a:rPr lang="en-GB" smtClean="0"/>
              <a:t>‹#›</a:t>
            </a:fld>
            <a:endParaRPr lang="en-GB"/>
          </a:p>
        </p:txBody>
      </p:sp>
    </p:spTree>
    <p:extLst>
      <p:ext uri="{BB962C8B-B14F-4D97-AF65-F5344CB8AC3E}">
        <p14:creationId xmlns:p14="http://schemas.microsoft.com/office/powerpoint/2010/main" val="1033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22/04/2024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38322697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8537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Principles of Composition </a:t>
            </a:r>
            <a:br>
              <a:rPr lang="en-GB" dirty="0" smtClean="0"/>
            </a:br>
            <a:r>
              <a:rPr lang="en-GB" dirty="0" smtClean="0"/>
              <a:t>Writing Exercise 9</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Morgan Feeney</a:t>
            </a:r>
          </a:p>
          <a:p>
            <a:r>
              <a:rPr lang="en-GB" dirty="0" smtClean="0"/>
              <a:t>2024/2025</a:t>
            </a:r>
            <a:endParaRPr lang="en-GB" dirty="0"/>
          </a:p>
        </p:txBody>
      </p:sp>
    </p:spTree>
    <p:extLst>
      <p:ext uri="{BB962C8B-B14F-4D97-AF65-F5344CB8AC3E}">
        <p14:creationId xmlns:p14="http://schemas.microsoft.com/office/powerpoint/2010/main" val="3366579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normAutofit/>
          </a:bodyPr>
          <a:lstStyle/>
          <a:p>
            <a:r>
              <a:rPr lang="en-GB" b="1" dirty="0"/>
              <a:t>Exercise </a:t>
            </a:r>
            <a:r>
              <a:rPr lang="en-GB" b="1" dirty="0" smtClean="0"/>
              <a:t>9: Editing for content and clarity </a:t>
            </a:r>
          </a:p>
        </p:txBody>
      </p:sp>
      <p:sp>
        <p:nvSpPr>
          <p:cNvPr id="3" name="Content Placeholder 2"/>
          <p:cNvSpPr>
            <a:spLocks noGrp="1"/>
          </p:cNvSpPr>
          <p:nvPr>
            <p:ph idx="1"/>
          </p:nvPr>
        </p:nvSpPr>
        <p:spPr/>
        <p:txBody>
          <a:bodyPr>
            <a:normAutofit/>
          </a:bodyPr>
          <a:lstStyle/>
          <a:p>
            <a:pPr marL="457200" indent="-457200">
              <a:buAutoNum type="arabicPeriod"/>
            </a:pPr>
            <a:r>
              <a:rPr lang="en-GB" sz="3600" dirty="0" smtClean="0">
                <a:solidFill>
                  <a:schemeClr val="accent2"/>
                </a:solidFill>
              </a:rPr>
              <a:t>Are the statements correct and accurate?</a:t>
            </a:r>
            <a:endParaRPr lang="en-GB" sz="3600" dirty="0">
              <a:solidFill>
                <a:schemeClr val="accent2"/>
              </a:solidFill>
            </a:endParaRPr>
          </a:p>
          <a:p>
            <a:pPr marL="457200" indent="-457200">
              <a:buAutoNum type="arabicPeriod"/>
            </a:pPr>
            <a:r>
              <a:rPr lang="en-GB" sz="3600" dirty="0" smtClean="0">
                <a:solidFill>
                  <a:srgbClr val="0070C0"/>
                </a:solidFill>
              </a:rPr>
              <a:t>Is everything the reader needs to know to understand it included? (Or, are there extraneous, distracting details that should be deleted?)</a:t>
            </a:r>
          </a:p>
          <a:p>
            <a:pPr marL="457200" indent="-457200">
              <a:buAutoNum type="arabicPeriod"/>
            </a:pPr>
            <a:r>
              <a:rPr lang="en-GB" sz="3600" dirty="0" smtClean="0">
                <a:solidFill>
                  <a:schemeClr val="accent6"/>
                </a:solidFill>
              </a:rPr>
              <a:t>Is the language </a:t>
            </a:r>
            <a:r>
              <a:rPr lang="en-GB" sz="3600" dirty="0">
                <a:solidFill>
                  <a:schemeClr val="accent6"/>
                </a:solidFill>
              </a:rPr>
              <a:t>clear and precise? Does it make logical sense</a:t>
            </a:r>
            <a:r>
              <a:rPr lang="en-GB" sz="3600" dirty="0" smtClean="0">
                <a:solidFill>
                  <a:schemeClr val="accent6"/>
                </a:solidFill>
              </a:rPr>
              <a:t>? Is it understandable?</a:t>
            </a:r>
            <a:endParaRPr lang="en-GB" sz="3600" dirty="0">
              <a:solidFill>
                <a:schemeClr val="accent6"/>
              </a:solidFill>
            </a:endParaRPr>
          </a:p>
          <a:p>
            <a:pPr marL="0" indent="0">
              <a:buNone/>
            </a:pPr>
            <a:endParaRPr lang="en-GB" sz="3600" dirty="0"/>
          </a:p>
        </p:txBody>
      </p:sp>
    </p:spTree>
    <p:extLst>
      <p:ext uri="{BB962C8B-B14F-4D97-AF65-F5344CB8AC3E}">
        <p14:creationId xmlns:p14="http://schemas.microsoft.com/office/powerpoint/2010/main" val="1358863985"/>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5715"/>
            <a:ext cx="10515600" cy="1325563"/>
          </a:xfrm>
        </p:spPr>
        <p:txBody>
          <a:bodyPr/>
          <a:lstStyle/>
          <a:p>
            <a:r>
              <a:rPr lang="en-GB" dirty="0" smtClean="0"/>
              <a:t>Omit needless words – and needless sentences, paragraphs….</a:t>
            </a:r>
            <a:endParaRPr lang="en-GB" dirty="0"/>
          </a:p>
        </p:txBody>
      </p:sp>
      <p:sp>
        <p:nvSpPr>
          <p:cNvPr id="3" name="Content Placeholder 2"/>
          <p:cNvSpPr>
            <a:spLocks noGrp="1"/>
          </p:cNvSpPr>
          <p:nvPr>
            <p:ph idx="1"/>
          </p:nvPr>
        </p:nvSpPr>
        <p:spPr/>
        <p:txBody>
          <a:bodyPr/>
          <a:lstStyle/>
          <a:p>
            <a:r>
              <a:rPr lang="en-GB" dirty="0" smtClean="0"/>
              <a:t>Precision of language is important</a:t>
            </a:r>
          </a:p>
          <a:p>
            <a:endParaRPr lang="en-GB" dirty="0"/>
          </a:p>
        </p:txBody>
      </p:sp>
    </p:spTree>
    <p:extLst>
      <p:ext uri="{BB962C8B-B14F-4D97-AF65-F5344CB8AC3E}">
        <p14:creationId xmlns:p14="http://schemas.microsoft.com/office/powerpoint/2010/main" val="29690214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dirty="0"/>
              <a:t>In fact, all of the </a:t>
            </a:r>
            <a:r>
              <a:rPr lang="en-GB" i="1" dirty="0"/>
              <a:t>Streptomyces</a:t>
            </a:r>
            <a:r>
              <a:rPr lang="en-GB" dirty="0"/>
              <a:t> genomes </a:t>
            </a:r>
            <a:r>
              <a:rPr lang="en-GB" dirty="0" err="1"/>
              <a:t>analyzed</a:t>
            </a:r>
            <a:r>
              <a:rPr lang="en-GB" dirty="0"/>
              <a:t> can produce a high number of natural products (NPs) (a mean of 30 per specie) but only a few are synthesized under laboratory conditions. </a:t>
            </a:r>
            <a:endParaRPr lang="en-GB" dirty="0"/>
          </a:p>
        </p:txBody>
      </p:sp>
      <p:sp>
        <p:nvSpPr>
          <p:cNvPr id="4" name="Rectangle 3"/>
          <p:cNvSpPr/>
          <p:nvPr/>
        </p:nvSpPr>
        <p:spPr>
          <a:xfrm>
            <a:off x="6001265" y="6027003"/>
            <a:ext cx="6096000" cy="830997"/>
          </a:xfrm>
          <a:prstGeom prst="rect">
            <a:avLst/>
          </a:prstGeom>
        </p:spPr>
        <p:txBody>
          <a:bodyPr>
            <a:spAutoFit/>
          </a:bodyPr>
          <a:lstStyle/>
          <a:p>
            <a:r>
              <a:rPr lang="en-GB" sz="1200" dirty="0" err="1"/>
              <a:t>Riascos</a:t>
            </a:r>
            <a:r>
              <a:rPr lang="en-GB" sz="1200" dirty="0"/>
              <a:t> C, </a:t>
            </a:r>
            <a:r>
              <a:rPr lang="en-GB" sz="1200" dirty="0" err="1"/>
              <a:t>Martínez</a:t>
            </a:r>
            <a:r>
              <a:rPr lang="en-GB" sz="1200" dirty="0"/>
              <a:t>-Carrasco A, </a:t>
            </a:r>
            <a:r>
              <a:rPr lang="en-GB" sz="1200" dirty="0" err="1"/>
              <a:t>Díaz</a:t>
            </a:r>
            <a:r>
              <a:rPr lang="en-GB" sz="1200" dirty="0"/>
              <a:t> M, </a:t>
            </a:r>
            <a:r>
              <a:rPr lang="en-GB" sz="1200" dirty="0" err="1"/>
              <a:t>Santamaría</a:t>
            </a:r>
            <a:r>
              <a:rPr lang="en-GB" sz="1200" dirty="0"/>
              <a:t> RI. Role of fourteen XRE-DUF397 pairs from </a:t>
            </a:r>
            <a:r>
              <a:rPr lang="en-GB" sz="1200" i="1" dirty="0"/>
              <a:t>Streptomyces </a:t>
            </a:r>
            <a:r>
              <a:rPr lang="en-GB" sz="1200" i="1" dirty="0" err="1"/>
              <a:t>coelicolor</a:t>
            </a:r>
            <a:r>
              <a:rPr lang="en-GB" sz="1200" dirty="0"/>
              <a:t> as regulators of antibiotic production and differentiation. New players in a complex regulatory network. </a:t>
            </a:r>
            <a:r>
              <a:rPr lang="en-GB" sz="1200" i="1" dirty="0"/>
              <a:t>Front </a:t>
            </a:r>
            <a:r>
              <a:rPr lang="en-GB" sz="1200" i="1" dirty="0" err="1"/>
              <a:t>Microbiol</a:t>
            </a:r>
            <a:r>
              <a:rPr lang="en-GB" sz="1200" dirty="0"/>
              <a:t>. 2023;14:1217350. Published 2023 Jul 10. doi:10.3389/fmicb.2023.1217350</a:t>
            </a:r>
            <a:endParaRPr lang="en-GB" sz="1000" dirty="0"/>
          </a:p>
        </p:txBody>
      </p:sp>
    </p:spTree>
    <p:extLst>
      <p:ext uri="{BB962C8B-B14F-4D97-AF65-F5344CB8AC3E}">
        <p14:creationId xmlns:p14="http://schemas.microsoft.com/office/powerpoint/2010/main" val="235258183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i="1" dirty="0" smtClean="0"/>
              <a:t>Staphylococcus </a:t>
            </a:r>
            <a:r>
              <a:rPr lang="en-GB" i="1" dirty="0"/>
              <a:t>aureus </a:t>
            </a:r>
            <a:r>
              <a:rPr lang="en-GB" dirty="0"/>
              <a:t>is notoriously known for its rapid development of resistance to conventional antibiotics. </a:t>
            </a:r>
            <a:r>
              <a:rPr lang="en-GB" i="1" dirty="0"/>
              <a:t>S. aureus </a:t>
            </a:r>
            <a:r>
              <a:rPr lang="en-GB" dirty="0"/>
              <a:t>can alter its membrane composition to reduce the killing effect of antibiotics and antimicrobial peptides (AMPs). To obtain a more complete picture, this study identified the resistance genes of </a:t>
            </a:r>
            <a:r>
              <a:rPr lang="en-GB" i="1" dirty="0"/>
              <a:t>S. aureus </a:t>
            </a:r>
            <a:r>
              <a:rPr lang="en-GB" dirty="0"/>
              <a:t>in response to human </a:t>
            </a:r>
            <a:r>
              <a:rPr lang="en-GB" dirty="0" err="1"/>
              <a:t>cathelicidin</a:t>
            </a:r>
            <a:r>
              <a:rPr lang="en-GB" dirty="0"/>
              <a:t> LL-37 peptides by screening the Nebraska Transposon Mutant Library.</a:t>
            </a:r>
          </a:p>
        </p:txBody>
      </p:sp>
      <p:sp>
        <p:nvSpPr>
          <p:cNvPr id="4" name="Rectangle 3"/>
          <p:cNvSpPr/>
          <p:nvPr/>
        </p:nvSpPr>
        <p:spPr>
          <a:xfrm>
            <a:off x="6001265" y="6027003"/>
            <a:ext cx="6096000" cy="646331"/>
          </a:xfrm>
          <a:prstGeom prst="rect">
            <a:avLst/>
          </a:prstGeom>
        </p:spPr>
        <p:txBody>
          <a:bodyPr>
            <a:spAutoFit/>
          </a:bodyPr>
          <a:lstStyle/>
          <a:p>
            <a:r>
              <a:rPr lang="en-GB" sz="1200" dirty="0" err="1">
                <a:solidFill>
                  <a:srgbClr val="000000"/>
                </a:solidFill>
                <a:latin typeface="-apple-system"/>
              </a:rPr>
              <a:t>Golla</a:t>
            </a:r>
            <a:r>
              <a:rPr lang="en-GB" sz="1200" dirty="0">
                <a:solidFill>
                  <a:srgbClr val="000000"/>
                </a:solidFill>
                <a:latin typeface="-apple-system"/>
              </a:rPr>
              <a:t>, R., Mishra, B., Dang, X., </a:t>
            </a:r>
            <a:r>
              <a:rPr lang="en-GB" sz="1200" dirty="0" err="1">
                <a:solidFill>
                  <a:srgbClr val="000000"/>
                </a:solidFill>
                <a:latin typeface="-apple-system"/>
              </a:rPr>
              <a:t>Lakshmaiah</a:t>
            </a:r>
            <a:r>
              <a:rPr lang="en-GB" sz="1200" dirty="0">
                <a:solidFill>
                  <a:srgbClr val="000000"/>
                </a:solidFill>
                <a:latin typeface="-apple-system"/>
              </a:rPr>
              <a:t> Narayana, J., Li, A., Xu, L., &amp; Wang, G. (2020). </a:t>
            </a:r>
            <a:r>
              <a:rPr lang="en-GB" sz="1200" i="1" dirty="0" err="1">
                <a:solidFill>
                  <a:srgbClr val="000000"/>
                </a:solidFill>
                <a:latin typeface="-apple-system"/>
              </a:rPr>
              <a:t>Resistome</a:t>
            </a:r>
            <a:r>
              <a:rPr lang="en-GB" sz="1200" i="1" dirty="0">
                <a:solidFill>
                  <a:srgbClr val="000000"/>
                </a:solidFill>
                <a:latin typeface="-apple-system"/>
              </a:rPr>
              <a:t> of Staphylococcus aureus in Response to Human </a:t>
            </a:r>
            <a:r>
              <a:rPr lang="en-GB" sz="1200" i="1" dirty="0" err="1">
                <a:solidFill>
                  <a:srgbClr val="000000"/>
                </a:solidFill>
                <a:latin typeface="-apple-system"/>
              </a:rPr>
              <a:t>Cathelicidin</a:t>
            </a:r>
            <a:r>
              <a:rPr lang="en-GB" sz="1200" i="1" dirty="0">
                <a:solidFill>
                  <a:srgbClr val="000000"/>
                </a:solidFill>
                <a:latin typeface="-apple-system"/>
              </a:rPr>
              <a:t> LL-37 and Its Engineered Antimicrobial Peptides. ACS Infectious Diseases.</a:t>
            </a:r>
            <a:endParaRPr lang="en-GB" sz="1200" dirty="0"/>
          </a:p>
        </p:txBody>
      </p:sp>
    </p:spTree>
    <p:extLst>
      <p:ext uri="{BB962C8B-B14F-4D97-AF65-F5344CB8AC3E}">
        <p14:creationId xmlns:p14="http://schemas.microsoft.com/office/powerpoint/2010/main" val="411149710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GB" i="1" dirty="0" err="1"/>
              <a:t>Corynebacterium</a:t>
            </a:r>
            <a:r>
              <a:rPr lang="en-GB" i="1" dirty="0"/>
              <a:t> pseudotuberculosis</a:t>
            </a:r>
            <a:r>
              <a:rPr lang="en-GB" dirty="0"/>
              <a:t> is a pathogen of great veterinary and economic importance, since it affects livestock, mainly sheep and goats, worldwide, together with reports of its presence in camels in several Arabic, Asiatic, and East and West African countries, as well as Australia. In this article, we report the genome sequence of </a:t>
            </a:r>
            <a:r>
              <a:rPr lang="en-GB" i="1" dirty="0" err="1"/>
              <a:t>Corynebacterium</a:t>
            </a:r>
            <a:r>
              <a:rPr lang="en-GB" i="1" dirty="0"/>
              <a:t> pseudotuberculosis</a:t>
            </a:r>
            <a:r>
              <a:rPr lang="en-GB" dirty="0"/>
              <a:t> strain Cp162, collected from the external neck abscess of a camel in the United Kingdom.</a:t>
            </a:r>
          </a:p>
        </p:txBody>
      </p:sp>
      <p:sp>
        <p:nvSpPr>
          <p:cNvPr id="4" name="Rectangle 3"/>
          <p:cNvSpPr/>
          <p:nvPr/>
        </p:nvSpPr>
        <p:spPr>
          <a:xfrm>
            <a:off x="6001265" y="6027003"/>
            <a:ext cx="6096000" cy="646331"/>
          </a:xfrm>
          <a:prstGeom prst="rect">
            <a:avLst/>
          </a:prstGeom>
        </p:spPr>
        <p:txBody>
          <a:bodyPr>
            <a:spAutoFit/>
          </a:bodyPr>
          <a:lstStyle/>
          <a:p>
            <a:r>
              <a:rPr lang="en-GB" sz="1200" dirty="0">
                <a:solidFill>
                  <a:srgbClr val="212121"/>
                </a:solidFill>
                <a:latin typeface="BlinkMacSystemFont"/>
              </a:rPr>
              <a:t>Hassan </a:t>
            </a:r>
            <a:r>
              <a:rPr lang="en-GB" sz="1200" dirty="0" smtClean="0">
                <a:solidFill>
                  <a:srgbClr val="212121"/>
                </a:solidFill>
                <a:latin typeface="BlinkMacSystemFont"/>
              </a:rPr>
              <a:t>et al. Whole-genome </a:t>
            </a:r>
            <a:r>
              <a:rPr lang="en-GB" sz="1200" dirty="0">
                <a:solidFill>
                  <a:srgbClr val="212121"/>
                </a:solidFill>
                <a:latin typeface="BlinkMacSystemFont"/>
              </a:rPr>
              <a:t>sequence of </a:t>
            </a:r>
            <a:r>
              <a:rPr lang="en-GB" sz="1200" dirty="0" err="1">
                <a:solidFill>
                  <a:srgbClr val="212121"/>
                </a:solidFill>
                <a:latin typeface="BlinkMacSystemFont"/>
              </a:rPr>
              <a:t>Corynebacterium</a:t>
            </a:r>
            <a:r>
              <a:rPr lang="en-GB" sz="1200" dirty="0">
                <a:solidFill>
                  <a:srgbClr val="212121"/>
                </a:solidFill>
                <a:latin typeface="BlinkMacSystemFont"/>
              </a:rPr>
              <a:t> pseudotuberculosis strain Cp162, isolated from camel. J </a:t>
            </a:r>
            <a:r>
              <a:rPr lang="en-GB" sz="1200" dirty="0" err="1">
                <a:solidFill>
                  <a:srgbClr val="212121"/>
                </a:solidFill>
                <a:latin typeface="BlinkMacSystemFont"/>
              </a:rPr>
              <a:t>Bacteriol</a:t>
            </a:r>
            <a:r>
              <a:rPr lang="en-GB" sz="1200" dirty="0">
                <a:solidFill>
                  <a:srgbClr val="212121"/>
                </a:solidFill>
                <a:latin typeface="BlinkMacSystemFont"/>
              </a:rPr>
              <a:t>. 2012 Oct;194(20):5718-9. </a:t>
            </a:r>
            <a:r>
              <a:rPr lang="en-GB" sz="1200" dirty="0" err="1">
                <a:solidFill>
                  <a:srgbClr val="212121"/>
                </a:solidFill>
                <a:latin typeface="BlinkMacSystemFont"/>
              </a:rPr>
              <a:t>doi</a:t>
            </a:r>
            <a:r>
              <a:rPr lang="en-GB" sz="1200" dirty="0">
                <a:solidFill>
                  <a:srgbClr val="212121"/>
                </a:solidFill>
                <a:latin typeface="BlinkMacSystemFont"/>
              </a:rPr>
              <a:t>: 10.1128/JB.01373-12. PMID: 23012291; PMCID: PMC3458653.</a:t>
            </a:r>
            <a:endParaRPr lang="en-GB" sz="1200" dirty="0"/>
          </a:p>
        </p:txBody>
      </p:sp>
    </p:spTree>
    <p:extLst>
      <p:ext uri="{BB962C8B-B14F-4D97-AF65-F5344CB8AC3E}">
        <p14:creationId xmlns:p14="http://schemas.microsoft.com/office/powerpoint/2010/main" val="332015541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AutoNum type="arabicPeriod"/>
            </a:pPr>
            <a:r>
              <a:rPr lang="en-GB" sz="3600" dirty="0" smtClean="0">
                <a:solidFill>
                  <a:schemeClr val="accent2"/>
                </a:solidFill>
              </a:rPr>
              <a:t>How can you tell if a paragraph is well- or poorly- structured</a:t>
            </a:r>
            <a:r>
              <a:rPr lang="en-GB" sz="3600" dirty="0">
                <a:solidFill>
                  <a:schemeClr val="accent2"/>
                </a:solidFill>
              </a:rPr>
              <a:t>?</a:t>
            </a:r>
          </a:p>
          <a:p>
            <a:pPr marL="457200" indent="-457200">
              <a:buAutoNum type="arabicPeriod"/>
            </a:pPr>
            <a:r>
              <a:rPr lang="en-GB" sz="3600" dirty="0" smtClean="0">
                <a:solidFill>
                  <a:schemeClr val="accent5"/>
                </a:solidFill>
              </a:rPr>
              <a:t>What are some of the ways that we can make the logical transitions between sentences or paragraphs clear for the reader?</a:t>
            </a:r>
          </a:p>
          <a:p>
            <a:pPr marL="457200" indent="-457200">
              <a:buAutoNum type="arabicPeriod"/>
            </a:pPr>
            <a:r>
              <a:rPr lang="en-GB" sz="3600" dirty="0" smtClean="0">
                <a:solidFill>
                  <a:srgbClr val="00B050"/>
                </a:solidFill>
              </a:rPr>
              <a:t>How </a:t>
            </a:r>
            <a:r>
              <a:rPr lang="en-GB" sz="3600" dirty="0">
                <a:solidFill>
                  <a:srgbClr val="00B050"/>
                </a:solidFill>
              </a:rPr>
              <a:t>can </a:t>
            </a:r>
            <a:r>
              <a:rPr lang="en-GB" sz="3600" dirty="0" smtClean="0">
                <a:solidFill>
                  <a:srgbClr val="00B050"/>
                </a:solidFill>
              </a:rPr>
              <a:t>we evaluate and improve the structure of our own writing?</a:t>
            </a:r>
            <a:endParaRPr lang="en-GB" sz="3600" dirty="0">
              <a:solidFill>
                <a:srgbClr val="00B050"/>
              </a:solidFill>
            </a:endParaRPr>
          </a:p>
          <a:p>
            <a:pPr marL="0" indent="0">
              <a:buNone/>
            </a:pPr>
            <a:endParaRPr lang="en-GB" sz="3600" dirty="0" smtClean="0"/>
          </a:p>
        </p:txBody>
      </p:sp>
      <p:sp>
        <p:nvSpPr>
          <p:cNvPr id="4" name="Title 1">
            <a:extLst>
              <a:ext uri="{FF2B5EF4-FFF2-40B4-BE49-F238E27FC236}">
                <a16:creationId xmlns:a16="http://schemas.microsoft.com/office/drawing/2014/main" id="{82D6E152-6EE2-45A6-9458-A86903053FDD}"/>
              </a:ext>
            </a:extLst>
          </p:cNvPr>
          <p:cNvSpPr txBox="1">
            <a:spLocks/>
          </p:cNvSpPr>
          <p:nvPr/>
        </p:nvSpPr>
        <p:spPr>
          <a:xfrm>
            <a:off x="753979" y="353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dirty="0" smtClean="0">
                <a:solidFill>
                  <a:srgbClr val="0070C0"/>
                </a:solidFill>
                <a:latin typeface="Arial" panose="020B0604020202020204" pitchFamily="34" charset="0"/>
                <a:cs typeface="Arial" panose="020B0604020202020204" pitchFamily="34" charset="0"/>
              </a:rPr>
              <a:t>Group discussion</a:t>
            </a:r>
            <a:endParaRPr lang="en-GB"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1222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9b: Edit your own writing</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a:t>Keep in mind the </a:t>
            </a:r>
            <a:r>
              <a:rPr lang="en-GB" dirty="0" smtClean="0"/>
              <a:t>ideas </a:t>
            </a:r>
            <a:r>
              <a:rPr lang="en-GB" dirty="0"/>
              <a:t>we just discussed</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0178607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2174</TotalTime>
  <Words>312</Words>
  <Application>Microsoft Office PowerPoint</Application>
  <PresentationFormat>Widescreen</PresentationFormat>
  <Paragraphs>24</Paragraphs>
  <Slides>8</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-apple-system</vt:lpstr>
      <vt:lpstr>Arial</vt:lpstr>
      <vt:lpstr>BlinkMacSystemFont</vt:lpstr>
      <vt:lpstr>Calibri</vt:lpstr>
      <vt:lpstr>Calibri Light</vt:lpstr>
      <vt:lpstr>Times New Roman</vt:lpstr>
      <vt:lpstr>Wingdings</vt:lpstr>
      <vt:lpstr>Office Theme</vt:lpstr>
      <vt:lpstr>Morgan-theme1</vt:lpstr>
      <vt:lpstr>1_Office Theme</vt:lpstr>
      <vt:lpstr>Principles of Composition  Writing Exercise 9</vt:lpstr>
      <vt:lpstr>Exercise 9: Editing for content and clarity </vt:lpstr>
      <vt:lpstr>Omit needless words – and needless sentences, paragraphs….</vt:lpstr>
      <vt:lpstr>PowerPoint Presentation</vt:lpstr>
      <vt:lpstr>PowerPoint Presentation</vt:lpstr>
      <vt:lpstr>PowerPoint Presentation</vt:lpstr>
      <vt:lpstr>PowerPoint Presentation</vt:lpstr>
      <vt:lpstr>Exercise 9b: Edit your own writing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73</cp:revision>
  <dcterms:created xsi:type="dcterms:W3CDTF">2020-09-30T19:44:33Z</dcterms:created>
  <dcterms:modified xsi:type="dcterms:W3CDTF">2024-04-22T13:08:19Z</dcterms:modified>
</cp:coreProperties>
</file>