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11"/>
  </p:notesMasterIdLst>
  <p:sldIdLst>
    <p:sldId id="286" r:id="rId3"/>
    <p:sldId id="287" r:id="rId4"/>
    <p:sldId id="28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0650" autoAdjust="0"/>
  </p:normalViewPr>
  <p:slideViewPr>
    <p:cSldViewPr snapToGrid="0">
      <p:cViewPr varScale="1">
        <p:scale>
          <a:sx n="78" d="100"/>
          <a:sy n="78" d="100"/>
        </p:scale>
        <p:origin x="17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11C29-BE52-47AF-B1DB-9199BACCC235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E9D67-4D3C-4A42-9FDC-DD8C35CB6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66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69860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8190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5110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18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6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08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31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49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537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283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88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 u="none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50732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168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829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6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3939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86649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8441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5486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7369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508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2996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349" y="-993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63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u="sng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61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89/fmicb.2024.135503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Principles of Composition </a:t>
            </a:r>
            <a:br>
              <a:rPr lang="en-GB" dirty="0" smtClean="0"/>
            </a:br>
            <a:r>
              <a:rPr lang="en-GB" dirty="0" smtClean="0"/>
              <a:t>Writing Exercise 10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Dr.</a:t>
            </a:r>
            <a:r>
              <a:rPr lang="en-GB" dirty="0" smtClean="0"/>
              <a:t> Morgan Feeney</a:t>
            </a:r>
          </a:p>
          <a:p>
            <a:r>
              <a:rPr lang="en-GB" dirty="0" smtClean="0"/>
              <a:t>2024/2025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97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E152-6EE2-45A6-9458-A8690305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48" y="276388"/>
            <a:ext cx="11952651" cy="1325563"/>
          </a:xfrm>
        </p:spPr>
        <p:txBody>
          <a:bodyPr>
            <a:normAutofit/>
          </a:bodyPr>
          <a:lstStyle/>
          <a:p>
            <a:r>
              <a:rPr lang="en-GB" b="1" dirty="0"/>
              <a:t>Exercise </a:t>
            </a:r>
            <a:r>
              <a:rPr lang="en-GB" b="1" dirty="0" smtClean="0"/>
              <a:t>10: Editing for technical errors</a:t>
            </a:r>
            <a:endParaRPr lang="en-GB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sz="3600" dirty="0" smtClean="0">
                <a:solidFill>
                  <a:schemeClr val="accent2"/>
                </a:solidFill>
              </a:rPr>
              <a:t>Are </a:t>
            </a:r>
            <a:r>
              <a:rPr lang="en-GB" sz="3600" dirty="0" smtClean="0">
                <a:solidFill>
                  <a:schemeClr val="accent2"/>
                </a:solidFill>
              </a:rPr>
              <a:t>the statements correct and accurate?</a:t>
            </a:r>
            <a:endParaRPr lang="en-GB" sz="3600" dirty="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r>
              <a:rPr lang="en-GB" sz="3600" dirty="0" smtClean="0">
                <a:solidFill>
                  <a:srgbClr val="0070C0"/>
                </a:solidFill>
              </a:rPr>
              <a:t>Is everything the reader needs to know to understand it included? (Or, are there extraneous, distracting details that should be deleted?)</a:t>
            </a:r>
          </a:p>
          <a:p>
            <a:pPr marL="457200" indent="-457200">
              <a:buAutoNum type="arabicPeriod"/>
            </a:pPr>
            <a:r>
              <a:rPr lang="en-GB" sz="3600" dirty="0" smtClean="0">
                <a:solidFill>
                  <a:schemeClr val="accent6"/>
                </a:solidFill>
              </a:rPr>
              <a:t>Is the language </a:t>
            </a:r>
            <a:r>
              <a:rPr lang="en-GB" sz="3600" dirty="0">
                <a:solidFill>
                  <a:schemeClr val="accent6"/>
                </a:solidFill>
              </a:rPr>
              <a:t>clear and precise? Does it make logical sense?</a:t>
            </a:r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4889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157" y="1481731"/>
            <a:ext cx="11353800" cy="2582562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Put it in a drawer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Ask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Google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(or a style guide) –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which versus that, affect versus effect, etc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Details matter – italicize species names, get chemical formulae correct, fix typos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Ask for help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615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Edit for grammar; proofread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06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E152-6EE2-45A6-9458-A8690305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49" y="276388"/>
            <a:ext cx="10515600" cy="1325563"/>
          </a:xfrm>
        </p:spPr>
        <p:txBody>
          <a:bodyPr/>
          <a:lstStyle/>
          <a:p>
            <a:r>
              <a:rPr lang="en-GB" b="1" dirty="0"/>
              <a:t>Exercise </a:t>
            </a:r>
            <a:r>
              <a:rPr lang="en-GB" b="1" dirty="0" smtClean="0"/>
              <a:t>F: abstracts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Read each example and ask yourself 3 </a:t>
            </a:r>
            <a:r>
              <a:rPr lang="en-GB" sz="3600" dirty="0"/>
              <a:t>questions: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chemeClr val="accent2"/>
                </a:solidFill>
              </a:rPr>
              <a:t>Is it well-written?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chemeClr val="accent5"/>
                </a:solidFill>
              </a:rPr>
              <a:t>Why (or why not?)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rgbClr val="00B050"/>
                </a:solidFill>
              </a:rPr>
              <a:t>How can it be improved?</a:t>
            </a:r>
          </a:p>
        </p:txBody>
      </p:sp>
    </p:spTree>
    <p:extLst>
      <p:ext uri="{BB962C8B-B14F-4D97-AF65-F5344CB8AC3E}">
        <p14:creationId xmlns:p14="http://schemas.microsoft.com/office/powerpoint/2010/main" val="3968192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695" y="357809"/>
            <a:ext cx="10515600" cy="6176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In the present study, small RNA (sRNA) data from </a:t>
            </a:r>
            <a:r>
              <a:rPr lang="en-GB" i="1" dirty="0" err="1"/>
              <a:t>Ascosphaera</a:t>
            </a:r>
            <a:r>
              <a:rPr lang="en-GB" i="1" dirty="0"/>
              <a:t> </a:t>
            </a:r>
            <a:r>
              <a:rPr lang="en-GB" i="1" dirty="0" err="1"/>
              <a:t>apis</a:t>
            </a:r>
            <a:r>
              <a:rPr lang="en-GB" dirty="0"/>
              <a:t> were filtered from sRNA-</a:t>
            </a:r>
            <a:r>
              <a:rPr lang="en-GB" dirty="0" err="1"/>
              <a:t>seq</a:t>
            </a:r>
            <a:r>
              <a:rPr lang="en-GB" dirty="0"/>
              <a:t> datasets from the gut tissues of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-infected </a:t>
            </a:r>
            <a:r>
              <a:rPr lang="en-GB" i="1" dirty="0" err="1"/>
              <a:t>Apis</a:t>
            </a:r>
            <a:r>
              <a:rPr lang="en-GB" i="1" dirty="0"/>
              <a:t> </a:t>
            </a:r>
            <a:r>
              <a:rPr lang="en-GB" i="1" dirty="0" err="1"/>
              <a:t>mellifera</a:t>
            </a:r>
            <a:r>
              <a:rPr lang="en-GB" i="1" dirty="0"/>
              <a:t> </a:t>
            </a:r>
            <a:r>
              <a:rPr lang="en-GB" i="1" dirty="0" err="1"/>
              <a:t>ligustica</a:t>
            </a:r>
            <a:r>
              <a:rPr lang="en-GB" dirty="0"/>
              <a:t> worker larvae, which were combined with the previously gained sRNA-</a:t>
            </a:r>
            <a:r>
              <a:rPr lang="en-GB" dirty="0" err="1"/>
              <a:t>seq</a:t>
            </a:r>
            <a:r>
              <a:rPr lang="en-GB" dirty="0"/>
              <a:t> data from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spores to screen differentially expressed </a:t>
            </a:r>
            <a:r>
              <a:rPr lang="en-GB" dirty="0" err="1"/>
              <a:t>milRNAs</a:t>
            </a:r>
            <a:r>
              <a:rPr lang="en-GB" dirty="0"/>
              <a:t> (</a:t>
            </a:r>
            <a:r>
              <a:rPr lang="en-GB" dirty="0" err="1"/>
              <a:t>DEmilRNAs</a:t>
            </a:r>
            <a:r>
              <a:rPr lang="en-GB" dirty="0"/>
              <a:t>), followed by trend analysis and investigation of the </a:t>
            </a:r>
            <a:r>
              <a:rPr lang="en-GB" dirty="0" err="1"/>
              <a:t>DEmilRNAs</a:t>
            </a:r>
            <a:r>
              <a:rPr lang="en-GB" dirty="0"/>
              <a:t> in relation to significant trends. Additionally, the interactions between the </a:t>
            </a:r>
            <a:r>
              <a:rPr lang="en-GB" dirty="0" err="1"/>
              <a:t>DEmilRNAs</a:t>
            </a:r>
            <a:r>
              <a:rPr lang="en-GB" dirty="0"/>
              <a:t> and their target mRNAs were verified using a dual-luciferase reporter assay. In total, 974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</a:t>
            </a:r>
            <a:r>
              <a:rPr lang="en-GB" dirty="0" err="1"/>
              <a:t>milRNAs</a:t>
            </a:r>
            <a:r>
              <a:rPr lang="en-GB" dirty="0"/>
              <a:t> were identified. The first base of these </a:t>
            </a:r>
            <a:r>
              <a:rPr lang="en-GB" dirty="0" err="1"/>
              <a:t>milRNAs</a:t>
            </a:r>
            <a:r>
              <a:rPr lang="en-GB" dirty="0"/>
              <a:t> was biased toward U. The expression of six </a:t>
            </a:r>
            <a:r>
              <a:rPr lang="en-GB" dirty="0" err="1"/>
              <a:t>milRNAs</a:t>
            </a:r>
            <a:r>
              <a:rPr lang="en-GB" dirty="0"/>
              <a:t> was confirmed by stem–loop RT-PCR, and the sequences of milR-3245-y and milR-10285-y were validated using Sanger sequencing. These miRNAs grouped into four significant trends, with the target mRNAs of </a:t>
            </a:r>
            <a:r>
              <a:rPr lang="en-GB" dirty="0" err="1"/>
              <a:t>DEmilRNAs</a:t>
            </a:r>
            <a:r>
              <a:rPr lang="en-GB" dirty="0"/>
              <a:t> involving 42 GO terms and 120 KEGG pathways, such as the fungal-type cell wall and biosynthesis of secondary metabolites. Further investigation demonstrated that 299 </a:t>
            </a:r>
            <a:r>
              <a:rPr lang="en-GB" dirty="0" err="1"/>
              <a:t>DEmilRNAs</a:t>
            </a:r>
            <a:r>
              <a:rPr lang="en-GB" dirty="0"/>
              <a:t> (novel-m0011-3p, milR-10048-y, bantam-y, etc.) potentially targeted nine genes encoding secondary metabolite-associated enzymes, while 258 (milR-25-y, milR-14-y, milR-932-x, etc.) and 419 (milR-4561-y, milR-10125-y, let-7-x, etc.) </a:t>
            </a:r>
            <a:r>
              <a:rPr lang="en-GB" dirty="0" err="1"/>
              <a:t>DEmilRNAs</a:t>
            </a:r>
            <a:r>
              <a:rPr lang="en-GB" dirty="0"/>
              <a:t> putatively targeted virulence factor-encoded genes and nine genes involved in the MAPK </a:t>
            </a:r>
            <a:r>
              <a:rPr lang="en-GB" dirty="0" err="1"/>
              <a:t>signaling</a:t>
            </a:r>
            <a:r>
              <a:rPr lang="en-GB" dirty="0"/>
              <a:t> pathway, respectively. Additionally, the interaction between </a:t>
            </a:r>
            <a:r>
              <a:rPr lang="en-GB" i="1" dirty="0"/>
              <a:t>ADM-B</a:t>
            </a:r>
            <a:r>
              <a:rPr lang="en-GB" dirty="0"/>
              <a:t> and milR-6882-x, as well as between </a:t>
            </a:r>
            <a:r>
              <a:rPr lang="en-GB" i="1" dirty="0"/>
              <a:t>PKIA</a:t>
            </a:r>
            <a:r>
              <a:rPr lang="en-GB" dirty="0"/>
              <a:t> and milR-7009-x were verified. Together, these results not only offer a basis for clarifying the mechanisms underlying </a:t>
            </a:r>
            <a:r>
              <a:rPr lang="en-GB" dirty="0" err="1"/>
              <a:t>DEmilRNA</a:t>
            </a:r>
            <a:r>
              <a:rPr lang="en-GB" dirty="0"/>
              <a:t>-regulated pathogenesis of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and a novel insight into the interaction between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and honey bee larvae, but also provide candidate </a:t>
            </a:r>
            <a:r>
              <a:rPr lang="en-GB" dirty="0" err="1"/>
              <a:t>DEmilRNA</a:t>
            </a:r>
            <a:r>
              <a:rPr lang="en-GB" dirty="0"/>
              <a:t>–gene axis for further investigation.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dirty="0">
                <a:solidFill>
                  <a:srgbClr val="282828"/>
                </a:solidFill>
                <a:latin typeface="MuseoSans"/>
              </a:rPr>
              <a:t>Transcriptional dynamics and regulatory function of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milRNAs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in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Ascosphaera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apis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invading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Apis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mellifera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smtClean="0">
                <a:solidFill>
                  <a:srgbClr val="282828"/>
                </a:solidFill>
                <a:latin typeface="MuseoSans"/>
              </a:rPr>
              <a:t>larvae</a:t>
            </a:r>
          </a:p>
          <a:p>
            <a:pPr marL="0" indent="0">
              <a:buNone/>
            </a:pPr>
            <a:r>
              <a:rPr lang="en-GB" sz="1600" dirty="0" smtClean="0"/>
              <a:t>Fan et al (2024) Front. </a:t>
            </a:r>
            <a:r>
              <a:rPr lang="en-GB" sz="1600" dirty="0" err="1" smtClean="0"/>
              <a:t>Microbiol</a:t>
            </a:r>
            <a:r>
              <a:rPr lang="en-GB" sz="1600" dirty="0" smtClean="0"/>
              <a:t>, </a:t>
            </a:r>
            <a:r>
              <a:rPr lang="en-GB" sz="1600" dirty="0">
                <a:latin typeface="MuseoSans"/>
                <a:hlinkClick r:id="rId2"/>
              </a:rPr>
              <a:t>https://doi.org/10.3389/fmicb.2024.1355035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3550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/>
              <a:t>Transmembrane redox control and proteolysis of </a:t>
            </a:r>
            <a:r>
              <a:rPr lang="en-GB" sz="1800" dirty="0" err="1"/>
              <a:t>PdeC</a:t>
            </a:r>
            <a:r>
              <a:rPr lang="en-GB" sz="1800" dirty="0"/>
              <a:t>, a novel type of c-di-GMP phosphodiesterase.</a:t>
            </a:r>
          </a:p>
          <a:p>
            <a:pPr marL="0" indent="0">
              <a:buNone/>
            </a:pPr>
            <a:r>
              <a:rPr lang="en-GB" sz="1800" dirty="0" err="1"/>
              <a:t>Herbst</a:t>
            </a:r>
            <a:r>
              <a:rPr lang="en-GB" sz="1800" dirty="0"/>
              <a:t> et al (2018) EMBO J. 37(8). </a:t>
            </a:r>
            <a:r>
              <a:rPr lang="en-GB" sz="1800" dirty="0" err="1"/>
              <a:t>pii</a:t>
            </a:r>
            <a:r>
              <a:rPr lang="en-GB" sz="1800" dirty="0"/>
              <a:t>: e97825. </a:t>
            </a:r>
            <a:r>
              <a:rPr lang="en-GB" sz="1800" dirty="0" err="1"/>
              <a:t>doi</a:t>
            </a:r>
            <a:r>
              <a:rPr lang="en-GB" sz="1800" dirty="0"/>
              <a:t>: 10.15252/embj.201797825. </a:t>
            </a:r>
          </a:p>
        </p:txBody>
      </p:sp>
    </p:spTree>
    <p:extLst>
      <p:ext uri="{BB962C8B-B14F-4D97-AF65-F5344CB8AC3E}">
        <p14:creationId xmlns:p14="http://schemas.microsoft.com/office/powerpoint/2010/main" val="3488500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1800" dirty="0"/>
              <a:t>Zinc excess increases cellular demand for iron and decreases tolerance to copper in Escherichia coli.</a:t>
            </a:r>
          </a:p>
          <a:p>
            <a:pPr marL="0" indent="0">
              <a:buNone/>
            </a:pPr>
            <a:r>
              <a:rPr lang="en-GB" sz="1800" dirty="0"/>
              <a:t>Xu et al (2019) J </a:t>
            </a:r>
            <a:r>
              <a:rPr lang="en-GB" sz="1800" dirty="0" err="1"/>
              <a:t>Biol</a:t>
            </a:r>
            <a:r>
              <a:rPr lang="en-GB" sz="1800" dirty="0"/>
              <a:t> Chem.. </a:t>
            </a:r>
            <a:r>
              <a:rPr lang="en-GB" sz="1800" dirty="0" err="1"/>
              <a:t>doi</a:t>
            </a:r>
            <a:r>
              <a:rPr lang="en-GB" sz="1800" dirty="0"/>
              <a:t>: 10.1074/jbc.RA119.010023. </a:t>
            </a:r>
          </a:p>
        </p:txBody>
      </p:sp>
    </p:spTree>
    <p:extLst>
      <p:ext uri="{BB962C8B-B14F-4D97-AF65-F5344CB8AC3E}">
        <p14:creationId xmlns:p14="http://schemas.microsoft.com/office/powerpoint/2010/main" val="2693086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E152-6EE2-45A6-9458-A8690305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49" y="276388"/>
            <a:ext cx="10515600" cy="1325563"/>
          </a:xfrm>
        </p:spPr>
        <p:txBody>
          <a:bodyPr/>
          <a:lstStyle/>
          <a:p>
            <a:r>
              <a:rPr lang="en-GB" b="1" dirty="0"/>
              <a:t>Exercise 1: evaluating scientific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Group discussion</a:t>
            </a:r>
          </a:p>
          <a:p>
            <a:pPr marL="457200" indent="-457200">
              <a:buAutoNum type="arabicPeriod"/>
            </a:pPr>
            <a:r>
              <a:rPr lang="en-GB" sz="3600" dirty="0" smtClean="0">
                <a:solidFill>
                  <a:schemeClr val="accent2"/>
                </a:solidFill>
              </a:rPr>
              <a:t>What are some of the characteristics or features of good writing? Of bad writing?</a:t>
            </a:r>
            <a:endParaRPr lang="en-GB" sz="3600" dirty="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r>
              <a:rPr lang="en-GB" sz="3600" dirty="0" smtClean="0">
                <a:solidFill>
                  <a:schemeClr val="accent5"/>
                </a:solidFill>
              </a:rPr>
              <a:t>How can we evaluate our own writing to determine if it is good/bad?</a:t>
            </a:r>
            <a:endParaRPr lang="en-GB" sz="36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rgbClr val="00B050"/>
                </a:solidFill>
              </a:rPr>
              <a:t>How can </a:t>
            </a:r>
            <a:r>
              <a:rPr lang="en-GB" sz="3600" dirty="0" smtClean="0">
                <a:solidFill>
                  <a:srgbClr val="00B050"/>
                </a:solidFill>
              </a:rPr>
              <a:t>we improve </a:t>
            </a:r>
            <a:r>
              <a:rPr lang="en-GB" sz="3600" smtClean="0">
                <a:solidFill>
                  <a:srgbClr val="00B050"/>
                </a:solidFill>
              </a:rPr>
              <a:t>our writing?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13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rgan-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rgan-theme1" id="{52C654BC-B48B-404F-A5F2-F15BAB32599A}" vid="{682BCDFB-BCDE-49E2-AE8E-88CCB2B472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259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MuseoSans</vt:lpstr>
      <vt:lpstr>Times New Roman</vt:lpstr>
      <vt:lpstr>Wingdings</vt:lpstr>
      <vt:lpstr>Morgan-theme1</vt:lpstr>
      <vt:lpstr>Office Theme</vt:lpstr>
      <vt:lpstr>Principles of Composition  Writing Exercise 10</vt:lpstr>
      <vt:lpstr>Exercise 10: Editing for technical errors</vt:lpstr>
      <vt:lpstr>PowerPoint Presentation</vt:lpstr>
      <vt:lpstr>Exercise F: abstracts</vt:lpstr>
      <vt:lpstr>PowerPoint Presentation</vt:lpstr>
      <vt:lpstr>PowerPoint Presentation</vt:lpstr>
      <vt:lpstr>PowerPoint Presentation</vt:lpstr>
      <vt:lpstr>Exercise 1: evaluating scientific writing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Words Matter</dc:title>
  <dc:creator>Morgan Feeney</dc:creator>
  <cp:lastModifiedBy>Morgan Feeney</cp:lastModifiedBy>
  <cp:revision>54</cp:revision>
  <dcterms:created xsi:type="dcterms:W3CDTF">2020-09-30T19:44:33Z</dcterms:created>
  <dcterms:modified xsi:type="dcterms:W3CDTF">2024-04-11T10:10:42Z</dcterms:modified>
</cp:coreProperties>
</file>