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2">
  <p:sldMasterIdLst>
    <p:sldMasterId id="2147483660" r:id="rId1"/>
    <p:sldMasterId id="2147483672" r:id="rId2"/>
  </p:sldMasterIdLst>
  <p:notesMasterIdLst>
    <p:notesMasterId r:id="rId10"/>
  </p:notesMasterIdLst>
  <p:sldIdLst>
    <p:sldId id="286" r:id="rId3"/>
    <p:sldId id="287" r:id="rId4"/>
    <p:sldId id="279" r:id="rId5"/>
    <p:sldId id="280" r:id="rId6"/>
    <p:sldId id="281" r:id="rId7"/>
    <p:sldId id="282" r:id="rId8"/>
    <p:sldId id="283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69" autoAdjust="0"/>
    <p:restoredTop sz="70650" autoAdjust="0"/>
  </p:normalViewPr>
  <p:slideViewPr>
    <p:cSldViewPr snapToGrid="0">
      <p:cViewPr varScale="1">
        <p:scale>
          <a:sx n="48" d="100"/>
          <a:sy n="48" d="100"/>
        </p:scale>
        <p:origin x="600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F11C29-BE52-47AF-B1DB-9199BACCC235}" type="datetimeFigureOut">
              <a:rPr lang="en-GB" smtClean="0"/>
              <a:t>10/04/2024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0E9D67-4D3C-4A42-9FDC-DD8C35CB648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6606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54698603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80819089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07511003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71894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16438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050804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34314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024936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053711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002832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58817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 algn="ctr">
              <a:defRPr sz="4000" u="none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9507328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116806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968294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7360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5393933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4866490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25844190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0548652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6973696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765089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299674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39349" y="-99392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7C15FE5-132E-4575-9E32-3B1818D7AD29}" type="datetimeFigureOut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A200B4D-457B-4F74-AC3D-6492609B948A}" type="slidenum">
              <a:rPr kumimoji="0" lang="en-GB" sz="9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9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326360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>
    <p:fade/>
  </p:transition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u="sng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Wingdings" panose="05000000000000000000" pitchFamily="2" charset="2"/>
        <a:buChar char="§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594197B-0074-44F7-86DA-5F48261BD696}" type="datetimeFigureOut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10/04/2024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2662F5A-088D-44DC-9BBB-6034CFCE8221}" type="slidenum">
              <a:rPr kumimoji="0" lang="en-GB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GB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69614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doi.org/10.3389/fmicb.2024.1355035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Principles of Composition </a:t>
            </a:r>
            <a:br>
              <a:rPr lang="en-GB" dirty="0" smtClean="0"/>
            </a:br>
            <a:r>
              <a:rPr lang="en-GB" dirty="0" smtClean="0"/>
              <a:t>Writing Exercise </a:t>
            </a:r>
            <a:r>
              <a:rPr lang="en-GB" dirty="0" smtClean="0"/>
              <a:t>A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 err="1" smtClean="0"/>
              <a:t>Dr.</a:t>
            </a:r>
            <a:r>
              <a:rPr lang="en-GB" dirty="0" smtClean="0"/>
              <a:t> Morgan Feeney</a:t>
            </a:r>
          </a:p>
          <a:p>
            <a:r>
              <a:rPr lang="en-GB" dirty="0" smtClean="0"/>
              <a:t>2024/2025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26975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92091" y="495754"/>
            <a:ext cx="5966361" cy="1325563"/>
          </a:xfrm>
        </p:spPr>
        <p:txBody>
          <a:bodyPr/>
          <a:lstStyle/>
          <a:p>
            <a:r>
              <a:rPr lang="en-GB" b="1" dirty="0">
                <a:latin typeface="Arial" panose="020B0604020202020204" pitchFamily="34" charset="0"/>
                <a:cs typeface="Arial" panose="020B0604020202020204" pitchFamily="34" charset="0"/>
              </a:rPr>
              <a:t>Structuring </a:t>
            </a: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a scientific paper</a:t>
            </a:r>
            <a:endParaRPr lang="en-GB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916" y="740661"/>
            <a:ext cx="5160100" cy="4757613"/>
          </a:xfrm>
        </p:spPr>
      </p:pic>
      <p:sp>
        <p:nvSpPr>
          <p:cNvPr id="5" name="TextBox 4"/>
          <p:cNvSpPr txBox="1"/>
          <p:nvPr/>
        </p:nvSpPr>
        <p:spPr>
          <a:xfrm>
            <a:off x="565560" y="5888963"/>
            <a:ext cx="450520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Turbek</a:t>
            </a:r>
            <a:r>
              <a:rPr lang="en-GB" dirty="0"/>
              <a:t> et al (2016) Scientific Writing Made Easy: A Step‐by‐Step Guide to Undergraduate Writing in the Biological Sciences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5992091" y="2506662"/>
            <a:ext cx="557596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GB" b="1" dirty="0" smtClean="0">
                <a:latin typeface="Arial" panose="020B0604020202020204" pitchFamily="34" charset="0"/>
                <a:cs typeface="Arial" panose="020B0604020202020204" pitchFamily="34" charset="0"/>
              </a:rPr>
              <a:t>Introduction</a:t>
            </a:r>
          </a:p>
          <a:p>
            <a:r>
              <a:rPr lang="en-GB" dirty="0" smtClean="0">
                <a:latin typeface="Arial" panose="020B0604020202020204" pitchFamily="34" charset="0"/>
                <a:cs typeface="Arial" panose="020B0604020202020204" pitchFamily="34" charset="0"/>
              </a:rPr>
              <a:t>Start 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broad (“In all domains of life…”)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Give all necessary background information your reader will need</a:t>
            </a:r>
          </a:p>
          <a:p>
            <a:pPr lvl="1"/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Edit later if necessary</a:t>
            </a:r>
          </a:p>
          <a:p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End with your hypothesis and aims</a:t>
            </a: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06548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E152-6EE2-45A6-9458-A8690305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49" y="276388"/>
            <a:ext cx="10515600" cy="1325563"/>
          </a:xfrm>
        </p:spPr>
        <p:txBody>
          <a:bodyPr/>
          <a:lstStyle/>
          <a:p>
            <a:r>
              <a:rPr lang="en-GB" b="1" dirty="0"/>
              <a:t>Exercise </a:t>
            </a:r>
            <a:r>
              <a:rPr lang="en-GB" b="1" dirty="0" smtClean="0"/>
              <a:t>F: abstracts</a:t>
            </a:r>
            <a:endParaRPr lang="en-GB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/>
              <a:t>Read each example and ask yourself 3 </a:t>
            </a:r>
            <a:r>
              <a:rPr lang="en-GB" sz="3600" dirty="0"/>
              <a:t>questions:</a:t>
            </a:r>
          </a:p>
          <a:p>
            <a:pPr marL="457200" indent="-457200">
              <a:buAutoNum type="arabicPeriod"/>
            </a:pPr>
            <a:r>
              <a:rPr lang="en-GB" sz="3600" dirty="0">
                <a:solidFill>
                  <a:schemeClr val="accent2"/>
                </a:solidFill>
              </a:rPr>
              <a:t>Is it well-written?</a:t>
            </a:r>
          </a:p>
          <a:p>
            <a:pPr marL="457200" indent="-457200">
              <a:buAutoNum type="arabicPeriod"/>
            </a:pPr>
            <a:r>
              <a:rPr lang="en-GB" sz="3600" dirty="0">
                <a:solidFill>
                  <a:schemeClr val="accent5"/>
                </a:solidFill>
              </a:rPr>
              <a:t>Why (or why not?)</a:t>
            </a:r>
          </a:p>
          <a:p>
            <a:pPr marL="457200" indent="-457200">
              <a:buAutoNum type="arabicPeriod"/>
            </a:pPr>
            <a:r>
              <a:rPr lang="en-GB" sz="3600" dirty="0">
                <a:solidFill>
                  <a:srgbClr val="00B050"/>
                </a:solidFill>
              </a:rPr>
              <a:t>How can it be improved?</a:t>
            </a:r>
          </a:p>
        </p:txBody>
      </p:sp>
    </p:spTree>
    <p:extLst>
      <p:ext uri="{BB962C8B-B14F-4D97-AF65-F5344CB8AC3E}">
        <p14:creationId xmlns:p14="http://schemas.microsoft.com/office/powerpoint/2010/main" val="3968192168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1695" y="357809"/>
            <a:ext cx="10515600" cy="6176963"/>
          </a:xfrm>
        </p:spPr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en-GB" dirty="0"/>
              <a:t>In the present study, small RNA (sRNA) data from </a:t>
            </a:r>
            <a:r>
              <a:rPr lang="en-GB" i="1" dirty="0" err="1"/>
              <a:t>Ascosphaera</a:t>
            </a:r>
            <a:r>
              <a:rPr lang="en-GB" i="1" dirty="0"/>
              <a:t> </a:t>
            </a:r>
            <a:r>
              <a:rPr lang="en-GB" i="1" dirty="0" err="1"/>
              <a:t>apis</a:t>
            </a:r>
            <a:r>
              <a:rPr lang="en-GB" dirty="0"/>
              <a:t> were filtered from sRNA-</a:t>
            </a:r>
            <a:r>
              <a:rPr lang="en-GB" dirty="0" err="1"/>
              <a:t>seq</a:t>
            </a:r>
            <a:r>
              <a:rPr lang="en-GB" dirty="0"/>
              <a:t> datasets from the gut tissues of </a:t>
            </a:r>
            <a:r>
              <a:rPr lang="en-GB" i="1" dirty="0"/>
              <a:t>A. </a:t>
            </a:r>
            <a:r>
              <a:rPr lang="en-GB" i="1" dirty="0" err="1"/>
              <a:t>apis</a:t>
            </a:r>
            <a:r>
              <a:rPr lang="en-GB" dirty="0"/>
              <a:t>-infected </a:t>
            </a:r>
            <a:r>
              <a:rPr lang="en-GB" i="1" dirty="0" err="1"/>
              <a:t>Apis</a:t>
            </a:r>
            <a:r>
              <a:rPr lang="en-GB" i="1" dirty="0"/>
              <a:t> </a:t>
            </a:r>
            <a:r>
              <a:rPr lang="en-GB" i="1" dirty="0" err="1"/>
              <a:t>mellifera</a:t>
            </a:r>
            <a:r>
              <a:rPr lang="en-GB" i="1" dirty="0"/>
              <a:t> </a:t>
            </a:r>
            <a:r>
              <a:rPr lang="en-GB" i="1" dirty="0" err="1"/>
              <a:t>ligustica</a:t>
            </a:r>
            <a:r>
              <a:rPr lang="en-GB" dirty="0"/>
              <a:t> worker larvae, which were combined with the previously gained sRNA-</a:t>
            </a:r>
            <a:r>
              <a:rPr lang="en-GB" dirty="0" err="1"/>
              <a:t>seq</a:t>
            </a:r>
            <a:r>
              <a:rPr lang="en-GB" dirty="0"/>
              <a:t> data from </a:t>
            </a:r>
            <a:r>
              <a:rPr lang="en-GB" i="1" dirty="0"/>
              <a:t>A. </a:t>
            </a:r>
            <a:r>
              <a:rPr lang="en-GB" i="1" dirty="0" err="1"/>
              <a:t>apis</a:t>
            </a:r>
            <a:r>
              <a:rPr lang="en-GB" dirty="0"/>
              <a:t> spores to screen differentially expressed </a:t>
            </a:r>
            <a:r>
              <a:rPr lang="en-GB" dirty="0" err="1"/>
              <a:t>milRNAs</a:t>
            </a:r>
            <a:r>
              <a:rPr lang="en-GB" dirty="0"/>
              <a:t> (</a:t>
            </a:r>
            <a:r>
              <a:rPr lang="en-GB" dirty="0" err="1"/>
              <a:t>DEmilRNAs</a:t>
            </a:r>
            <a:r>
              <a:rPr lang="en-GB" dirty="0"/>
              <a:t>), followed by trend analysis and investigation of the </a:t>
            </a:r>
            <a:r>
              <a:rPr lang="en-GB" dirty="0" err="1"/>
              <a:t>DEmilRNAs</a:t>
            </a:r>
            <a:r>
              <a:rPr lang="en-GB" dirty="0"/>
              <a:t> in relation to significant trends. Additionally, the interactions between the </a:t>
            </a:r>
            <a:r>
              <a:rPr lang="en-GB" dirty="0" err="1"/>
              <a:t>DEmilRNAs</a:t>
            </a:r>
            <a:r>
              <a:rPr lang="en-GB" dirty="0"/>
              <a:t> and their target mRNAs were verified using a dual-luciferase reporter assay. In total, 974 </a:t>
            </a:r>
            <a:r>
              <a:rPr lang="en-GB" i="1" dirty="0"/>
              <a:t>A. </a:t>
            </a:r>
            <a:r>
              <a:rPr lang="en-GB" i="1" dirty="0" err="1"/>
              <a:t>apis</a:t>
            </a:r>
            <a:r>
              <a:rPr lang="en-GB" dirty="0"/>
              <a:t> </a:t>
            </a:r>
            <a:r>
              <a:rPr lang="en-GB" dirty="0" err="1"/>
              <a:t>milRNAs</a:t>
            </a:r>
            <a:r>
              <a:rPr lang="en-GB" dirty="0"/>
              <a:t> were identified. The first base of these </a:t>
            </a:r>
            <a:r>
              <a:rPr lang="en-GB" dirty="0" err="1"/>
              <a:t>milRNAs</a:t>
            </a:r>
            <a:r>
              <a:rPr lang="en-GB" dirty="0"/>
              <a:t> was biased toward U. The expression of six </a:t>
            </a:r>
            <a:r>
              <a:rPr lang="en-GB" dirty="0" err="1"/>
              <a:t>milRNAs</a:t>
            </a:r>
            <a:r>
              <a:rPr lang="en-GB" dirty="0"/>
              <a:t> was confirmed by stem–loop RT-PCR, and the sequences of milR-3245-y and milR-10285-y were validated using Sanger sequencing. These miRNAs grouped into four significant trends, with the target mRNAs of </a:t>
            </a:r>
            <a:r>
              <a:rPr lang="en-GB" dirty="0" err="1"/>
              <a:t>DEmilRNAs</a:t>
            </a:r>
            <a:r>
              <a:rPr lang="en-GB" dirty="0"/>
              <a:t> involving 42 GO terms and 120 KEGG pathways, such as the fungal-type cell wall and biosynthesis of secondary metabolites. Further investigation demonstrated that 299 </a:t>
            </a:r>
            <a:r>
              <a:rPr lang="en-GB" dirty="0" err="1"/>
              <a:t>DEmilRNAs</a:t>
            </a:r>
            <a:r>
              <a:rPr lang="en-GB" dirty="0"/>
              <a:t> (novel-m0011-3p, milR-10048-y, bantam-y, etc.) potentially targeted nine genes encoding secondary metabolite-associated enzymes, while 258 (milR-25-y, milR-14-y, milR-932-x, etc.) and 419 (milR-4561-y, milR-10125-y, let-7-x, etc.) </a:t>
            </a:r>
            <a:r>
              <a:rPr lang="en-GB" dirty="0" err="1"/>
              <a:t>DEmilRNAs</a:t>
            </a:r>
            <a:r>
              <a:rPr lang="en-GB" dirty="0"/>
              <a:t> putatively targeted virulence factor-encoded genes and nine genes involved in the MAPK </a:t>
            </a:r>
            <a:r>
              <a:rPr lang="en-GB" dirty="0" err="1"/>
              <a:t>signaling</a:t>
            </a:r>
            <a:r>
              <a:rPr lang="en-GB" dirty="0"/>
              <a:t> pathway, respectively. Additionally, the interaction between </a:t>
            </a:r>
            <a:r>
              <a:rPr lang="en-GB" i="1" dirty="0"/>
              <a:t>ADM-B</a:t>
            </a:r>
            <a:r>
              <a:rPr lang="en-GB" dirty="0"/>
              <a:t> and milR-6882-x, as well as between </a:t>
            </a:r>
            <a:r>
              <a:rPr lang="en-GB" i="1" dirty="0"/>
              <a:t>PKIA</a:t>
            </a:r>
            <a:r>
              <a:rPr lang="en-GB" dirty="0"/>
              <a:t> and milR-7009-x were verified. Together, these results not only offer a basis for clarifying the mechanisms underlying </a:t>
            </a:r>
            <a:r>
              <a:rPr lang="en-GB" dirty="0" err="1"/>
              <a:t>DEmilRNA</a:t>
            </a:r>
            <a:r>
              <a:rPr lang="en-GB" dirty="0"/>
              <a:t>-regulated pathogenesis of </a:t>
            </a:r>
            <a:r>
              <a:rPr lang="en-GB" i="1" dirty="0"/>
              <a:t>A. </a:t>
            </a:r>
            <a:r>
              <a:rPr lang="en-GB" i="1" dirty="0" err="1"/>
              <a:t>apis</a:t>
            </a:r>
            <a:r>
              <a:rPr lang="en-GB" dirty="0"/>
              <a:t> and a novel insight into the interaction between </a:t>
            </a:r>
            <a:r>
              <a:rPr lang="en-GB" i="1" dirty="0"/>
              <a:t>A. </a:t>
            </a:r>
            <a:r>
              <a:rPr lang="en-GB" i="1" dirty="0" err="1"/>
              <a:t>apis</a:t>
            </a:r>
            <a:r>
              <a:rPr lang="en-GB" dirty="0"/>
              <a:t> and honey bee larvae, but also provide candidate </a:t>
            </a:r>
            <a:r>
              <a:rPr lang="en-GB" dirty="0" err="1"/>
              <a:t>DEmilRNA</a:t>
            </a:r>
            <a:r>
              <a:rPr lang="en-GB" dirty="0"/>
              <a:t>–gene axis for further investigation.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600" dirty="0">
                <a:solidFill>
                  <a:srgbClr val="282828"/>
                </a:solidFill>
                <a:latin typeface="MuseoSans"/>
              </a:rPr>
              <a:t>Transcriptional dynamics and regulatory function of </a:t>
            </a:r>
            <a:r>
              <a:rPr lang="en-GB" sz="1600" dirty="0" err="1">
                <a:solidFill>
                  <a:srgbClr val="282828"/>
                </a:solidFill>
                <a:latin typeface="MuseoSans"/>
              </a:rPr>
              <a:t>milRNAs</a:t>
            </a:r>
            <a:r>
              <a:rPr lang="en-GB" sz="1600" dirty="0">
                <a:solidFill>
                  <a:srgbClr val="282828"/>
                </a:solidFill>
                <a:latin typeface="MuseoSans"/>
              </a:rPr>
              <a:t> in </a:t>
            </a:r>
            <a:r>
              <a:rPr lang="en-GB" sz="1600" dirty="0" err="1">
                <a:solidFill>
                  <a:srgbClr val="282828"/>
                </a:solidFill>
                <a:latin typeface="MuseoSans"/>
              </a:rPr>
              <a:t>Ascosphaera</a:t>
            </a:r>
            <a:r>
              <a:rPr lang="en-GB" sz="1600" dirty="0">
                <a:solidFill>
                  <a:srgbClr val="282828"/>
                </a:solidFill>
                <a:latin typeface="MuseoSans"/>
              </a:rPr>
              <a:t> </a:t>
            </a:r>
            <a:r>
              <a:rPr lang="en-GB" sz="1600" dirty="0" err="1">
                <a:solidFill>
                  <a:srgbClr val="282828"/>
                </a:solidFill>
                <a:latin typeface="MuseoSans"/>
              </a:rPr>
              <a:t>apis</a:t>
            </a:r>
            <a:r>
              <a:rPr lang="en-GB" sz="1600" dirty="0">
                <a:solidFill>
                  <a:srgbClr val="282828"/>
                </a:solidFill>
                <a:latin typeface="MuseoSans"/>
              </a:rPr>
              <a:t> invading </a:t>
            </a:r>
            <a:r>
              <a:rPr lang="en-GB" sz="1600" dirty="0" err="1">
                <a:solidFill>
                  <a:srgbClr val="282828"/>
                </a:solidFill>
                <a:latin typeface="MuseoSans"/>
              </a:rPr>
              <a:t>Apis</a:t>
            </a:r>
            <a:r>
              <a:rPr lang="en-GB" sz="1600" dirty="0">
                <a:solidFill>
                  <a:srgbClr val="282828"/>
                </a:solidFill>
                <a:latin typeface="MuseoSans"/>
              </a:rPr>
              <a:t> </a:t>
            </a:r>
            <a:r>
              <a:rPr lang="en-GB" sz="1600" dirty="0" err="1">
                <a:solidFill>
                  <a:srgbClr val="282828"/>
                </a:solidFill>
                <a:latin typeface="MuseoSans"/>
              </a:rPr>
              <a:t>mellifera</a:t>
            </a:r>
            <a:r>
              <a:rPr lang="en-GB" sz="1600" dirty="0">
                <a:solidFill>
                  <a:srgbClr val="282828"/>
                </a:solidFill>
                <a:latin typeface="MuseoSans"/>
              </a:rPr>
              <a:t> </a:t>
            </a:r>
            <a:r>
              <a:rPr lang="en-GB" sz="1600" dirty="0" smtClean="0">
                <a:solidFill>
                  <a:srgbClr val="282828"/>
                </a:solidFill>
                <a:latin typeface="MuseoSans"/>
              </a:rPr>
              <a:t>larvae</a:t>
            </a:r>
          </a:p>
          <a:p>
            <a:pPr marL="0" indent="0">
              <a:buNone/>
            </a:pPr>
            <a:r>
              <a:rPr lang="en-GB" sz="1600" dirty="0" smtClean="0"/>
              <a:t>Fan et al (2024) Front. </a:t>
            </a:r>
            <a:r>
              <a:rPr lang="en-GB" sz="1600" dirty="0" err="1" smtClean="0"/>
              <a:t>Microbiol</a:t>
            </a:r>
            <a:r>
              <a:rPr lang="en-GB" sz="1600" dirty="0" smtClean="0"/>
              <a:t>, </a:t>
            </a:r>
            <a:r>
              <a:rPr lang="en-GB" sz="1600" dirty="0">
                <a:latin typeface="MuseoSans"/>
                <a:hlinkClick r:id="rId2"/>
              </a:rPr>
              <a:t>https://doi.org/10.3389/fmicb.2024.1355035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335503521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sz="1800" dirty="0"/>
              <a:t>Transmembrane redox control and proteolysis of </a:t>
            </a:r>
            <a:r>
              <a:rPr lang="en-GB" sz="1800" dirty="0" err="1"/>
              <a:t>PdeC</a:t>
            </a:r>
            <a:r>
              <a:rPr lang="en-GB" sz="1800" dirty="0"/>
              <a:t>, a novel type of c-di-GMP phosphodiesterase.</a:t>
            </a:r>
          </a:p>
          <a:p>
            <a:pPr marL="0" indent="0">
              <a:buNone/>
            </a:pPr>
            <a:r>
              <a:rPr lang="en-GB" sz="1800" dirty="0" err="1"/>
              <a:t>Herbst</a:t>
            </a:r>
            <a:r>
              <a:rPr lang="en-GB" sz="1800" dirty="0"/>
              <a:t> et al (2018) EMBO J. 37(8). </a:t>
            </a:r>
            <a:r>
              <a:rPr lang="en-GB" sz="1800" dirty="0" err="1"/>
              <a:t>pii</a:t>
            </a:r>
            <a:r>
              <a:rPr lang="en-GB" sz="1800" dirty="0"/>
              <a:t>: e97825. </a:t>
            </a:r>
            <a:r>
              <a:rPr lang="en-GB" sz="1800" dirty="0" err="1"/>
              <a:t>doi</a:t>
            </a:r>
            <a:r>
              <a:rPr lang="en-GB" sz="1800" dirty="0"/>
              <a:t>: 10.15252/embj.201797825. </a:t>
            </a:r>
          </a:p>
        </p:txBody>
      </p:sp>
    </p:spTree>
    <p:extLst>
      <p:ext uri="{BB962C8B-B14F-4D97-AF65-F5344CB8AC3E}">
        <p14:creationId xmlns:p14="http://schemas.microsoft.com/office/powerpoint/2010/main" val="3488500470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2800" dirty="0"/>
          </a:p>
          <a:p>
            <a:pPr marL="0" indent="0">
              <a:buNone/>
            </a:pPr>
            <a:r>
              <a:rPr lang="en-GB" sz="1800" dirty="0"/>
              <a:t>Zinc excess increases cellular demand for iron and decreases tolerance to copper in Escherichia coli.</a:t>
            </a:r>
          </a:p>
          <a:p>
            <a:pPr marL="0" indent="0">
              <a:buNone/>
            </a:pPr>
            <a:r>
              <a:rPr lang="en-GB" sz="1800" dirty="0"/>
              <a:t>Xu et al (2019) J </a:t>
            </a:r>
            <a:r>
              <a:rPr lang="en-GB" sz="1800" dirty="0" err="1"/>
              <a:t>Biol</a:t>
            </a:r>
            <a:r>
              <a:rPr lang="en-GB" sz="1800" dirty="0"/>
              <a:t> Chem.. </a:t>
            </a:r>
            <a:r>
              <a:rPr lang="en-GB" sz="1800" dirty="0" err="1"/>
              <a:t>doi</a:t>
            </a:r>
            <a:r>
              <a:rPr lang="en-GB" sz="1800" dirty="0"/>
              <a:t>: 10.1074/jbc.RA119.010023. </a:t>
            </a:r>
          </a:p>
        </p:txBody>
      </p:sp>
    </p:spTree>
    <p:extLst>
      <p:ext uri="{BB962C8B-B14F-4D97-AF65-F5344CB8AC3E}">
        <p14:creationId xmlns:p14="http://schemas.microsoft.com/office/powerpoint/2010/main" val="2693086177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D6E152-6EE2-45A6-9458-A86903053F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349" y="276388"/>
            <a:ext cx="10515600" cy="1325563"/>
          </a:xfrm>
        </p:spPr>
        <p:txBody>
          <a:bodyPr/>
          <a:lstStyle/>
          <a:p>
            <a:r>
              <a:rPr lang="en-GB" b="1" dirty="0"/>
              <a:t>Exercise 1: evaluating scientific 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600" dirty="0" smtClean="0"/>
              <a:t>Group discussion</a:t>
            </a:r>
          </a:p>
          <a:p>
            <a:pPr marL="457200" indent="-457200">
              <a:buAutoNum type="arabicPeriod"/>
            </a:pPr>
            <a:r>
              <a:rPr lang="en-GB" sz="3600" dirty="0" smtClean="0">
                <a:solidFill>
                  <a:schemeClr val="accent2"/>
                </a:solidFill>
              </a:rPr>
              <a:t>What are some of the characteristics or features of good writing? Of bad writing?</a:t>
            </a:r>
            <a:endParaRPr lang="en-GB" sz="3600" dirty="0">
              <a:solidFill>
                <a:schemeClr val="accent2"/>
              </a:solidFill>
            </a:endParaRPr>
          </a:p>
          <a:p>
            <a:pPr marL="457200" indent="-457200">
              <a:buAutoNum type="arabicPeriod"/>
            </a:pPr>
            <a:r>
              <a:rPr lang="en-GB" sz="3600" dirty="0" smtClean="0">
                <a:solidFill>
                  <a:schemeClr val="accent5"/>
                </a:solidFill>
              </a:rPr>
              <a:t>How can we evaluate our own writing to determine if it is good/bad?</a:t>
            </a:r>
            <a:endParaRPr lang="en-GB" sz="3600" dirty="0">
              <a:solidFill>
                <a:schemeClr val="accent5"/>
              </a:solidFill>
            </a:endParaRPr>
          </a:p>
          <a:p>
            <a:pPr marL="457200" indent="-457200">
              <a:buAutoNum type="arabicPeriod"/>
            </a:pPr>
            <a:r>
              <a:rPr lang="en-GB" sz="3600" dirty="0">
                <a:solidFill>
                  <a:srgbClr val="00B050"/>
                </a:solidFill>
              </a:rPr>
              <a:t>How can </a:t>
            </a:r>
            <a:r>
              <a:rPr lang="en-GB" sz="3600" dirty="0" smtClean="0">
                <a:solidFill>
                  <a:srgbClr val="00B050"/>
                </a:solidFill>
              </a:rPr>
              <a:t>we improve </a:t>
            </a:r>
            <a:r>
              <a:rPr lang="en-GB" sz="3600" smtClean="0">
                <a:solidFill>
                  <a:srgbClr val="00B050"/>
                </a:solidFill>
              </a:rPr>
              <a:t>our writing?</a:t>
            </a:r>
            <a:endParaRPr lang="en-GB" sz="36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46013854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Morgan-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organ-theme1" id="{52C654BC-B48B-404F-A5F2-F15BAB32599A}" vid="{682BCDFB-BCDE-49E2-AE8E-88CCB2B4721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615</TotalTime>
  <Words>212</Words>
  <Application>Microsoft Office PowerPoint</Application>
  <PresentationFormat>Widescreen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Arial</vt:lpstr>
      <vt:lpstr>Calibri</vt:lpstr>
      <vt:lpstr>Calibri Light</vt:lpstr>
      <vt:lpstr>MuseoSans</vt:lpstr>
      <vt:lpstr>Times New Roman</vt:lpstr>
      <vt:lpstr>Wingdings</vt:lpstr>
      <vt:lpstr>Morgan-theme1</vt:lpstr>
      <vt:lpstr>Office Theme</vt:lpstr>
      <vt:lpstr>Principles of Composition  Writing Exercise A</vt:lpstr>
      <vt:lpstr>Structuring a scientific paper</vt:lpstr>
      <vt:lpstr>Exercise F: abstracts</vt:lpstr>
      <vt:lpstr>PowerPoint Presentation</vt:lpstr>
      <vt:lpstr>PowerPoint Presentation</vt:lpstr>
      <vt:lpstr>PowerPoint Presentation</vt:lpstr>
      <vt:lpstr>Exercise 1: evaluating scientific writing</vt:lpstr>
    </vt:vector>
  </TitlesOfParts>
  <Company>HP Inc.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Words Matter</dc:title>
  <dc:creator>Morgan Feeney</dc:creator>
  <cp:lastModifiedBy>Morgan Feeney</cp:lastModifiedBy>
  <cp:revision>53</cp:revision>
  <dcterms:created xsi:type="dcterms:W3CDTF">2020-09-30T19:44:33Z</dcterms:created>
  <dcterms:modified xsi:type="dcterms:W3CDTF">2024-04-10T15:25:23Z</dcterms:modified>
</cp:coreProperties>
</file>