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  <p:sldMasterId id="2147483672" r:id="rId2"/>
  </p:sldMasterIdLst>
  <p:notesMasterIdLst>
    <p:notesMasterId r:id="rId9"/>
  </p:notesMasterIdLst>
  <p:sldIdLst>
    <p:sldId id="286" r:id="rId3"/>
    <p:sldId id="279" r:id="rId4"/>
    <p:sldId id="280" r:id="rId5"/>
    <p:sldId id="281" r:id="rId6"/>
    <p:sldId id="282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70650" autoAdjust="0"/>
  </p:normalViewPr>
  <p:slideViewPr>
    <p:cSldViewPr snapToGrid="0">
      <p:cViewPr varScale="1">
        <p:scale>
          <a:sx n="48" d="100"/>
          <a:sy n="48" d="100"/>
        </p:scale>
        <p:origin x="600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11C29-BE52-47AF-B1DB-9199BACCC235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E9D67-4D3C-4A42-9FDC-DD8C35CB64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660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469860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81908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751100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189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164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5080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4314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249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537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0283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88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000" u="none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950732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1168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68294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736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39393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486649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584419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05486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73696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765089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62996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349" y="-993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63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u="sng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61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3389/fmicb.2024.135503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Principles of Composition </a:t>
            </a:r>
            <a:br>
              <a:rPr lang="en-GB" dirty="0" smtClean="0"/>
            </a:br>
            <a:r>
              <a:rPr lang="en-GB" dirty="0" smtClean="0"/>
              <a:t>Writing </a:t>
            </a:r>
            <a:r>
              <a:rPr lang="en-GB" smtClean="0"/>
              <a:t>Exercise </a:t>
            </a:r>
            <a:r>
              <a:rPr lang="en-GB" smtClean="0"/>
              <a:t>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Dr.</a:t>
            </a:r>
            <a:r>
              <a:rPr lang="en-GB" dirty="0" smtClean="0"/>
              <a:t> Morgan Feeney</a:t>
            </a:r>
          </a:p>
          <a:p>
            <a:r>
              <a:rPr lang="en-GB" dirty="0" smtClean="0"/>
              <a:t>2024/2025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697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E152-6EE2-45A6-9458-A8690305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49" y="276388"/>
            <a:ext cx="10515600" cy="1325563"/>
          </a:xfrm>
        </p:spPr>
        <p:txBody>
          <a:bodyPr/>
          <a:lstStyle/>
          <a:p>
            <a:r>
              <a:rPr lang="en-GB" b="1" dirty="0"/>
              <a:t>Exercise </a:t>
            </a:r>
            <a:r>
              <a:rPr lang="en-GB" b="1" dirty="0" smtClean="0"/>
              <a:t>F: abstracts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 smtClean="0"/>
              <a:t>Read each example and ask yourself 3 </a:t>
            </a:r>
            <a:r>
              <a:rPr lang="en-GB" sz="3600" dirty="0"/>
              <a:t>questions:</a:t>
            </a:r>
          </a:p>
          <a:p>
            <a:pPr marL="457200" indent="-457200">
              <a:buAutoNum type="arabicPeriod"/>
            </a:pPr>
            <a:r>
              <a:rPr lang="en-GB" sz="3600" dirty="0">
                <a:solidFill>
                  <a:schemeClr val="accent2"/>
                </a:solidFill>
              </a:rPr>
              <a:t>Is it well-written?</a:t>
            </a:r>
          </a:p>
          <a:p>
            <a:pPr marL="457200" indent="-457200">
              <a:buAutoNum type="arabicPeriod"/>
            </a:pPr>
            <a:r>
              <a:rPr lang="en-GB" sz="3600" dirty="0">
                <a:solidFill>
                  <a:schemeClr val="accent5"/>
                </a:solidFill>
              </a:rPr>
              <a:t>Why (or why not?)</a:t>
            </a:r>
          </a:p>
          <a:p>
            <a:pPr marL="457200" indent="-457200">
              <a:buAutoNum type="arabicPeriod"/>
            </a:pPr>
            <a:r>
              <a:rPr lang="en-GB" sz="3600" dirty="0">
                <a:solidFill>
                  <a:srgbClr val="00B050"/>
                </a:solidFill>
              </a:rPr>
              <a:t>How can it be improved?</a:t>
            </a:r>
          </a:p>
        </p:txBody>
      </p:sp>
    </p:spTree>
    <p:extLst>
      <p:ext uri="{BB962C8B-B14F-4D97-AF65-F5344CB8AC3E}">
        <p14:creationId xmlns:p14="http://schemas.microsoft.com/office/powerpoint/2010/main" val="39681921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695" y="357809"/>
            <a:ext cx="10515600" cy="6176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/>
              <a:t>In the present study, small RNA (sRNA) data from </a:t>
            </a:r>
            <a:r>
              <a:rPr lang="en-GB" i="1" dirty="0" err="1"/>
              <a:t>Ascosphaera</a:t>
            </a:r>
            <a:r>
              <a:rPr lang="en-GB" i="1" dirty="0"/>
              <a:t> </a:t>
            </a:r>
            <a:r>
              <a:rPr lang="en-GB" i="1" dirty="0" err="1"/>
              <a:t>apis</a:t>
            </a:r>
            <a:r>
              <a:rPr lang="en-GB" dirty="0"/>
              <a:t> were filtered from sRNA-</a:t>
            </a:r>
            <a:r>
              <a:rPr lang="en-GB" dirty="0" err="1"/>
              <a:t>seq</a:t>
            </a:r>
            <a:r>
              <a:rPr lang="en-GB" dirty="0"/>
              <a:t> datasets from the gut tissues of </a:t>
            </a:r>
            <a:r>
              <a:rPr lang="en-GB" i="1" dirty="0"/>
              <a:t>A. </a:t>
            </a:r>
            <a:r>
              <a:rPr lang="en-GB" i="1" dirty="0" err="1"/>
              <a:t>apis</a:t>
            </a:r>
            <a:r>
              <a:rPr lang="en-GB" dirty="0"/>
              <a:t>-infected </a:t>
            </a:r>
            <a:r>
              <a:rPr lang="en-GB" i="1" dirty="0" err="1"/>
              <a:t>Apis</a:t>
            </a:r>
            <a:r>
              <a:rPr lang="en-GB" i="1" dirty="0"/>
              <a:t> </a:t>
            </a:r>
            <a:r>
              <a:rPr lang="en-GB" i="1" dirty="0" err="1"/>
              <a:t>mellifera</a:t>
            </a:r>
            <a:r>
              <a:rPr lang="en-GB" i="1" dirty="0"/>
              <a:t> </a:t>
            </a:r>
            <a:r>
              <a:rPr lang="en-GB" i="1" dirty="0" err="1"/>
              <a:t>ligustica</a:t>
            </a:r>
            <a:r>
              <a:rPr lang="en-GB" dirty="0"/>
              <a:t> worker larvae, which were combined with the previously gained sRNA-</a:t>
            </a:r>
            <a:r>
              <a:rPr lang="en-GB" dirty="0" err="1"/>
              <a:t>seq</a:t>
            </a:r>
            <a:r>
              <a:rPr lang="en-GB" dirty="0"/>
              <a:t> data from </a:t>
            </a:r>
            <a:r>
              <a:rPr lang="en-GB" i="1" dirty="0"/>
              <a:t>A. </a:t>
            </a:r>
            <a:r>
              <a:rPr lang="en-GB" i="1" dirty="0" err="1"/>
              <a:t>apis</a:t>
            </a:r>
            <a:r>
              <a:rPr lang="en-GB" dirty="0"/>
              <a:t> spores to screen differentially expressed </a:t>
            </a:r>
            <a:r>
              <a:rPr lang="en-GB" dirty="0" err="1"/>
              <a:t>milRNAs</a:t>
            </a:r>
            <a:r>
              <a:rPr lang="en-GB" dirty="0"/>
              <a:t> (</a:t>
            </a:r>
            <a:r>
              <a:rPr lang="en-GB" dirty="0" err="1"/>
              <a:t>DEmilRNAs</a:t>
            </a:r>
            <a:r>
              <a:rPr lang="en-GB" dirty="0"/>
              <a:t>), followed by trend analysis and investigation of the </a:t>
            </a:r>
            <a:r>
              <a:rPr lang="en-GB" dirty="0" err="1"/>
              <a:t>DEmilRNAs</a:t>
            </a:r>
            <a:r>
              <a:rPr lang="en-GB" dirty="0"/>
              <a:t> in relation to significant trends. Additionally, the interactions between the </a:t>
            </a:r>
            <a:r>
              <a:rPr lang="en-GB" dirty="0" err="1"/>
              <a:t>DEmilRNAs</a:t>
            </a:r>
            <a:r>
              <a:rPr lang="en-GB" dirty="0"/>
              <a:t> and their target mRNAs were verified using a dual-luciferase reporter assay. In total, 974 </a:t>
            </a:r>
            <a:r>
              <a:rPr lang="en-GB" i="1" dirty="0"/>
              <a:t>A. </a:t>
            </a:r>
            <a:r>
              <a:rPr lang="en-GB" i="1" dirty="0" err="1"/>
              <a:t>apis</a:t>
            </a:r>
            <a:r>
              <a:rPr lang="en-GB" dirty="0"/>
              <a:t> </a:t>
            </a:r>
            <a:r>
              <a:rPr lang="en-GB" dirty="0" err="1"/>
              <a:t>milRNAs</a:t>
            </a:r>
            <a:r>
              <a:rPr lang="en-GB" dirty="0"/>
              <a:t> were identified. The first base of these </a:t>
            </a:r>
            <a:r>
              <a:rPr lang="en-GB" dirty="0" err="1"/>
              <a:t>milRNAs</a:t>
            </a:r>
            <a:r>
              <a:rPr lang="en-GB" dirty="0"/>
              <a:t> was biased toward U. The expression of six </a:t>
            </a:r>
            <a:r>
              <a:rPr lang="en-GB" dirty="0" err="1"/>
              <a:t>milRNAs</a:t>
            </a:r>
            <a:r>
              <a:rPr lang="en-GB" dirty="0"/>
              <a:t> was confirmed by stem–loop RT-PCR, and the sequences of milR-3245-y and milR-10285-y were validated using Sanger sequencing. These miRNAs grouped into four significant trends, with the target mRNAs of </a:t>
            </a:r>
            <a:r>
              <a:rPr lang="en-GB" dirty="0" err="1"/>
              <a:t>DEmilRNAs</a:t>
            </a:r>
            <a:r>
              <a:rPr lang="en-GB" dirty="0"/>
              <a:t> involving 42 GO terms and 120 KEGG pathways, such as the fungal-type cell wall and biosynthesis of secondary metabolites. Further investigation demonstrated that 299 </a:t>
            </a:r>
            <a:r>
              <a:rPr lang="en-GB" dirty="0" err="1"/>
              <a:t>DEmilRNAs</a:t>
            </a:r>
            <a:r>
              <a:rPr lang="en-GB" dirty="0"/>
              <a:t> (novel-m0011-3p, milR-10048-y, bantam-y, etc.) potentially targeted nine genes encoding secondary metabolite-associated enzymes, while 258 (milR-25-y, milR-14-y, milR-932-x, etc.) and 419 (milR-4561-y, milR-10125-y, let-7-x, etc.) </a:t>
            </a:r>
            <a:r>
              <a:rPr lang="en-GB" dirty="0" err="1"/>
              <a:t>DEmilRNAs</a:t>
            </a:r>
            <a:r>
              <a:rPr lang="en-GB" dirty="0"/>
              <a:t> putatively targeted virulence factor-encoded genes and nine genes involved in the MAPK </a:t>
            </a:r>
            <a:r>
              <a:rPr lang="en-GB" dirty="0" err="1"/>
              <a:t>signaling</a:t>
            </a:r>
            <a:r>
              <a:rPr lang="en-GB" dirty="0"/>
              <a:t> pathway, respectively. Additionally, the interaction between </a:t>
            </a:r>
            <a:r>
              <a:rPr lang="en-GB" i="1" dirty="0"/>
              <a:t>ADM-B</a:t>
            </a:r>
            <a:r>
              <a:rPr lang="en-GB" dirty="0"/>
              <a:t> and milR-6882-x, as well as between </a:t>
            </a:r>
            <a:r>
              <a:rPr lang="en-GB" i="1" dirty="0"/>
              <a:t>PKIA</a:t>
            </a:r>
            <a:r>
              <a:rPr lang="en-GB" dirty="0"/>
              <a:t> and milR-7009-x were verified. Together, these results not only offer a basis for clarifying the mechanisms underlying </a:t>
            </a:r>
            <a:r>
              <a:rPr lang="en-GB" dirty="0" err="1"/>
              <a:t>DEmilRNA</a:t>
            </a:r>
            <a:r>
              <a:rPr lang="en-GB" dirty="0"/>
              <a:t>-regulated pathogenesis of </a:t>
            </a:r>
            <a:r>
              <a:rPr lang="en-GB" i="1" dirty="0"/>
              <a:t>A. </a:t>
            </a:r>
            <a:r>
              <a:rPr lang="en-GB" i="1" dirty="0" err="1"/>
              <a:t>apis</a:t>
            </a:r>
            <a:r>
              <a:rPr lang="en-GB" dirty="0"/>
              <a:t> and a novel insight into the interaction between </a:t>
            </a:r>
            <a:r>
              <a:rPr lang="en-GB" i="1" dirty="0"/>
              <a:t>A. </a:t>
            </a:r>
            <a:r>
              <a:rPr lang="en-GB" i="1" dirty="0" err="1"/>
              <a:t>apis</a:t>
            </a:r>
            <a:r>
              <a:rPr lang="en-GB" dirty="0"/>
              <a:t> and honey bee larvae, but also provide candidate </a:t>
            </a:r>
            <a:r>
              <a:rPr lang="en-GB" dirty="0" err="1"/>
              <a:t>DEmilRNA</a:t>
            </a:r>
            <a:r>
              <a:rPr lang="en-GB" dirty="0"/>
              <a:t>–gene axis for further investigation.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600" dirty="0">
                <a:solidFill>
                  <a:srgbClr val="282828"/>
                </a:solidFill>
                <a:latin typeface="MuseoSans"/>
              </a:rPr>
              <a:t>Transcriptional dynamics and regulatory function of </a:t>
            </a:r>
            <a:r>
              <a:rPr lang="en-GB" sz="1600" dirty="0" err="1">
                <a:solidFill>
                  <a:srgbClr val="282828"/>
                </a:solidFill>
                <a:latin typeface="MuseoSans"/>
              </a:rPr>
              <a:t>milRNAs</a:t>
            </a:r>
            <a:r>
              <a:rPr lang="en-GB" sz="1600" dirty="0">
                <a:solidFill>
                  <a:srgbClr val="282828"/>
                </a:solidFill>
                <a:latin typeface="MuseoSans"/>
              </a:rPr>
              <a:t> in </a:t>
            </a:r>
            <a:r>
              <a:rPr lang="en-GB" sz="1600" dirty="0" err="1">
                <a:solidFill>
                  <a:srgbClr val="282828"/>
                </a:solidFill>
                <a:latin typeface="MuseoSans"/>
              </a:rPr>
              <a:t>Ascosphaera</a:t>
            </a:r>
            <a:r>
              <a:rPr lang="en-GB" sz="1600" dirty="0">
                <a:solidFill>
                  <a:srgbClr val="282828"/>
                </a:solidFill>
                <a:latin typeface="MuseoSans"/>
              </a:rPr>
              <a:t> </a:t>
            </a:r>
            <a:r>
              <a:rPr lang="en-GB" sz="1600" dirty="0" err="1">
                <a:solidFill>
                  <a:srgbClr val="282828"/>
                </a:solidFill>
                <a:latin typeface="MuseoSans"/>
              </a:rPr>
              <a:t>apis</a:t>
            </a:r>
            <a:r>
              <a:rPr lang="en-GB" sz="1600" dirty="0">
                <a:solidFill>
                  <a:srgbClr val="282828"/>
                </a:solidFill>
                <a:latin typeface="MuseoSans"/>
              </a:rPr>
              <a:t> invading </a:t>
            </a:r>
            <a:r>
              <a:rPr lang="en-GB" sz="1600" dirty="0" err="1">
                <a:solidFill>
                  <a:srgbClr val="282828"/>
                </a:solidFill>
                <a:latin typeface="MuseoSans"/>
              </a:rPr>
              <a:t>Apis</a:t>
            </a:r>
            <a:r>
              <a:rPr lang="en-GB" sz="1600" dirty="0">
                <a:solidFill>
                  <a:srgbClr val="282828"/>
                </a:solidFill>
                <a:latin typeface="MuseoSans"/>
              </a:rPr>
              <a:t> </a:t>
            </a:r>
            <a:r>
              <a:rPr lang="en-GB" sz="1600" dirty="0" err="1">
                <a:solidFill>
                  <a:srgbClr val="282828"/>
                </a:solidFill>
                <a:latin typeface="MuseoSans"/>
              </a:rPr>
              <a:t>mellifera</a:t>
            </a:r>
            <a:r>
              <a:rPr lang="en-GB" sz="1600" dirty="0">
                <a:solidFill>
                  <a:srgbClr val="282828"/>
                </a:solidFill>
                <a:latin typeface="MuseoSans"/>
              </a:rPr>
              <a:t> </a:t>
            </a:r>
            <a:r>
              <a:rPr lang="en-GB" sz="1600" dirty="0" smtClean="0">
                <a:solidFill>
                  <a:srgbClr val="282828"/>
                </a:solidFill>
                <a:latin typeface="MuseoSans"/>
              </a:rPr>
              <a:t>larvae</a:t>
            </a:r>
          </a:p>
          <a:p>
            <a:pPr marL="0" indent="0">
              <a:buNone/>
            </a:pPr>
            <a:r>
              <a:rPr lang="en-GB" sz="1600" dirty="0" smtClean="0"/>
              <a:t>Fan et al (2024) Front. </a:t>
            </a:r>
            <a:r>
              <a:rPr lang="en-GB" sz="1600" dirty="0" err="1" smtClean="0"/>
              <a:t>Microbiol</a:t>
            </a:r>
            <a:r>
              <a:rPr lang="en-GB" sz="1600" dirty="0" smtClean="0"/>
              <a:t>, </a:t>
            </a:r>
            <a:r>
              <a:rPr lang="en-GB" sz="1600" dirty="0">
                <a:latin typeface="MuseoSans"/>
                <a:hlinkClick r:id="rId2"/>
              </a:rPr>
              <a:t>https://doi.org/10.3389/fmicb.2024.1355035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335503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800" dirty="0"/>
              <a:t>Transmembrane redox control and proteolysis of </a:t>
            </a:r>
            <a:r>
              <a:rPr lang="en-GB" sz="1800" dirty="0" err="1"/>
              <a:t>PdeC</a:t>
            </a:r>
            <a:r>
              <a:rPr lang="en-GB" sz="1800" dirty="0"/>
              <a:t>, a novel type of c-di-GMP phosphodiesterase.</a:t>
            </a:r>
          </a:p>
          <a:p>
            <a:pPr marL="0" indent="0">
              <a:buNone/>
            </a:pPr>
            <a:r>
              <a:rPr lang="en-GB" sz="1800" dirty="0" err="1"/>
              <a:t>Herbst</a:t>
            </a:r>
            <a:r>
              <a:rPr lang="en-GB" sz="1800" dirty="0"/>
              <a:t> et al (2018) EMBO J. 37(8). </a:t>
            </a:r>
            <a:r>
              <a:rPr lang="en-GB" sz="1800" dirty="0" err="1"/>
              <a:t>pii</a:t>
            </a:r>
            <a:r>
              <a:rPr lang="en-GB" sz="1800" dirty="0"/>
              <a:t>: e97825. </a:t>
            </a:r>
            <a:r>
              <a:rPr lang="en-GB" sz="1800" dirty="0" err="1"/>
              <a:t>doi</a:t>
            </a:r>
            <a:r>
              <a:rPr lang="en-GB" sz="1800" dirty="0"/>
              <a:t>: 10.15252/embj.201797825. </a:t>
            </a:r>
          </a:p>
        </p:txBody>
      </p:sp>
    </p:spTree>
    <p:extLst>
      <p:ext uri="{BB962C8B-B14F-4D97-AF65-F5344CB8AC3E}">
        <p14:creationId xmlns:p14="http://schemas.microsoft.com/office/powerpoint/2010/main" val="34885004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1800" dirty="0"/>
              <a:t>Zinc excess increases cellular demand for iron and decreases tolerance to copper in Escherichia coli.</a:t>
            </a:r>
          </a:p>
          <a:p>
            <a:pPr marL="0" indent="0">
              <a:buNone/>
            </a:pPr>
            <a:r>
              <a:rPr lang="en-GB" sz="1800" dirty="0"/>
              <a:t>Xu et al (2019) J </a:t>
            </a:r>
            <a:r>
              <a:rPr lang="en-GB" sz="1800" dirty="0" err="1"/>
              <a:t>Biol</a:t>
            </a:r>
            <a:r>
              <a:rPr lang="en-GB" sz="1800" dirty="0"/>
              <a:t> Chem.. </a:t>
            </a:r>
            <a:r>
              <a:rPr lang="en-GB" sz="1800" dirty="0" err="1"/>
              <a:t>doi</a:t>
            </a:r>
            <a:r>
              <a:rPr lang="en-GB" sz="1800" dirty="0"/>
              <a:t>: 10.1074/jbc.RA119.010023. </a:t>
            </a:r>
          </a:p>
        </p:txBody>
      </p:sp>
    </p:spTree>
    <p:extLst>
      <p:ext uri="{BB962C8B-B14F-4D97-AF65-F5344CB8AC3E}">
        <p14:creationId xmlns:p14="http://schemas.microsoft.com/office/powerpoint/2010/main" val="26930861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E152-6EE2-45A6-9458-A8690305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49" y="276388"/>
            <a:ext cx="10515600" cy="1325563"/>
          </a:xfrm>
        </p:spPr>
        <p:txBody>
          <a:bodyPr/>
          <a:lstStyle/>
          <a:p>
            <a:r>
              <a:rPr lang="en-GB" b="1" dirty="0"/>
              <a:t>Exercise 1: evaluating scientific 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 smtClean="0"/>
              <a:t>Group discussion</a:t>
            </a:r>
          </a:p>
          <a:p>
            <a:pPr marL="457200" indent="-457200">
              <a:buAutoNum type="arabicPeriod"/>
            </a:pPr>
            <a:r>
              <a:rPr lang="en-GB" sz="3600" dirty="0" smtClean="0">
                <a:solidFill>
                  <a:schemeClr val="accent2"/>
                </a:solidFill>
              </a:rPr>
              <a:t>What are some of the characteristics or features of good writing? Of bad writing?</a:t>
            </a:r>
            <a:endParaRPr lang="en-GB" sz="3600" dirty="0">
              <a:solidFill>
                <a:schemeClr val="accent2"/>
              </a:solidFill>
            </a:endParaRPr>
          </a:p>
          <a:p>
            <a:pPr marL="457200" indent="-457200">
              <a:buAutoNum type="arabicPeriod"/>
            </a:pPr>
            <a:r>
              <a:rPr lang="en-GB" sz="3600" dirty="0" smtClean="0">
                <a:solidFill>
                  <a:schemeClr val="accent5"/>
                </a:solidFill>
              </a:rPr>
              <a:t>How can we evaluate our own writing to determine if it is good/bad?</a:t>
            </a:r>
            <a:endParaRPr lang="en-GB" sz="3600" dirty="0">
              <a:solidFill>
                <a:schemeClr val="accent5"/>
              </a:solidFill>
            </a:endParaRPr>
          </a:p>
          <a:p>
            <a:pPr marL="457200" indent="-457200">
              <a:buAutoNum type="arabicPeriod"/>
            </a:pPr>
            <a:r>
              <a:rPr lang="en-GB" sz="3600" dirty="0">
                <a:solidFill>
                  <a:srgbClr val="00B050"/>
                </a:solidFill>
              </a:rPr>
              <a:t>How can </a:t>
            </a:r>
            <a:r>
              <a:rPr lang="en-GB" sz="3600" dirty="0" smtClean="0">
                <a:solidFill>
                  <a:srgbClr val="00B050"/>
                </a:solidFill>
              </a:rPr>
              <a:t>we improve </a:t>
            </a:r>
            <a:r>
              <a:rPr lang="en-GB" sz="3600" smtClean="0">
                <a:solidFill>
                  <a:srgbClr val="00B050"/>
                </a:solidFill>
              </a:rPr>
              <a:t>our writing?</a:t>
            </a:r>
            <a:endParaRPr lang="en-GB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013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rgan-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rgan-theme1" id="{52C654BC-B48B-404F-A5F2-F15BAB32599A}" vid="{682BCDFB-BCDE-49E2-AE8E-88CCB2B472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158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MuseoSans</vt:lpstr>
      <vt:lpstr>Times New Roman</vt:lpstr>
      <vt:lpstr>Wingdings</vt:lpstr>
      <vt:lpstr>Morgan-theme1</vt:lpstr>
      <vt:lpstr>Office Theme</vt:lpstr>
      <vt:lpstr>Principles of Composition  Writing Exercise G</vt:lpstr>
      <vt:lpstr>Exercise F: abstracts</vt:lpstr>
      <vt:lpstr>PowerPoint Presentation</vt:lpstr>
      <vt:lpstr>PowerPoint Presentation</vt:lpstr>
      <vt:lpstr>PowerPoint Presentation</vt:lpstr>
      <vt:lpstr>Exercise 1: evaluating scientific writing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Words Matter</dc:title>
  <dc:creator>Morgan Feeney</dc:creator>
  <cp:lastModifiedBy>Morgan Feeney</cp:lastModifiedBy>
  <cp:revision>53</cp:revision>
  <dcterms:created xsi:type="dcterms:W3CDTF">2020-09-30T19:44:33Z</dcterms:created>
  <dcterms:modified xsi:type="dcterms:W3CDTF">2024-04-10T15:27:17Z</dcterms:modified>
</cp:coreProperties>
</file>