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3"/>
  </p:notesMasterIdLst>
  <p:sldIdLst>
    <p:sldId id="256" r:id="rId2"/>
    <p:sldId id="296" r:id="rId3"/>
    <p:sldId id="284" r:id="rId4"/>
    <p:sldId id="273" r:id="rId5"/>
    <p:sldId id="268" r:id="rId6"/>
    <p:sldId id="287" r:id="rId7"/>
    <p:sldId id="285" r:id="rId8"/>
    <p:sldId id="286" r:id="rId9"/>
    <p:sldId id="288" r:id="rId10"/>
    <p:sldId id="276" r:id="rId11"/>
    <p:sldId id="29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70650" autoAdjust="0"/>
  </p:normalViewPr>
  <p:slideViewPr>
    <p:cSldViewPr snapToGrid="0">
      <p:cViewPr varScale="1">
        <p:scale>
          <a:sx n="48" d="100"/>
          <a:sy n="48" d="100"/>
        </p:scale>
        <p:origin x="600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11C29-BE52-47AF-B1DB-9199BACCC235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E9D67-4D3C-4A42-9FDC-DD8C35CB64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660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197B-0074-44F7-86DA-5F48261BD696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2F5A-088D-44DC-9BBB-6034CFCE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399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197B-0074-44F7-86DA-5F48261BD696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2F5A-088D-44DC-9BBB-6034CFCE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204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197B-0074-44F7-86DA-5F48261BD696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2F5A-088D-44DC-9BBB-6034CFCE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715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197B-0074-44F7-86DA-5F48261BD696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2F5A-088D-44DC-9BBB-6034CFCE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150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197B-0074-44F7-86DA-5F48261BD696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2F5A-088D-44DC-9BBB-6034CFCE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399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197B-0074-44F7-86DA-5F48261BD696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2F5A-088D-44DC-9BBB-6034CFCE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624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197B-0074-44F7-86DA-5F48261BD696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2F5A-088D-44DC-9BBB-6034CFCE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65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197B-0074-44F7-86DA-5F48261BD696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2F5A-088D-44DC-9BBB-6034CFCE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06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197B-0074-44F7-86DA-5F48261BD696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2F5A-088D-44DC-9BBB-6034CFCE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49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197B-0074-44F7-86DA-5F48261BD696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2F5A-088D-44DC-9BBB-6034CFCE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923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197B-0074-44F7-86DA-5F48261BD696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62F5A-088D-44DC-9BBB-6034CFCE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78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4197B-0074-44F7-86DA-5F48261BD696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62F5A-088D-44DC-9BBB-6034CFCE82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7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organ.feeney@strath.ac.u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mbio.asm.org/content/11/4/e01572-20.long#ref-29" TargetMode="External"/><Relationship Id="rId3" Type="http://schemas.openxmlformats.org/officeDocument/2006/relationships/hyperlink" Target="https://mbio.asm.org/content/11/4/e01572-20.long#ref-18" TargetMode="External"/><Relationship Id="rId7" Type="http://schemas.openxmlformats.org/officeDocument/2006/relationships/hyperlink" Target="https://mbio.asm.org/content/11/4/e01572-20.long#DC1" TargetMode="External"/><Relationship Id="rId2" Type="http://schemas.openxmlformats.org/officeDocument/2006/relationships/hyperlink" Target="https://mbio.asm.org/content/11/4/e01572-20.long#ref-1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bio.asm.org/content/11/4/e01572-20.long#ref-11" TargetMode="External"/><Relationship Id="rId5" Type="http://schemas.openxmlformats.org/officeDocument/2006/relationships/hyperlink" Target="https://mbio.asm.org/content/11/4/e01572-20.long#ref-2" TargetMode="External"/><Relationship Id="rId4" Type="http://schemas.openxmlformats.org/officeDocument/2006/relationships/hyperlink" Target="https://mbio.asm.org/content/11/4/e01572-20.long#F2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gutenberg.org/ebooks/37134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3" y="4905632"/>
            <a:ext cx="9144000" cy="631589"/>
          </a:xfrm>
        </p:spPr>
        <p:txBody>
          <a:bodyPr>
            <a:normAutofit/>
          </a:bodyPr>
          <a:lstStyle/>
          <a:p>
            <a:r>
              <a:rPr lang="en-GB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style, grammar, and other tips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3362" y="1921518"/>
            <a:ext cx="9144000" cy="1655762"/>
          </a:xfrm>
        </p:spPr>
        <p:txBody>
          <a:bodyPr>
            <a:noAutofit/>
          </a:bodyPr>
          <a:lstStyle/>
          <a:p>
            <a:r>
              <a:rPr lang="en-GB" sz="7200" dirty="0">
                <a:latin typeface="Arial" panose="020B0604020202020204" pitchFamily="34" charset="0"/>
                <a:cs typeface="Arial" panose="020B0604020202020204" pitchFamily="34" charset="0"/>
              </a:rPr>
              <a:t>How to write a scientific paper </a:t>
            </a:r>
            <a:r>
              <a:rPr lang="en-GB" sz="7200" b="1" u="sng" dirty="0">
                <a:latin typeface="Arial" panose="020B0604020202020204" pitchFamily="34" charset="0"/>
                <a:cs typeface="Arial" panose="020B0604020202020204" pitchFamily="34" charset="0"/>
              </a:rPr>
              <a:t>well</a:t>
            </a:r>
            <a:endParaRPr lang="en-GB" sz="7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47401" y="5942243"/>
            <a:ext cx="28972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Dr.</a:t>
            </a:r>
            <a:r>
              <a:rPr lang="en-GB" dirty="0" smtClean="0"/>
              <a:t> Morgan Feeney</a:t>
            </a:r>
          </a:p>
          <a:p>
            <a:pPr algn="ctr"/>
            <a:r>
              <a:rPr lang="en-GB" dirty="0" smtClean="0">
                <a:hlinkClick r:id="rId2"/>
              </a:rPr>
              <a:t>morgan.feeney@strath.ac.uk</a:t>
            </a:r>
            <a:endParaRPr lang="en-GB" dirty="0" smtClean="0"/>
          </a:p>
          <a:p>
            <a:pPr algn="ctr"/>
            <a:r>
              <a:rPr lang="en-GB" dirty="0" smtClean="0"/>
              <a:t>October 2021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2571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678" y="1928019"/>
            <a:ext cx="11780322" cy="4351338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GB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V. </a:t>
            </a:r>
            <a:r>
              <a:rPr lang="en-GB" sz="1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cholerae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 does not produce the CAI-1 QS AI under anaerobic </a:t>
            </a:r>
            <a:r>
              <a:rPr lang="en-GB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conditions.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our knowledge, </a:t>
            </a:r>
            <a:r>
              <a:rPr lang="en-GB" sz="1600" i="1" dirty="0">
                <a:latin typeface="Arial" panose="020B0604020202020204" pitchFamily="34" charset="0"/>
                <a:cs typeface="Arial" panose="020B0604020202020204" pitchFamily="34" charset="0"/>
              </a:rPr>
              <a:t>V. </a:t>
            </a:r>
            <a:r>
              <a:rPr lang="en-GB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cholerae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QS has been studied only under aerobic conditions. We know that the marine-human host life cycle demands that </a:t>
            </a:r>
            <a:r>
              <a:rPr lang="en-GB" sz="1600" i="1" dirty="0">
                <a:latin typeface="Arial" panose="020B0604020202020204" pitchFamily="34" charset="0"/>
                <a:cs typeface="Arial" panose="020B0604020202020204" pitchFamily="34" charset="0"/>
              </a:rPr>
              <a:t>V. </a:t>
            </a:r>
            <a:r>
              <a:rPr lang="en-GB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cholerae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transition between environments containing widely varying oxygen levels (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17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18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). Moreover, QS is crucial in both </a:t>
            </a:r>
            <a:r>
              <a:rPr lang="en-GB" sz="1600" i="1" dirty="0">
                <a:latin typeface="Arial" panose="020B0604020202020204" pitchFamily="34" charset="0"/>
                <a:cs typeface="Arial" panose="020B0604020202020204" pitchFamily="34" charset="0"/>
              </a:rPr>
              <a:t>V. </a:t>
            </a:r>
            <a:r>
              <a:rPr lang="en-GB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cholerae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habitats. Thus, we sought to investigate whether oxygen modulates </a:t>
            </a:r>
            <a:r>
              <a:rPr lang="en-GB" sz="1600" i="1" dirty="0">
                <a:latin typeface="Arial" panose="020B0604020202020204" pitchFamily="34" charset="0"/>
                <a:cs typeface="Arial" panose="020B0604020202020204" pitchFamily="34" charset="0"/>
              </a:rPr>
              <a:t>V. </a:t>
            </a:r>
            <a:r>
              <a:rPr lang="en-GB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cholerae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QS. First, we assessed the relative levels of the three known QS AIs from </a:t>
            </a:r>
            <a:r>
              <a:rPr lang="en-GB" sz="1600" i="1" dirty="0">
                <a:latin typeface="Arial" panose="020B0604020202020204" pitchFamily="34" charset="0"/>
                <a:cs typeface="Arial" panose="020B0604020202020204" pitchFamily="34" charset="0"/>
              </a:rPr>
              <a:t>V. </a:t>
            </a:r>
            <a:r>
              <a:rPr lang="en-GB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cholerae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C6706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Sm</a:t>
            </a:r>
            <a:r>
              <a:rPr lang="en-GB" sz="1600" baseline="3000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(here wild type [WT]) following aerobic and anaerobic growth. AI activity in cell-free culture fluids was measured using a set of three bioluminescent </a:t>
            </a:r>
            <a:r>
              <a:rPr lang="en-GB" sz="1600" i="1" dirty="0">
                <a:latin typeface="Arial" panose="020B0604020202020204" pitchFamily="34" charset="0"/>
                <a:cs typeface="Arial" panose="020B0604020202020204" pitchFamily="34" charset="0"/>
              </a:rPr>
              <a:t>V. </a:t>
            </a:r>
            <a:r>
              <a:rPr lang="en-GB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cholerae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strains, each of which exclusively reports on one QS AI (either AI-2, CAI-1, or DPO) when it is supplied exogenously.</a:t>
            </a:r>
          </a:p>
          <a:p>
            <a:pPr marL="0" indent="0" fontAlgn="base">
              <a:buNone/>
            </a:pP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Unlike </a:t>
            </a:r>
            <a:r>
              <a:rPr lang="en-GB" sz="1600" i="1" dirty="0">
                <a:latin typeface="Arial" panose="020B0604020202020204" pitchFamily="34" charset="0"/>
                <a:cs typeface="Arial" panose="020B0604020202020204" pitchFamily="34" charset="0"/>
              </a:rPr>
              <a:t>V. </a:t>
            </a:r>
            <a:r>
              <a:rPr lang="en-GB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cholerae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cultured in the presence of oxygen (here +O</a:t>
            </a:r>
            <a:r>
              <a:rPr lang="en-GB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GB" sz="1600" i="1" dirty="0">
                <a:latin typeface="Arial" panose="020B0604020202020204" pitchFamily="34" charset="0"/>
                <a:cs typeface="Arial" panose="020B0604020202020204" pitchFamily="34" charset="0"/>
              </a:rPr>
              <a:t>V. </a:t>
            </a:r>
            <a:r>
              <a:rPr lang="en-GB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cholerae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grown in the absence of oxygen (here −O</a:t>
            </a:r>
            <a:r>
              <a:rPr lang="en-GB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) produced no CAI-1 (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Fig. 2A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). Twice as much AI-2 and DPO accumulated in </a:t>
            </a:r>
            <a:r>
              <a:rPr lang="en-GB" sz="1600" i="1" dirty="0">
                <a:latin typeface="Arial" panose="020B0604020202020204" pitchFamily="34" charset="0"/>
                <a:cs typeface="Arial" panose="020B0604020202020204" pitchFamily="34" charset="0"/>
              </a:rPr>
              <a:t>V. </a:t>
            </a:r>
            <a:r>
              <a:rPr lang="en-GB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cholerae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cultured −O</a:t>
            </a:r>
            <a:r>
              <a:rPr lang="en-GB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as in +O</a:t>
            </a:r>
            <a:r>
              <a:rPr lang="en-GB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Fig. 2B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C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). We note that the dynamic ranges for the CAI-1 and DPO assay are ∼1,000- and ∼4-fold, respectively, while that for the AI-2 assay is ∼100,000-fold (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2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11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). Thus, we consider the changes in CAI-1 and DPO to be physiologically relevant, whereas that for AI-2 is likely not, so we do not consider AI-2 further in this work. Additionally, </a:t>
            </a:r>
            <a:r>
              <a:rPr lang="en-GB" sz="1600" i="1" dirty="0">
                <a:latin typeface="Arial" panose="020B0604020202020204" pitchFamily="34" charset="0"/>
                <a:cs typeface="Arial" panose="020B0604020202020204" pitchFamily="34" charset="0"/>
              </a:rPr>
              <a:t>V. </a:t>
            </a:r>
            <a:r>
              <a:rPr lang="en-GB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cholerae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cultured −O</a:t>
            </a:r>
            <a:r>
              <a:rPr lang="en-GB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grew to a lower final cell density than when grown +O</a:t>
            </a:r>
            <a:r>
              <a:rPr lang="en-GB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(see 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Fig. S1A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in the supplemental material). We controlled for the reduced cell growth that occurs under the −O</a:t>
            </a:r>
            <a:r>
              <a:rPr lang="en-GB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conditions; nonetheless, no CAI-1 could be detected (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Fig. S1B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). Beyond lacking O</a:t>
            </a:r>
            <a:r>
              <a:rPr lang="en-GB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, our culture medium lacked an alternative terminal electron acceptor. Thus, we also considered the possibility that </a:t>
            </a:r>
            <a:r>
              <a:rPr lang="en-GB" sz="1600" i="1" dirty="0">
                <a:latin typeface="Arial" panose="020B0604020202020204" pitchFamily="34" charset="0"/>
                <a:cs typeface="Arial" panose="020B0604020202020204" pitchFamily="34" charset="0"/>
              </a:rPr>
              <a:t>V. </a:t>
            </a:r>
            <a:r>
              <a:rPr lang="en-GB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cholerae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cultured under −O</a:t>
            </a:r>
            <a:r>
              <a:rPr lang="en-GB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conditions was unable to respire and therefore unable to drive CAI-1 generation. However, supplementation of the </a:t>
            </a:r>
            <a:r>
              <a:rPr lang="en-GB" sz="1600" i="1" dirty="0">
                <a:latin typeface="Arial" panose="020B0604020202020204" pitchFamily="34" charset="0"/>
                <a:cs typeface="Arial" panose="020B0604020202020204" pitchFamily="34" charset="0"/>
              </a:rPr>
              <a:t>V. </a:t>
            </a:r>
            <a:r>
              <a:rPr lang="en-GB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cholerae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−O</a:t>
            </a:r>
            <a:r>
              <a:rPr lang="en-GB" sz="16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cultures with the alternative terminal electron acceptor fumarate, which is readily consumed by </a:t>
            </a:r>
            <a:r>
              <a:rPr lang="en-GB" sz="1600" i="1" dirty="0">
                <a:latin typeface="Arial" panose="020B0604020202020204" pitchFamily="34" charset="0"/>
                <a:cs typeface="Arial" panose="020B0604020202020204" pitchFamily="34" charset="0"/>
              </a:rPr>
              <a:t>V. </a:t>
            </a:r>
            <a:r>
              <a:rPr lang="en-GB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cholerae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29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), did not rescue CAI-1 production (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Fig. S1B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). Collectively, these data suggest that production of CAI-1 and DPO by </a:t>
            </a:r>
            <a:r>
              <a:rPr lang="en-GB" sz="1600" i="1" dirty="0">
                <a:latin typeface="Arial" panose="020B0604020202020204" pitchFamily="34" charset="0"/>
                <a:cs typeface="Arial" panose="020B0604020202020204" pitchFamily="34" charset="0"/>
              </a:rPr>
              <a:t>V. </a:t>
            </a:r>
            <a:r>
              <a:rPr lang="en-GB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cholerae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is affected by oxygen levels. In the remainder of this study, we focus on the functioning of the DPO-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VqmA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 QS circuit under different conditions that are predicted to be encountered in the host. We address possible ramifications of our results concerning CAI-1 and AI-2 in Discussion.</a:t>
            </a:r>
          </a:p>
          <a:p>
            <a:pPr marL="0" indent="0">
              <a:buNone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992794" y="6516688"/>
            <a:ext cx="4319588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msgothic" charset="0"/>
              </a:defRPr>
            </a:lvl1pPr>
            <a:lvl2pPr marL="431800" indent="-2159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msgothic" charset="0"/>
              </a:defRPr>
            </a:lvl2pPr>
            <a:lvl3pPr marL="647700" indent="-2159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msgothic" charset="0"/>
              </a:defRPr>
            </a:lvl3pPr>
            <a:lvl4pPr marL="863600" indent="-2159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msgothic" charset="0"/>
              </a:defRPr>
            </a:lvl4pPr>
            <a:lvl5pPr marL="1079500" indent="-2159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msgothic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msgothic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msgothic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msgothic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msgothic" charset="0"/>
              </a:defRPr>
            </a:lvl9pPr>
          </a:lstStyle>
          <a:p>
            <a:r>
              <a:rPr lang="en-GB" altLang="en-US" sz="1200" b="1" dirty="0" err="1">
                <a:latin typeface="Arial" panose="020B0604020202020204" pitchFamily="34" charset="0"/>
              </a:rPr>
              <a:t>Ameya</a:t>
            </a:r>
            <a:r>
              <a:rPr lang="en-GB" altLang="en-US" sz="1200" b="1" dirty="0">
                <a:latin typeface="Arial" panose="020B0604020202020204" pitchFamily="34" charset="0"/>
              </a:rPr>
              <a:t> A. </a:t>
            </a:r>
            <a:r>
              <a:rPr lang="en-GB" altLang="en-US" sz="1200" b="1" dirty="0" err="1">
                <a:latin typeface="Arial" panose="020B0604020202020204" pitchFamily="34" charset="0"/>
              </a:rPr>
              <a:t>Mashruwala</a:t>
            </a:r>
            <a:r>
              <a:rPr lang="en-GB" altLang="en-US" sz="1200" b="1" dirty="0">
                <a:latin typeface="Arial" panose="020B0604020202020204" pitchFamily="34" charset="0"/>
              </a:rPr>
              <a:t>, and Bonnie L. </a:t>
            </a:r>
            <a:r>
              <a:rPr lang="en-GB" altLang="en-US" sz="1200" b="1" dirty="0" err="1">
                <a:latin typeface="Arial" panose="020B0604020202020204" pitchFamily="34" charset="0"/>
              </a:rPr>
              <a:t>Bassler</a:t>
            </a:r>
            <a:r>
              <a:rPr lang="en-GB" altLang="en-US" sz="1200" b="1" dirty="0">
                <a:latin typeface="Arial" panose="020B0604020202020204" pitchFamily="34" charset="0"/>
              </a:rPr>
              <a:t> </a:t>
            </a:r>
            <a:r>
              <a:rPr lang="en-GB" altLang="en-US" sz="1200" b="1" dirty="0" err="1">
                <a:latin typeface="Arial" panose="020B0604020202020204" pitchFamily="34" charset="0"/>
              </a:rPr>
              <a:t>mBio</a:t>
            </a:r>
            <a:r>
              <a:rPr lang="en-GB" altLang="en-US" sz="1200" b="1" dirty="0">
                <a:latin typeface="Arial" panose="020B0604020202020204" pitchFamily="34" charset="0"/>
              </a:rPr>
              <a:t> 2020; doi:10.1128/mBio.01572-20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365125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>
                <a:latin typeface="Arial" panose="020B0604020202020204" pitchFamily="34" charset="0"/>
                <a:cs typeface="Arial" panose="020B0604020202020204" pitchFamily="34" charset="0"/>
              </a:rPr>
              <a:t>Exercise </a:t>
            </a:r>
            <a:r>
              <a:rPr lang="en-GB" b="1" smtClean="0">
                <a:latin typeface="Arial" panose="020B0604020202020204" pitchFamily="34" charset="0"/>
                <a:cs typeface="Arial" panose="020B0604020202020204" pitchFamily="34" charset="0"/>
              </a:rPr>
              <a:t>2: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Compare with the authors’ description</a:t>
            </a:r>
          </a:p>
        </p:txBody>
      </p:sp>
    </p:spTree>
    <p:extLst>
      <p:ext uri="{BB962C8B-B14F-4D97-AF65-F5344CB8AC3E}">
        <p14:creationId xmlns:p14="http://schemas.microsoft.com/office/powerpoint/2010/main" val="114479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Tip #4: Practice, practice, practice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Write a little every day </a:t>
            </a:r>
            <a:r>
              <a:rPr lang="en-GB" smtClean="0"/>
              <a:t>(anything)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263" y="2491194"/>
            <a:ext cx="9107712" cy="394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68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Why bother?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963" y="2060404"/>
            <a:ext cx="3620821" cy="43513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151" y="365125"/>
            <a:ext cx="5052078" cy="630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8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C1C1E-0010-4160-9987-268A3A90C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5C333D7-1C5A-4D18-9FE0-E9005587BD89}"/>
              </a:ext>
            </a:extLst>
          </p:cNvPr>
          <p:cNvSpPr txBox="1">
            <a:spLocks/>
          </p:cNvSpPr>
          <p:nvPr/>
        </p:nvSpPr>
        <p:spPr>
          <a:xfrm>
            <a:off x="239349" y="276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u="none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>
                <a:solidFill>
                  <a:sysClr val="windowText" lastClr="000000"/>
                </a:solidFill>
              </a:rPr>
              <a:t>Part</a:t>
            </a: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2: how can you write well?</a:t>
            </a:r>
          </a:p>
        </p:txBody>
      </p:sp>
    </p:spTree>
    <p:extLst>
      <p:ext uri="{BB962C8B-B14F-4D97-AF65-F5344CB8AC3E}">
        <p14:creationId xmlns:p14="http://schemas.microsoft.com/office/powerpoint/2010/main" val="310136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Exercise 2: describe the results in this figure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45131"/>
            <a:ext cx="10515600" cy="13318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altLang="en-US" sz="1800" b="1" dirty="0">
                <a:latin typeface="Arial" panose="020B0604020202020204" pitchFamily="34" charset="0"/>
                <a:cs typeface="msgothic" charset="0"/>
              </a:rPr>
              <a:t>Figure 2. Oxygen deprivation modulates V. </a:t>
            </a:r>
            <a:r>
              <a:rPr lang="en-GB" altLang="en-US" sz="1800" b="1" dirty="0" err="1">
                <a:latin typeface="Arial" panose="020B0604020202020204" pitchFamily="34" charset="0"/>
                <a:cs typeface="msgothic" charset="0"/>
              </a:rPr>
              <a:t>cholerae</a:t>
            </a:r>
            <a:r>
              <a:rPr lang="en-GB" altLang="en-US" sz="1800" b="1" dirty="0">
                <a:latin typeface="Arial" panose="020B0604020202020204" pitchFamily="34" charset="0"/>
                <a:cs typeface="msgothic" charset="0"/>
              </a:rPr>
              <a:t> AI production. </a:t>
            </a:r>
            <a:r>
              <a:rPr lang="en-GB" altLang="en-US" sz="1800" dirty="0">
                <a:latin typeface="Arial" panose="020B0604020202020204" pitchFamily="34" charset="0"/>
                <a:cs typeface="msgothic" charset="0"/>
              </a:rPr>
              <a:t>(A) 80%, (B) 25%, or (C) 30% cell-free culture fluids prepared from WT V. </a:t>
            </a:r>
            <a:r>
              <a:rPr lang="en-GB" altLang="en-US" sz="1800" dirty="0" err="1">
                <a:latin typeface="Arial" panose="020B0604020202020204" pitchFamily="34" charset="0"/>
                <a:cs typeface="msgothic" charset="0"/>
              </a:rPr>
              <a:t>cholerae</a:t>
            </a:r>
            <a:r>
              <a:rPr lang="en-GB" altLang="en-US" sz="1800" dirty="0">
                <a:latin typeface="Arial" panose="020B0604020202020204" pitchFamily="34" charset="0"/>
                <a:cs typeface="msgothic" charset="0"/>
              </a:rPr>
              <a:t> grown in the presence or absence of O</a:t>
            </a:r>
            <a:r>
              <a:rPr lang="en-GB" altLang="en-US" sz="1800" baseline="-33000" dirty="0">
                <a:latin typeface="Arial" panose="020B0604020202020204" pitchFamily="34" charset="0"/>
                <a:cs typeface="msgothic" charset="0"/>
              </a:rPr>
              <a:t>2</a:t>
            </a:r>
            <a:r>
              <a:rPr lang="en-GB" altLang="en-US" sz="1800" dirty="0">
                <a:latin typeface="Arial" panose="020B0604020202020204" pitchFamily="34" charset="0"/>
                <a:cs typeface="msgothic" charset="0"/>
              </a:rPr>
              <a:t> were provided to </a:t>
            </a:r>
            <a:r>
              <a:rPr lang="en-GB" altLang="en-US" sz="1800" i="1" dirty="0">
                <a:latin typeface="Arial" panose="020B0604020202020204" pitchFamily="34" charset="0"/>
                <a:cs typeface="msgothic" charset="0"/>
              </a:rPr>
              <a:t>V. </a:t>
            </a:r>
            <a:r>
              <a:rPr lang="en-GB" altLang="en-US" sz="1800" i="1" dirty="0" err="1">
                <a:latin typeface="Arial" panose="020B0604020202020204" pitchFamily="34" charset="0"/>
                <a:cs typeface="msgothic" charset="0"/>
              </a:rPr>
              <a:t>cholerae</a:t>
            </a:r>
            <a:r>
              <a:rPr lang="en-GB" altLang="en-US" sz="1800" i="1" dirty="0">
                <a:latin typeface="Arial" panose="020B0604020202020204" pitchFamily="34" charset="0"/>
                <a:cs typeface="msgothic" charset="0"/>
              </a:rPr>
              <a:t> </a:t>
            </a:r>
            <a:r>
              <a:rPr lang="en-GB" altLang="en-US" sz="1800" dirty="0">
                <a:latin typeface="Arial" panose="020B0604020202020204" pitchFamily="34" charset="0"/>
                <a:cs typeface="msgothic" charset="0"/>
              </a:rPr>
              <a:t>reporter strains that produce bioluminescence in response to exogenous (A) CAI-1, (B) AI-2, or (C) DPO. Data represent the average values from biological replicates (</a:t>
            </a:r>
            <a:r>
              <a:rPr lang="en-GB" altLang="en-US" sz="1800" i="1" dirty="0">
                <a:latin typeface="Arial" panose="020B0604020202020204" pitchFamily="34" charset="0"/>
                <a:cs typeface="msgothic" charset="0"/>
              </a:rPr>
              <a:t>n </a:t>
            </a:r>
            <a:r>
              <a:rPr lang="en-GB" altLang="en-US" sz="1800" dirty="0">
                <a:latin typeface="Arial" panose="020B0604020202020204" pitchFamily="34" charset="0"/>
                <a:cs typeface="msgothic" charset="0"/>
              </a:rPr>
              <a:t>= 3), and error bars represent SD. Statistical significance was calculated using a two-tailed Student </a:t>
            </a:r>
            <a:r>
              <a:rPr lang="en-GB" altLang="en-US" sz="1800" i="1" dirty="0">
                <a:latin typeface="Arial" panose="020B0604020202020204" pitchFamily="34" charset="0"/>
                <a:cs typeface="msgothic" charset="0"/>
              </a:rPr>
              <a:t>t</a:t>
            </a:r>
            <a:r>
              <a:rPr lang="en-GB" altLang="en-US" sz="1800" dirty="0">
                <a:latin typeface="Arial" panose="020B0604020202020204" pitchFamily="34" charset="0"/>
                <a:cs typeface="msgothic" charset="0"/>
              </a:rPr>
              <a:t> test. Asterisks are as follows: * denotes </a:t>
            </a:r>
            <a:r>
              <a:rPr lang="en-GB" altLang="en-US" sz="1800" i="1" dirty="0">
                <a:latin typeface="Arial" panose="020B0604020202020204" pitchFamily="34" charset="0"/>
                <a:cs typeface="msgothic" charset="0"/>
              </a:rPr>
              <a:t>P</a:t>
            </a:r>
            <a:r>
              <a:rPr lang="en-GB" altLang="en-US" sz="1800" dirty="0">
                <a:latin typeface="Arial" panose="020B0604020202020204" pitchFamily="34" charset="0"/>
                <a:cs typeface="msgothic" charset="0"/>
              </a:rPr>
              <a:t> &lt; 0.05, *** denotes </a:t>
            </a:r>
            <a:r>
              <a:rPr lang="en-GB" altLang="en-US" sz="1800" i="1" dirty="0">
                <a:latin typeface="Arial" panose="020B0604020202020204" pitchFamily="34" charset="0"/>
                <a:cs typeface="msgothic" charset="0"/>
              </a:rPr>
              <a:t>P</a:t>
            </a:r>
            <a:r>
              <a:rPr lang="en-GB" altLang="en-US" sz="1800" dirty="0">
                <a:latin typeface="Arial" panose="020B0604020202020204" pitchFamily="34" charset="0"/>
                <a:cs typeface="msgothic" charset="0"/>
              </a:rPr>
              <a:t> &lt; 0.001, and **** denotes </a:t>
            </a:r>
            <a:r>
              <a:rPr lang="en-GB" altLang="en-US" sz="1800" i="1" dirty="0">
                <a:latin typeface="Arial" panose="020B0604020202020204" pitchFamily="34" charset="0"/>
                <a:cs typeface="msgothic" charset="0"/>
              </a:rPr>
              <a:t>P</a:t>
            </a:r>
            <a:r>
              <a:rPr lang="en-GB" altLang="en-US" sz="1800" dirty="0">
                <a:latin typeface="Arial" panose="020B0604020202020204" pitchFamily="34" charset="0"/>
                <a:cs typeface="msgothic" charset="0"/>
              </a:rPr>
              <a:t> &lt; 0.0001. LOD, limit of detection; AU, arbitrary units.</a:t>
            </a:r>
          </a:p>
          <a:p>
            <a:pPr marL="0" indent="0">
              <a:buNone/>
            </a:pPr>
            <a:endParaRPr lang="en-GB" sz="18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04" y="1690688"/>
            <a:ext cx="8604250" cy="271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992794" y="6516688"/>
            <a:ext cx="4319588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msgothic" charset="0"/>
              </a:defRPr>
            </a:lvl1pPr>
            <a:lvl2pPr marL="431800" indent="-2159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msgothic" charset="0"/>
              </a:defRPr>
            </a:lvl2pPr>
            <a:lvl3pPr marL="647700" indent="-2159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msgothic" charset="0"/>
              </a:defRPr>
            </a:lvl3pPr>
            <a:lvl4pPr marL="863600" indent="-2159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msgothic" charset="0"/>
              </a:defRPr>
            </a:lvl4pPr>
            <a:lvl5pPr marL="1079500" indent="-2159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msgothic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msgothic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msgothic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msgothic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msgothic" charset="0"/>
              </a:defRPr>
            </a:lvl9pPr>
          </a:lstStyle>
          <a:p>
            <a:r>
              <a:rPr lang="en-GB" altLang="en-US" sz="1200" b="1" dirty="0" err="1">
                <a:latin typeface="Arial" panose="020B0604020202020204" pitchFamily="34" charset="0"/>
              </a:rPr>
              <a:t>Ameya</a:t>
            </a:r>
            <a:r>
              <a:rPr lang="en-GB" altLang="en-US" sz="1200" b="1" dirty="0">
                <a:latin typeface="Arial" panose="020B0604020202020204" pitchFamily="34" charset="0"/>
              </a:rPr>
              <a:t> A. </a:t>
            </a:r>
            <a:r>
              <a:rPr lang="en-GB" altLang="en-US" sz="1200" b="1" dirty="0" err="1">
                <a:latin typeface="Arial" panose="020B0604020202020204" pitchFamily="34" charset="0"/>
              </a:rPr>
              <a:t>Mashruwala</a:t>
            </a:r>
            <a:r>
              <a:rPr lang="en-GB" altLang="en-US" sz="1200" b="1" dirty="0">
                <a:latin typeface="Arial" panose="020B0604020202020204" pitchFamily="34" charset="0"/>
              </a:rPr>
              <a:t>, and Bonnie L. </a:t>
            </a:r>
            <a:r>
              <a:rPr lang="en-GB" altLang="en-US" sz="1200" b="1" dirty="0" err="1">
                <a:latin typeface="Arial" panose="020B0604020202020204" pitchFamily="34" charset="0"/>
              </a:rPr>
              <a:t>Bassler</a:t>
            </a:r>
            <a:r>
              <a:rPr lang="en-GB" altLang="en-US" sz="1200" b="1" dirty="0">
                <a:latin typeface="Arial" panose="020B0604020202020204" pitchFamily="34" charset="0"/>
              </a:rPr>
              <a:t> </a:t>
            </a:r>
            <a:r>
              <a:rPr lang="en-GB" altLang="en-US" sz="1200" b="1" dirty="0" err="1">
                <a:latin typeface="Arial" panose="020B0604020202020204" pitchFamily="34" charset="0"/>
              </a:rPr>
              <a:t>mBio</a:t>
            </a:r>
            <a:r>
              <a:rPr lang="en-GB" altLang="en-US" sz="1200" b="1" dirty="0">
                <a:latin typeface="Arial" panose="020B0604020202020204" pitchFamily="34" charset="0"/>
              </a:rPr>
              <a:t> 2020; doi:10.1128/mBio.01572-20</a:t>
            </a:r>
          </a:p>
        </p:txBody>
      </p:sp>
    </p:spTree>
    <p:extLst>
      <p:ext uri="{BB962C8B-B14F-4D97-AF65-F5344CB8AC3E}">
        <p14:creationId xmlns:p14="http://schemas.microsoft.com/office/powerpoint/2010/main" val="152198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Tip #2: Pay attention to the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mechanics of </a:t>
            </a: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writing -- Use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a style guide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322" y="5809796"/>
            <a:ext cx="10515600" cy="104820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Available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http://www.gutenberg.org/ebooks/37134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or at your friendly university library</a:t>
            </a:r>
          </a:p>
        </p:txBody>
      </p:sp>
      <p:pic>
        <p:nvPicPr>
          <p:cNvPr id="1026" name="Picture 2" descr="https://encrypted-tbn0.gstatic.com/images?q=tbn%3AANd9GcQXUX1PgESS4ZbwOLBug0HPKFFh5o-Qc3LxfuDBHo-Zf61kiC-5E22ZtBq2clJsj4UvvKTQ9VuR&amp;usqp=CA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291" y="2357425"/>
            <a:ext cx="2018517" cy="328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085113" y="2963331"/>
            <a:ext cx="800396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Rules on the following pages all come from </a:t>
            </a:r>
          </a:p>
          <a:p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Strunk &amp; White</a:t>
            </a: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section II: Principles of Composition</a:t>
            </a:r>
          </a:p>
        </p:txBody>
      </p:sp>
    </p:spTree>
    <p:extLst>
      <p:ext uri="{BB962C8B-B14F-4D97-AF65-F5344CB8AC3E}">
        <p14:creationId xmlns:p14="http://schemas.microsoft.com/office/powerpoint/2010/main" val="81434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3F855-4227-4596-8703-20C18E4E6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68528-5797-49C9-87E8-931C9C10E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811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A081D-F681-403F-9437-F306D462B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770E055-6F40-4643-A492-E3ED89AD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Part 3: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The structure of scientific writing</a:t>
            </a:r>
          </a:p>
        </p:txBody>
      </p:sp>
    </p:spTree>
    <p:extLst>
      <p:ext uri="{BB962C8B-B14F-4D97-AF65-F5344CB8AC3E}">
        <p14:creationId xmlns:p14="http://schemas.microsoft.com/office/powerpoint/2010/main" val="31321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C1C1E-0010-4160-9987-268A3A90C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5C333D7-1C5A-4D18-9FE0-E9005587BD89}"/>
              </a:ext>
            </a:extLst>
          </p:cNvPr>
          <p:cNvSpPr txBox="1">
            <a:spLocks/>
          </p:cNvSpPr>
          <p:nvPr/>
        </p:nvSpPr>
        <p:spPr>
          <a:xfrm>
            <a:off x="239349" y="276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u="none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Part </a:t>
            </a:r>
            <a:r>
              <a:rPr lang="en-GB" b="1" dirty="0">
                <a:solidFill>
                  <a:sysClr val="windowText" lastClr="000000"/>
                </a:solidFill>
              </a:rPr>
              <a:t>3</a:t>
            </a: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 Edit, edit, edit…</a:t>
            </a:r>
          </a:p>
        </p:txBody>
      </p:sp>
    </p:spTree>
    <p:extLst>
      <p:ext uri="{BB962C8B-B14F-4D97-AF65-F5344CB8AC3E}">
        <p14:creationId xmlns:p14="http://schemas.microsoft.com/office/powerpoint/2010/main" val="143933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Exercise </a:t>
            </a: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45131"/>
            <a:ext cx="10515600" cy="13318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altLang="en-US" sz="1800" b="1" dirty="0">
                <a:latin typeface="Arial" panose="020B0604020202020204" pitchFamily="34" charset="0"/>
                <a:cs typeface="msgothic" charset="0"/>
              </a:rPr>
              <a:t>Figure 2. Oxygen deprivation modulates V. </a:t>
            </a:r>
            <a:r>
              <a:rPr lang="en-GB" altLang="en-US" sz="1800" b="1" dirty="0" err="1">
                <a:latin typeface="Arial" panose="020B0604020202020204" pitchFamily="34" charset="0"/>
                <a:cs typeface="msgothic" charset="0"/>
              </a:rPr>
              <a:t>cholerae</a:t>
            </a:r>
            <a:r>
              <a:rPr lang="en-GB" altLang="en-US" sz="1800" b="1" dirty="0">
                <a:latin typeface="Arial" panose="020B0604020202020204" pitchFamily="34" charset="0"/>
                <a:cs typeface="msgothic" charset="0"/>
              </a:rPr>
              <a:t> AI production. </a:t>
            </a:r>
            <a:r>
              <a:rPr lang="en-GB" altLang="en-US" sz="1800" dirty="0">
                <a:latin typeface="Arial" panose="020B0604020202020204" pitchFamily="34" charset="0"/>
                <a:cs typeface="msgothic" charset="0"/>
              </a:rPr>
              <a:t>(A) 80%, (B) 25%, or (C) 30% cell-free culture fluids prepared from WT V. </a:t>
            </a:r>
            <a:r>
              <a:rPr lang="en-GB" altLang="en-US" sz="1800" dirty="0" err="1">
                <a:latin typeface="Arial" panose="020B0604020202020204" pitchFamily="34" charset="0"/>
                <a:cs typeface="msgothic" charset="0"/>
              </a:rPr>
              <a:t>cholerae</a:t>
            </a:r>
            <a:r>
              <a:rPr lang="en-GB" altLang="en-US" sz="1800" dirty="0">
                <a:latin typeface="Arial" panose="020B0604020202020204" pitchFamily="34" charset="0"/>
                <a:cs typeface="msgothic" charset="0"/>
              </a:rPr>
              <a:t> grown in the presence or absence of O</a:t>
            </a:r>
            <a:r>
              <a:rPr lang="en-GB" altLang="en-US" sz="1800" baseline="-33000" dirty="0">
                <a:latin typeface="Arial" panose="020B0604020202020204" pitchFamily="34" charset="0"/>
                <a:cs typeface="msgothic" charset="0"/>
              </a:rPr>
              <a:t>2</a:t>
            </a:r>
            <a:r>
              <a:rPr lang="en-GB" altLang="en-US" sz="1800" dirty="0">
                <a:latin typeface="Arial" panose="020B0604020202020204" pitchFamily="34" charset="0"/>
                <a:cs typeface="msgothic" charset="0"/>
              </a:rPr>
              <a:t> were provided to </a:t>
            </a:r>
            <a:r>
              <a:rPr lang="en-GB" altLang="en-US" sz="1800" i="1" dirty="0">
                <a:latin typeface="Arial" panose="020B0604020202020204" pitchFamily="34" charset="0"/>
                <a:cs typeface="msgothic" charset="0"/>
              </a:rPr>
              <a:t>V. </a:t>
            </a:r>
            <a:r>
              <a:rPr lang="en-GB" altLang="en-US" sz="1800" i="1" dirty="0" err="1">
                <a:latin typeface="Arial" panose="020B0604020202020204" pitchFamily="34" charset="0"/>
                <a:cs typeface="msgothic" charset="0"/>
              </a:rPr>
              <a:t>cholerae</a:t>
            </a:r>
            <a:r>
              <a:rPr lang="en-GB" altLang="en-US" sz="1800" i="1" dirty="0">
                <a:latin typeface="Arial" panose="020B0604020202020204" pitchFamily="34" charset="0"/>
                <a:cs typeface="msgothic" charset="0"/>
              </a:rPr>
              <a:t> </a:t>
            </a:r>
            <a:r>
              <a:rPr lang="en-GB" altLang="en-US" sz="1800" dirty="0">
                <a:latin typeface="Arial" panose="020B0604020202020204" pitchFamily="34" charset="0"/>
                <a:cs typeface="msgothic" charset="0"/>
              </a:rPr>
              <a:t>reporter strains that produce bioluminescence in response to exogenous (A) CAI-1, (B) AI-2, or (C) DPO. Data represent the average values from biological replicates (</a:t>
            </a:r>
            <a:r>
              <a:rPr lang="en-GB" altLang="en-US" sz="1800" i="1" dirty="0">
                <a:latin typeface="Arial" panose="020B0604020202020204" pitchFamily="34" charset="0"/>
                <a:cs typeface="msgothic" charset="0"/>
              </a:rPr>
              <a:t>n </a:t>
            </a:r>
            <a:r>
              <a:rPr lang="en-GB" altLang="en-US" sz="1800" dirty="0">
                <a:latin typeface="Arial" panose="020B0604020202020204" pitchFamily="34" charset="0"/>
                <a:cs typeface="msgothic" charset="0"/>
              </a:rPr>
              <a:t>= 3), and error bars represent SD. Statistical significance was calculated using a two-tailed Student </a:t>
            </a:r>
            <a:r>
              <a:rPr lang="en-GB" altLang="en-US" sz="1800" i="1" dirty="0">
                <a:latin typeface="Arial" panose="020B0604020202020204" pitchFamily="34" charset="0"/>
                <a:cs typeface="msgothic" charset="0"/>
              </a:rPr>
              <a:t>t</a:t>
            </a:r>
            <a:r>
              <a:rPr lang="en-GB" altLang="en-US" sz="1800" dirty="0">
                <a:latin typeface="Arial" panose="020B0604020202020204" pitchFamily="34" charset="0"/>
                <a:cs typeface="msgothic" charset="0"/>
              </a:rPr>
              <a:t> test. Asterisks are as follows: * denotes </a:t>
            </a:r>
            <a:r>
              <a:rPr lang="en-GB" altLang="en-US" sz="1800" i="1" dirty="0">
                <a:latin typeface="Arial" panose="020B0604020202020204" pitchFamily="34" charset="0"/>
                <a:cs typeface="msgothic" charset="0"/>
              </a:rPr>
              <a:t>P</a:t>
            </a:r>
            <a:r>
              <a:rPr lang="en-GB" altLang="en-US" sz="1800" dirty="0">
                <a:latin typeface="Arial" panose="020B0604020202020204" pitchFamily="34" charset="0"/>
                <a:cs typeface="msgothic" charset="0"/>
              </a:rPr>
              <a:t> &lt; 0.05, *** denotes </a:t>
            </a:r>
            <a:r>
              <a:rPr lang="en-GB" altLang="en-US" sz="1800" i="1" dirty="0">
                <a:latin typeface="Arial" panose="020B0604020202020204" pitchFamily="34" charset="0"/>
                <a:cs typeface="msgothic" charset="0"/>
              </a:rPr>
              <a:t>P</a:t>
            </a:r>
            <a:r>
              <a:rPr lang="en-GB" altLang="en-US" sz="1800" dirty="0">
                <a:latin typeface="Arial" panose="020B0604020202020204" pitchFamily="34" charset="0"/>
                <a:cs typeface="msgothic" charset="0"/>
              </a:rPr>
              <a:t> &lt; 0.001, and **** denotes </a:t>
            </a:r>
            <a:r>
              <a:rPr lang="en-GB" altLang="en-US" sz="1800" i="1" dirty="0">
                <a:latin typeface="Arial" panose="020B0604020202020204" pitchFamily="34" charset="0"/>
                <a:cs typeface="msgothic" charset="0"/>
              </a:rPr>
              <a:t>P</a:t>
            </a:r>
            <a:r>
              <a:rPr lang="en-GB" altLang="en-US" sz="1800" dirty="0">
                <a:latin typeface="Arial" panose="020B0604020202020204" pitchFamily="34" charset="0"/>
                <a:cs typeface="msgothic" charset="0"/>
              </a:rPr>
              <a:t> &lt; 0.0001. LOD, limit of detection; AU, arbitrary units.</a:t>
            </a:r>
          </a:p>
          <a:p>
            <a:pPr marL="0" indent="0">
              <a:buNone/>
            </a:pPr>
            <a:endParaRPr lang="en-GB" sz="18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04" y="1690688"/>
            <a:ext cx="8604250" cy="271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992794" y="6516688"/>
            <a:ext cx="4319588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defPPr>
              <a:defRPr lang="en-GB"/>
            </a:defPPr>
            <a:lvl1pPr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msgothic" charset="0"/>
              </a:defRPr>
            </a:lvl1pPr>
            <a:lvl2pPr marL="431800" indent="-2159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msgothic" charset="0"/>
              </a:defRPr>
            </a:lvl2pPr>
            <a:lvl3pPr marL="647700" indent="-2159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msgothic" charset="0"/>
              </a:defRPr>
            </a:lvl3pPr>
            <a:lvl4pPr marL="863600" indent="-2159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msgothic" charset="0"/>
              </a:defRPr>
            </a:lvl4pPr>
            <a:lvl5pPr marL="1079500" indent="-2159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msgothic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msgothic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msgothic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msgothic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msgothic" charset="0"/>
              </a:defRPr>
            </a:lvl9pPr>
          </a:lstStyle>
          <a:p>
            <a:r>
              <a:rPr lang="en-GB" altLang="en-US" sz="1200" b="1" dirty="0" err="1">
                <a:latin typeface="Arial" panose="020B0604020202020204" pitchFamily="34" charset="0"/>
              </a:rPr>
              <a:t>Ameya</a:t>
            </a:r>
            <a:r>
              <a:rPr lang="en-GB" altLang="en-US" sz="1200" b="1" dirty="0">
                <a:latin typeface="Arial" panose="020B0604020202020204" pitchFamily="34" charset="0"/>
              </a:rPr>
              <a:t> A. </a:t>
            </a:r>
            <a:r>
              <a:rPr lang="en-GB" altLang="en-US" sz="1200" b="1" dirty="0" err="1">
                <a:latin typeface="Arial" panose="020B0604020202020204" pitchFamily="34" charset="0"/>
              </a:rPr>
              <a:t>Mashruwala</a:t>
            </a:r>
            <a:r>
              <a:rPr lang="en-GB" altLang="en-US" sz="1200" b="1" dirty="0">
                <a:latin typeface="Arial" panose="020B0604020202020204" pitchFamily="34" charset="0"/>
              </a:rPr>
              <a:t>, and Bonnie L. </a:t>
            </a:r>
            <a:r>
              <a:rPr lang="en-GB" altLang="en-US" sz="1200" b="1" dirty="0" err="1">
                <a:latin typeface="Arial" panose="020B0604020202020204" pitchFamily="34" charset="0"/>
              </a:rPr>
              <a:t>Bassler</a:t>
            </a:r>
            <a:r>
              <a:rPr lang="en-GB" altLang="en-US" sz="1200" b="1" dirty="0">
                <a:latin typeface="Arial" panose="020B0604020202020204" pitchFamily="34" charset="0"/>
              </a:rPr>
              <a:t> </a:t>
            </a:r>
            <a:r>
              <a:rPr lang="en-GB" altLang="en-US" sz="1200" b="1" dirty="0" err="1">
                <a:latin typeface="Arial" panose="020B0604020202020204" pitchFamily="34" charset="0"/>
              </a:rPr>
              <a:t>mBio</a:t>
            </a:r>
            <a:r>
              <a:rPr lang="en-GB" altLang="en-US" sz="1200" b="1" dirty="0">
                <a:latin typeface="Arial" panose="020B0604020202020204" pitchFamily="34" charset="0"/>
              </a:rPr>
              <a:t> 2020; doi:10.1128/mBio.01572-20</a:t>
            </a:r>
          </a:p>
        </p:txBody>
      </p:sp>
    </p:spTree>
    <p:extLst>
      <p:ext uri="{BB962C8B-B14F-4D97-AF65-F5344CB8AC3E}">
        <p14:creationId xmlns:p14="http://schemas.microsoft.com/office/powerpoint/2010/main" val="185515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3206</TotalTime>
  <Words>528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msgothic</vt:lpstr>
      <vt:lpstr>Wingdings</vt:lpstr>
      <vt:lpstr>Office Theme</vt:lpstr>
      <vt:lpstr>style, grammar, and other tips</vt:lpstr>
      <vt:lpstr>Why bother?</vt:lpstr>
      <vt:lpstr>PowerPoint Presentation</vt:lpstr>
      <vt:lpstr>Exercise 2: describe the results in this figure</vt:lpstr>
      <vt:lpstr>Tip #2: Pay attention to the mechanics of writing -- Use a style guide</vt:lpstr>
      <vt:lpstr>PowerPoint Presentation</vt:lpstr>
      <vt:lpstr>Part 3: The structure of scientific writing</vt:lpstr>
      <vt:lpstr>PowerPoint Presentation</vt:lpstr>
      <vt:lpstr>Exercise 2</vt:lpstr>
      <vt:lpstr>PowerPoint Presentation</vt:lpstr>
      <vt:lpstr>Tip #4: Practice, practice, practice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Words Matter</dc:title>
  <dc:creator>Morgan Feeney</dc:creator>
  <cp:lastModifiedBy>Morgan Feeney</cp:lastModifiedBy>
  <cp:revision>51</cp:revision>
  <dcterms:created xsi:type="dcterms:W3CDTF">2020-09-30T19:44:33Z</dcterms:created>
  <dcterms:modified xsi:type="dcterms:W3CDTF">2024-04-12T08:03:57Z</dcterms:modified>
</cp:coreProperties>
</file>