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1"/>
  </p:notesMasterIdLst>
  <p:sldIdLst>
    <p:sldId id="278" r:id="rId3"/>
    <p:sldId id="269" r:id="rId4"/>
    <p:sldId id="270" r:id="rId5"/>
    <p:sldId id="279" r:id="rId6"/>
    <p:sldId id="280" r:id="rId7"/>
    <p:sldId id="281"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62821" autoAdjust="0"/>
  </p:normalViewPr>
  <p:slideViewPr>
    <p:cSldViewPr snapToGrid="0">
      <p:cViewPr varScale="1">
        <p:scale>
          <a:sx n="69" d="100"/>
          <a:sy n="69" d="100"/>
        </p:scale>
        <p:origin x="20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10/04/2024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a:t>
            </a:fld>
            <a:endParaRPr lang="en-GB"/>
          </a:p>
        </p:txBody>
      </p:sp>
    </p:spTree>
    <p:extLst>
      <p:ext uri="{BB962C8B-B14F-4D97-AF65-F5344CB8AC3E}">
        <p14:creationId xmlns:p14="http://schemas.microsoft.com/office/powerpoint/2010/main" val="240771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345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01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146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622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714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951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02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68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594197B-0074-44F7-86DA-5F48261BD696}" type="datetimeFigureOut">
              <a:rPr lang="en-GB" smtClean="0"/>
              <a:pPr/>
              <a:t>10/04/2024</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2662F5A-088D-44DC-9BBB-6034CFCE8221}" type="slidenum">
              <a:rPr lang="en-GB" smtClean="0"/>
              <a:pPr/>
              <a:t>‹#›</a:t>
            </a:fld>
            <a:endParaRPr lang="en-GB"/>
          </a:p>
        </p:txBody>
      </p:sp>
    </p:spTree>
    <p:extLst>
      <p:ext uri="{BB962C8B-B14F-4D97-AF65-F5344CB8AC3E}">
        <p14:creationId xmlns:p14="http://schemas.microsoft.com/office/powerpoint/2010/main" val="2181150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1373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7355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0684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10/04/2024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10/04/2024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10/04/2024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10/04/2024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226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10876617/#bib2" TargetMode="External"/><Relationship Id="rId2" Type="http://schemas.openxmlformats.org/officeDocument/2006/relationships/hyperlink" Target="https://www.ncbi.nlm.nih.gov/pmc/articles/PMC10876617/#bib1" TargetMode="External"/><Relationship Id="rId1" Type="http://schemas.openxmlformats.org/officeDocument/2006/relationships/slideLayout" Target="../slideLayouts/slideLayout13.xml"/><Relationship Id="rId4" Type="http://schemas.openxmlformats.org/officeDocument/2006/relationships/hyperlink" Target="https://www.ncbi.nlm.nih.gov/pmc/articles/PMC10876617/#bib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923901" y="2229386"/>
            <a:ext cx="10515600" cy="1580614"/>
          </a:xfrm>
        </p:spPr>
        <p:txBody>
          <a:bodyPr>
            <a:normAutofit/>
          </a:bodyPr>
          <a:lstStyle/>
          <a:p>
            <a:pPr marL="0" lvl="0" indent="238125" algn="just" eaLnBrk="0" fontAlgn="base" hangingPunct="0">
              <a:lnSpc>
                <a:spcPct val="100000"/>
              </a:lnSpc>
              <a:spcBef>
                <a:spcPct val="0"/>
              </a:spcBef>
              <a:spcAft>
                <a:spcPct val="0"/>
              </a:spcAft>
              <a:buNone/>
            </a:pPr>
            <a:r>
              <a:rPr lang="en-US" altLang="en-US" sz="3200" b="1" dirty="0">
                <a:solidFill>
                  <a:srgbClr val="000000"/>
                </a:solidFill>
                <a:latin typeface="Arial" panose="020B0604020202020204" pitchFamily="34" charset="0"/>
                <a:cs typeface="Arial" panose="020B0604020202020204" pitchFamily="34" charset="0"/>
              </a:rPr>
              <a:t>1</a:t>
            </a:r>
            <a:r>
              <a:rPr lang="en-US" altLang="en-US" sz="3200" b="1" dirty="0" bmk="">
                <a:solidFill>
                  <a:srgbClr val="000000"/>
                </a:solidFill>
                <a:latin typeface="Arial" panose="020B0604020202020204" pitchFamily="34" charset="0"/>
                <a:cs typeface="Arial" panose="020B0604020202020204" pitchFamily="34" charset="0"/>
              </a:rPr>
              <a:t>2.</a:t>
            </a:r>
            <a:r>
              <a:rPr lang="en-US" altLang="en-US" sz="3200" b="1" dirty="0">
                <a:solidFill>
                  <a:srgbClr val="000000"/>
                </a:solidFill>
                <a:latin typeface="Arial" panose="020B0604020202020204" pitchFamily="34" charset="0"/>
                <a:cs typeface="Arial" panose="020B0604020202020204" pitchFamily="34" charset="0"/>
              </a:rPr>
              <a:t> Use definite, specific, concrete language.</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Prefer the specific to the general, the definite to the vague, the concrete to the abstract</a:t>
            </a:r>
            <a:r>
              <a:rPr lang="en-US" altLang="en-US" dirty="0" smtClean="0">
                <a:solidFill>
                  <a:srgbClr val="000000"/>
                </a:solidFill>
                <a:latin typeface="Arial" panose="020B0604020202020204" pitchFamily="34" charset="0"/>
                <a:cs typeface="Arial" panose="020B0604020202020204" pitchFamily="34" charset="0"/>
              </a:rPr>
              <a:t>.</a:t>
            </a:r>
            <a:endParaRPr lang="en-US" altLang="en-US" sz="6600" dirty="0">
              <a:solidFill>
                <a:srgbClr val="000000"/>
              </a:solidFill>
            </a:endParaRPr>
          </a:p>
        </p:txBody>
      </p:sp>
      <p:sp>
        <p:nvSpPr>
          <p:cNvPr id="5" name="Rectangle 4">
            <a:extLst>
              <a:ext uri="{FF2B5EF4-FFF2-40B4-BE49-F238E27FC236}">
                <a16:creationId xmlns:a16="http://schemas.microsoft.com/office/drawing/2014/main" id="{76123F3D-E174-4772-B19E-F9F6AC5E62C7}"/>
              </a:ext>
            </a:extLst>
          </p:cNvPr>
          <p:cNvSpPr/>
          <p:nvPr/>
        </p:nvSpPr>
        <p:spPr>
          <a:xfrm>
            <a:off x="706582" y="187890"/>
            <a:ext cx="10967676" cy="63928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descr="https://encrypted-tbn0.gstatic.com/images?q=tbn%3AANd9GcQXUX1PgESS4ZbwOLBug0HPKFFh5o-Qc3LxfuDBHo-Zf61kiC-5E22ZtBq2clJsj4UvvKTQ9VuR&amp;usqp=C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868" y="316168"/>
            <a:ext cx="1204011" cy="1961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143621906"/>
              </p:ext>
            </p:extLst>
          </p:nvPr>
        </p:nvGraphicFramePr>
        <p:xfrm>
          <a:off x="1281546" y="3918100"/>
          <a:ext cx="10072254" cy="2834640"/>
        </p:xfrm>
        <a:graphic>
          <a:graphicData uri="http://schemas.openxmlformats.org/drawingml/2006/table">
            <a:tbl>
              <a:tblPr firstRow="1" bandRow="1">
                <a:tableStyleId>{2D5ABB26-0587-4C30-8999-92F81FD0307C}</a:tableStyleId>
              </a:tblPr>
              <a:tblGrid>
                <a:gridCol w="5036127">
                  <a:extLst>
                    <a:ext uri="{9D8B030D-6E8A-4147-A177-3AD203B41FA5}">
                      <a16:colId xmlns:a16="http://schemas.microsoft.com/office/drawing/2014/main" val="57023221"/>
                    </a:ext>
                  </a:extLst>
                </a:gridCol>
                <a:gridCol w="5036127">
                  <a:extLst>
                    <a:ext uri="{9D8B030D-6E8A-4147-A177-3AD203B41FA5}">
                      <a16:colId xmlns:a16="http://schemas.microsoft.com/office/drawing/2014/main" val="3257478391"/>
                    </a:ext>
                  </a:extLst>
                </a:gridCol>
              </a:tblGrid>
              <a:tr h="23718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A period of </a:t>
                      </a:r>
                      <a:r>
                        <a:rPr lang="en-GB" dirty="0" err="1" smtClean="0">
                          <a:solidFill>
                            <a:prstClr val="black"/>
                          </a:solidFill>
                          <a:latin typeface="+mn-lt"/>
                          <a:cs typeface="+mn-cs"/>
                        </a:rPr>
                        <a:t>unfavorable</a:t>
                      </a:r>
                      <a:r>
                        <a:rPr lang="en-GB" dirty="0" smtClean="0">
                          <a:solidFill>
                            <a:prstClr val="black"/>
                          </a:solidFill>
                          <a:latin typeface="+mn-lt"/>
                          <a:cs typeface="+mn-cs"/>
                        </a:rPr>
                        <a:t> weather set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He showed satisfaction as he took possession of his well-earned reward.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There is a general agreement among those who have enjoyed the experience that surf-riding is productive of great exhilaration.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It rained every day for a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He grinned as he pocketed the coin.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All who have tried surf-riding agree that it is most exhilarating.</a:t>
                      </a:r>
                      <a:endParaRPr lang="en-US" altLang="en-US" dirty="0" smtClean="0"/>
                    </a:p>
                    <a:p>
                      <a:endParaRPr lang="en-GB" dirty="0"/>
                    </a:p>
                  </a:txBody>
                  <a:tcPr/>
                </a:tc>
                <a:extLst>
                  <a:ext uri="{0D108BD9-81ED-4DB2-BD59-A6C34878D82A}">
                    <a16:rowId xmlns:a16="http://schemas.microsoft.com/office/drawing/2014/main" val="2978897371"/>
                  </a:ext>
                </a:extLst>
              </a:tr>
            </a:tbl>
          </a:graphicData>
        </a:graphic>
      </p:graphicFrame>
    </p:spTree>
    <p:extLst>
      <p:ext uri="{BB962C8B-B14F-4D97-AF65-F5344CB8AC3E}">
        <p14:creationId xmlns:p14="http://schemas.microsoft.com/office/powerpoint/2010/main" val="3677539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502150"/>
            <a:ext cx="9197171" cy="5321133"/>
          </a:xfrm>
        </p:spPr>
        <p:txBody>
          <a:bodyPr>
            <a:normAutofit/>
          </a:bodyPr>
          <a:lstStyle/>
          <a:p>
            <a:pPr marL="0" indent="0">
              <a:buNone/>
            </a:pPr>
            <a:r>
              <a:rPr lang="en-GB" b="1" dirty="0" smtClean="0"/>
              <a:t>Scientific example:</a:t>
            </a:r>
          </a:p>
          <a:p>
            <a:pPr marL="0" indent="0">
              <a:buNone/>
            </a:pPr>
            <a:endParaRPr lang="en-GB" dirty="0"/>
          </a:p>
          <a:p>
            <a:pPr marL="0" indent="0">
              <a:buNone/>
            </a:pPr>
            <a:r>
              <a:rPr lang="en-GB" dirty="0" smtClean="0"/>
              <a:t>Arg114 </a:t>
            </a:r>
            <a:r>
              <a:rPr lang="en-GB" dirty="0"/>
              <a:t>is the only CTD residue that makes contacts to </a:t>
            </a:r>
            <a:r>
              <a:rPr lang="en-GB" dirty="0" smtClean="0"/>
              <a:t>both </a:t>
            </a:r>
            <a:r>
              <a:rPr lang="en-GB" dirty="0"/>
              <a:t>intercalated c-di-GMP dimers. Arg114 hydrogen bonds to the guanines contacted by Asp128, as well as the O6 atoms of the adjacent guanines of the other c-di-GMP dimer (Figures 5A and 5B). </a:t>
            </a:r>
          </a:p>
        </p:txBody>
      </p:sp>
      <p:sp>
        <p:nvSpPr>
          <p:cNvPr id="5" name="Rectangle 4"/>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
        <p:nvSpPr>
          <p:cNvPr id="4" name="Rectangle 3"/>
          <p:cNvSpPr/>
          <p:nvPr/>
        </p:nvSpPr>
        <p:spPr>
          <a:xfrm>
            <a:off x="667265" y="1468582"/>
            <a:ext cx="1272371" cy="512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29811" y="1468582"/>
            <a:ext cx="3433680" cy="512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67264" y="1981200"/>
            <a:ext cx="5636554" cy="374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303818" y="1911927"/>
            <a:ext cx="1272371" cy="443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159999" y="2355273"/>
            <a:ext cx="5598546" cy="363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347261" y="2718634"/>
            <a:ext cx="5580012" cy="40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7622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a:t>
            </a:r>
            <a:r>
              <a:rPr lang="en-GB" b="1" dirty="0" smtClean="0"/>
              <a:t>3</a:t>
            </a:r>
            <a:r>
              <a:rPr lang="en-GB" b="1" dirty="0"/>
              <a:t>: Use definite, specific, concrete language </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a:t>
            </a:r>
            <a:r>
              <a:rPr lang="en-GB" sz="3600" dirty="0" smtClean="0"/>
              <a:t>2 </a:t>
            </a:r>
            <a:r>
              <a:rPr lang="en-GB" sz="3600" dirty="0"/>
              <a:t>questions</a:t>
            </a:r>
            <a:r>
              <a:rPr lang="en-GB" sz="3600" dirty="0" smtClean="0"/>
              <a:t>:</a:t>
            </a:r>
          </a:p>
          <a:p>
            <a:pPr marL="457200" indent="-457200">
              <a:buAutoNum type="arabicPeriod"/>
            </a:pPr>
            <a:r>
              <a:rPr lang="en-GB" sz="3600" dirty="0" smtClean="0">
                <a:solidFill>
                  <a:schemeClr val="accent2"/>
                </a:solidFill>
              </a:rPr>
              <a:t>Is the language definite, specific, and concrete? Or is it general, vague, and abstract?</a:t>
            </a:r>
            <a:endParaRPr lang="en-GB" sz="3600" dirty="0">
              <a:solidFill>
                <a:schemeClr val="accent2"/>
              </a:solidFill>
            </a:endParaRPr>
          </a:p>
          <a:p>
            <a:pPr marL="457200" indent="-457200">
              <a:buAutoNum type="arabicPeriod"/>
            </a:pPr>
            <a:r>
              <a:rPr lang="en-GB" sz="3600" dirty="0" smtClean="0">
                <a:solidFill>
                  <a:schemeClr val="accent5"/>
                </a:solidFill>
              </a:rPr>
              <a:t>If needed, how can it </a:t>
            </a:r>
            <a:r>
              <a:rPr lang="en-GB" sz="3600" dirty="0" smtClean="0">
                <a:solidFill>
                  <a:schemeClr val="accent5"/>
                </a:solidFill>
              </a:rPr>
              <a:t>be improved (made more definite, specific, and concrete</a:t>
            </a:r>
            <a:r>
              <a:rPr lang="en-GB" sz="3600" dirty="0" smtClean="0">
                <a:solidFill>
                  <a:schemeClr val="accent5"/>
                </a:solidFill>
              </a:rPr>
              <a:t>)?</a:t>
            </a:r>
            <a:endParaRPr lang="en-GB" sz="3600" dirty="0">
              <a:solidFill>
                <a:schemeClr val="accent5"/>
              </a:solidFill>
            </a:endParaRPr>
          </a:p>
        </p:txBody>
      </p:sp>
    </p:spTree>
    <p:extLst>
      <p:ext uri="{BB962C8B-B14F-4D97-AF65-F5344CB8AC3E}">
        <p14:creationId xmlns:p14="http://schemas.microsoft.com/office/powerpoint/2010/main" val="13588639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971"/>
            <a:ext cx="10515600" cy="1325563"/>
          </a:xfrm>
        </p:spPr>
        <p:txBody>
          <a:bodyPr/>
          <a:lstStyle/>
          <a:p>
            <a:endParaRPr lang="en-GB"/>
          </a:p>
        </p:txBody>
      </p:sp>
      <p:sp>
        <p:nvSpPr>
          <p:cNvPr id="3" name="Content Placeholder 2"/>
          <p:cNvSpPr>
            <a:spLocks noGrp="1"/>
          </p:cNvSpPr>
          <p:nvPr>
            <p:ph idx="1"/>
          </p:nvPr>
        </p:nvSpPr>
        <p:spPr/>
        <p:txBody>
          <a:bodyPr/>
          <a:lstStyle/>
          <a:p>
            <a:pPr marL="0" indent="0">
              <a:buNone/>
            </a:pPr>
            <a:r>
              <a:rPr lang="en-GB" dirty="0"/>
              <a:t>ESKAPE pathogens, a class of bacteria, are multidrug-resistant and present a significant hazard to human health. </a:t>
            </a:r>
            <a:r>
              <a:rPr lang="en-GB" i="1" dirty="0"/>
              <a:t>Enterococcus </a:t>
            </a:r>
            <a:r>
              <a:rPr lang="en-GB" i="1" dirty="0" err="1"/>
              <a:t>faecalis</a:t>
            </a:r>
            <a:r>
              <a:rPr lang="en-GB" i="1" dirty="0"/>
              <a:t>, Staphylococcus aureus, </a:t>
            </a:r>
            <a:r>
              <a:rPr lang="en-GB" i="1" dirty="0" err="1"/>
              <a:t>Klebsiella</a:t>
            </a:r>
            <a:r>
              <a:rPr lang="en-GB" i="1" dirty="0"/>
              <a:t> </a:t>
            </a:r>
            <a:r>
              <a:rPr lang="en-GB" i="1" dirty="0" err="1"/>
              <a:t>pneumoniae</a:t>
            </a:r>
            <a:r>
              <a:rPr lang="en-GB" i="1" dirty="0"/>
              <a:t>, </a:t>
            </a:r>
            <a:r>
              <a:rPr lang="en-GB" i="1" dirty="0" err="1"/>
              <a:t>Acinetobacter</a:t>
            </a:r>
            <a:r>
              <a:rPr lang="en-GB" i="1" dirty="0"/>
              <a:t> </a:t>
            </a:r>
            <a:r>
              <a:rPr lang="en-GB" i="1" dirty="0" err="1"/>
              <a:t>baumannii</a:t>
            </a:r>
            <a:r>
              <a:rPr lang="en-GB" i="1" dirty="0"/>
              <a:t>, Pseudomonas aeruginosa</a:t>
            </a:r>
            <a:r>
              <a:rPr lang="en-GB" dirty="0"/>
              <a:t>, and </a:t>
            </a:r>
            <a:r>
              <a:rPr lang="en-GB" i="1" dirty="0" err="1"/>
              <a:t>Enterobacter</a:t>
            </a:r>
            <a:r>
              <a:rPr lang="en-GB" dirty="0"/>
              <a:t> species comprise the acronym ESKAPE. The aforementioned bacteria have been linked to the most severe potential for antibiotic resistance to affect clinical and economic systems [</a:t>
            </a:r>
            <a:r>
              <a:rPr lang="en-GB" u="sng" dirty="0">
                <a:hlinkClick r:id="rId2"/>
              </a:rPr>
              <a:t>1</a:t>
            </a:r>
            <a:r>
              <a:rPr lang="en-GB" dirty="0"/>
              <a:t>,</a:t>
            </a:r>
            <a:r>
              <a:rPr lang="en-GB" u="sng" dirty="0">
                <a:hlinkClick r:id="rId3"/>
              </a:rPr>
              <a:t>2</a:t>
            </a:r>
            <a:r>
              <a:rPr lang="en-GB" dirty="0"/>
              <a:t>]. ESKAPE pathogens are included on the list of antibiotic-resistant “priority pathogens” published by the World Health Organization [</a:t>
            </a:r>
            <a:r>
              <a:rPr lang="en-GB" u="sng" dirty="0">
                <a:hlinkClick r:id="rId4"/>
              </a:rPr>
              <a:t>3</a:t>
            </a:r>
            <a:r>
              <a:rPr lang="en-GB" dirty="0"/>
              <a:t>]. High mortality rates and severe infections are directly attributable to the fact that the majority of these microorganisms are capable of surviving in the hospital environment via biofilm formation or the capacity to withstand stress conditions (e.g., the presence of disinfectants). </a:t>
            </a:r>
          </a:p>
        </p:txBody>
      </p:sp>
      <p:sp>
        <p:nvSpPr>
          <p:cNvPr id="5" name="Rectangle 4"/>
          <p:cNvSpPr/>
          <p:nvPr/>
        </p:nvSpPr>
        <p:spPr>
          <a:xfrm>
            <a:off x="678874" y="6314752"/>
            <a:ext cx="11346872" cy="461665"/>
          </a:xfrm>
          <a:prstGeom prst="rect">
            <a:avLst/>
          </a:prstGeom>
        </p:spPr>
        <p:txBody>
          <a:bodyPr wrap="square">
            <a:spAutoFit/>
          </a:bodyPr>
          <a:lstStyle/>
          <a:p>
            <a:r>
              <a:rPr lang="en-GB" sz="1200" dirty="0" err="1">
                <a:solidFill>
                  <a:srgbClr val="212121"/>
                </a:solidFill>
                <a:latin typeface="Arial" panose="020B0604020202020204" pitchFamily="34" charset="0"/>
                <a:cs typeface="Arial" panose="020B0604020202020204" pitchFamily="34" charset="0"/>
              </a:rPr>
              <a:t>Kalaba</a:t>
            </a:r>
            <a:r>
              <a:rPr lang="en-GB" sz="1200" dirty="0">
                <a:solidFill>
                  <a:srgbClr val="212121"/>
                </a:solidFill>
                <a:latin typeface="Arial" panose="020B0604020202020204" pitchFamily="34" charset="0"/>
                <a:cs typeface="Arial" panose="020B0604020202020204" pitchFamily="34" charset="0"/>
              </a:rPr>
              <a:t> MH, El-</a:t>
            </a:r>
            <a:r>
              <a:rPr lang="en-GB" sz="1200" dirty="0" err="1">
                <a:solidFill>
                  <a:srgbClr val="212121"/>
                </a:solidFill>
                <a:latin typeface="Arial" panose="020B0604020202020204" pitchFamily="34" charset="0"/>
                <a:cs typeface="Arial" panose="020B0604020202020204" pitchFamily="34" charset="0"/>
              </a:rPr>
              <a:t>Sherbiny</a:t>
            </a:r>
            <a:r>
              <a:rPr lang="en-GB" sz="1200" dirty="0">
                <a:solidFill>
                  <a:srgbClr val="212121"/>
                </a:solidFill>
                <a:latin typeface="Arial" panose="020B0604020202020204" pitchFamily="34" charset="0"/>
                <a:cs typeface="Arial" panose="020B0604020202020204" pitchFamily="34" charset="0"/>
              </a:rPr>
              <a:t> GM, </a:t>
            </a:r>
            <a:r>
              <a:rPr lang="en-GB" sz="1200" dirty="0" err="1">
                <a:solidFill>
                  <a:srgbClr val="212121"/>
                </a:solidFill>
                <a:latin typeface="Arial" panose="020B0604020202020204" pitchFamily="34" charset="0"/>
                <a:cs typeface="Arial" panose="020B0604020202020204" pitchFamily="34" charset="0"/>
              </a:rPr>
              <a:t>Darwesh</a:t>
            </a:r>
            <a:r>
              <a:rPr lang="en-GB" sz="1200" dirty="0">
                <a:solidFill>
                  <a:srgbClr val="212121"/>
                </a:solidFill>
                <a:latin typeface="Arial" panose="020B0604020202020204" pitchFamily="34" charset="0"/>
                <a:cs typeface="Arial" panose="020B0604020202020204" pitchFamily="34" charset="0"/>
              </a:rPr>
              <a:t> OM, </a:t>
            </a:r>
            <a:r>
              <a:rPr lang="en-GB" sz="1200" dirty="0" err="1">
                <a:solidFill>
                  <a:srgbClr val="212121"/>
                </a:solidFill>
                <a:latin typeface="Arial" panose="020B0604020202020204" pitchFamily="34" charset="0"/>
                <a:cs typeface="Arial" panose="020B0604020202020204" pitchFamily="34" charset="0"/>
              </a:rPr>
              <a:t>Moghannem</a:t>
            </a:r>
            <a:r>
              <a:rPr lang="en-GB" sz="1200" dirty="0">
                <a:solidFill>
                  <a:srgbClr val="212121"/>
                </a:solidFill>
                <a:latin typeface="Arial" panose="020B0604020202020204" pitchFamily="34" charset="0"/>
                <a:cs typeface="Arial" panose="020B0604020202020204" pitchFamily="34" charset="0"/>
              </a:rPr>
              <a:t> SA. A statistical approach to enhance the productivity of Streptomyces </a:t>
            </a:r>
            <a:r>
              <a:rPr lang="en-GB" sz="1200" dirty="0" err="1">
                <a:solidFill>
                  <a:srgbClr val="212121"/>
                </a:solidFill>
                <a:latin typeface="Arial" panose="020B0604020202020204" pitchFamily="34" charset="0"/>
                <a:cs typeface="Arial" panose="020B0604020202020204" pitchFamily="34" charset="0"/>
              </a:rPr>
              <a:t>baarensis</a:t>
            </a:r>
            <a:r>
              <a:rPr lang="en-GB" sz="1200" dirty="0">
                <a:solidFill>
                  <a:srgbClr val="212121"/>
                </a:solidFill>
                <a:latin typeface="Arial" panose="020B0604020202020204" pitchFamily="34" charset="0"/>
                <a:cs typeface="Arial" panose="020B0604020202020204" pitchFamily="34" charset="0"/>
              </a:rPr>
              <a:t> MH-133 for bioactive compounds. </a:t>
            </a:r>
            <a:r>
              <a:rPr lang="en-GB" sz="1200" i="1" dirty="0">
                <a:solidFill>
                  <a:srgbClr val="212121"/>
                </a:solidFill>
                <a:latin typeface="Arial" panose="020B0604020202020204" pitchFamily="34" charset="0"/>
                <a:cs typeface="Arial" panose="020B0604020202020204" pitchFamily="34" charset="0"/>
              </a:rPr>
              <a:t>Synth </a:t>
            </a:r>
            <a:r>
              <a:rPr lang="en-GB" sz="1200" i="1" dirty="0" err="1">
                <a:solidFill>
                  <a:srgbClr val="212121"/>
                </a:solidFill>
                <a:latin typeface="Arial" panose="020B0604020202020204" pitchFamily="34" charset="0"/>
                <a:cs typeface="Arial" panose="020B0604020202020204" pitchFamily="34" charset="0"/>
              </a:rPr>
              <a:t>Syst</a:t>
            </a:r>
            <a:r>
              <a:rPr lang="en-GB" sz="1200" i="1" dirty="0">
                <a:solidFill>
                  <a:srgbClr val="212121"/>
                </a:solidFill>
                <a:latin typeface="Arial" panose="020B0604020202020204" pitchFamily="34" charset="0"/>
                <a:cs typeface="Arial" panose="020B0604020202020204" pitchFamily="34" charset="0"/>
              </a:rPr>
              <a:t> </a:t>
            </a:r>
            <a:r>
              <a:rPr lang="en-GB" sz="1200" i="1" dirty="0" err="1">
                <a:solidFill>
                  <a:srgbClr val="212121"/>
                </a:solidFill>
                <a:latin typeface="Arial" panose="020B0604020202020204" pitchFamily="34" charset="0"/>
                <a:cs typeface="Arial" panose="020B0604020202020204" pitchFamily="34" charset="0"/>
              </a:rPr>
              <a:t>Biotechnol</a:t>
            </a:r>
            <a:r>
              <a:rPr lang="en-GB" sz="1200" dirty="0">
                <a:solidFill>
                  <a:srgbClr val="212121"/>
                </a:solidFill>
                <a:latin typeface="Arial" panose="020B0604020202020204" pitchFamily="34" charset="0"/>
                <a:cs typeface="Arial" panose="020B0604020202020204" pitchFamily="34" charset="0"/>
              </a:rPr>
              <a:t>. 2024;9(2):196-208</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321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839589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09185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How can you know how much detail/specificity a reader needs?</a:t>
            </a:r>
            <a:endParaRPr lang="en-GB" sz="3600" dirty="0">
              <a:solidFill>
                <a:schemeClr val="accent2"/>
              </a:solidFill>
            </a:endParaRPr>
          </a:p>
          <a:p>
            <a:pPr marL="457200" indent="-457200">
              <a:buAutoNum type="arabicPeriod"/>
            </a:pPr>
            <a:r>
              <a:rPr lang="en-GB" sz="3600" dirty="0" smtClean="0">
                <a:solidFill>
                  <a:schemeClr val="accent5"/>
                </a:solidFill>
              </a:rPr>
              <a:t>How can we make sure our own writing is not general, vague, and abstract?</a:t>
            </a:r>
          </a:p>
          <a:p>
            <a:pPr marL="0" indent="0">
              <a:buNone/>
            </a:pPr>
            <a:endParaRPr lang="en-GB" sz="3600" dirty="0">
              <a:solidFill>
                <a:srgbClr val="00B050"/>
              </a:solidFill>
            </a:endParaRPr>
          </a:p>
          <a:p>
            <a:pPr marL="0" indent="0">
              <a:buNone/>
            </a:pPr>
            <a:endParaRPr lang="en-GB" sz="3600" dirty="0" smtClean="0"/>
          </a:p>
        </p:txBody>
      </p:sp>
      <p:sp>
        <p:nvSpPr>
          <p:cNvPr id="4" name="Title 1">
            <a:extLst>
              <a:ext uri="{FF2B5EF4-FFF2-40B4-BE49-F238E27FC236}">
                <a16:creationId xmlns:a16="http://schemas.microsoft.com/office/drawing/2014/main" id="{82D6E152-6EE2-45A6-9458-A86903053FDD}"/>
              </a:ext>
            </a:extLst>
          </p:cNvPr>
          <p:cNvSpPr txBox="1">
            <a:spLocks/>
          </p:cNvSpPr>
          <p:nvPr/>
        </p:nvSpPr>
        <p:spPr>
          <a:xfrm>
            <a:off x="753979" y="353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solidFill>
                  <a:srgbClr val="0070C0"/>
                </a:solidFill>
                <a:latin typeface="Arial" panose="020B0604020202020204" pitchFamily="34" charset="0"/>
                <a:cs typeface="Arial" panose="020B0604020202020204" pitchFamily="34" charset="0"/>
              </a:rPr>
              <a:t>Exercise 3: use definite, specific, concrete language</a:t>
            </a:r>
            <a:endParaRPr lang="en-GB"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22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3b: Analyse your own writing</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Look at the paragraph you wrote last time (exercise 2b)</a:t>
            </a:r>
            <a:endParaRPr lang="en-GB" dirty="0"/>
          </a:p>
          <a:p>
            <a:pPr>
              <a:buFont typeface="Wingdings" panose="05000000000000000000" pitchFamily="2" charset="2"/>
              <a:buChar char="§"/>
            </a:pPr>
            <a:r>
              <a:rPr lang="en-GB" dirty="0" smtClean="0"/>
              <a:t>Evaluate whether the language is definite, specific, and concrete? Can it be improved?</a:t>
            </a:r>
            <a:endParaRPr lang="en-GB" dirty="0"/>
          </a:p>
          <a:p>
            <a:pPr>
              <a:buFont typeface="Wingdings" panose="05000000000000000000" pitchFamily="2" charset="2"/>
              <a:buChar char="§"/>
            </a:pPr>
            <a:r>
              <a:rPr lang="en-GB" dirty="0" smtClean="0"/>
              <a:t>Make edits as needed….</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101786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341</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Times New Roman</vt:lpstr>
      <vt:lpstr>Wingdings</vt:lpstr>
      <vt:lpstr>Office Theme</vt:lpstr>
      <vt:lpstr>Morgan-theme1</vt:lpstr>
      <vt:lpstr>Strunk &amp; White: Principles of Composition</vt:lpstr>
      <vt:lpstr>PowerPoint Presentation</vt:lpstr>
      <vt:lpstr>Exercise 3: Use definite, specific, concrete language </vt:lpstr>
      <vt:lpstr>PowerPoint Presentation</vt:lpstr>
      <vt:lpstr>PowerPoint Presentation</vt:lpstr>
      <vt:lpstr>PowerPoint Presentation</vt:lpstr>
      <vt:lpstr>PowerPoint Presentation</vt:lpstr>
      <vt:lpstr>Exercise 3b: Analyse your own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68</cp:revision>
  <dcterms:created xsi:type="dcterms:W3CDTF">2020-09-30T19:44:33Z</dcterms:created>
  <dcterms:modified xsi:type="dcterms:W3CDTF">2024-04-10T08:31:29Z</dcterms:modified>
</cp:coreProperties>
</file>