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59" r:id="rId6"/>
    <p:sldId id="257" r:id="rId7"/>
    <p:sldId id="261" r:id="rId8"/>
    <p:sldId id="260" r:id="rId9"/>
    <p:sldId id="271" r:id="rId10"/>
    <p:sldId id="264" r:id="rId11"/>
    <p:sldId id="267" r:id="rId12"/>
    <p:sldId id="269" r:id="rId13"/>
    <p:sldId id="268" r:id="rId14"/>
    <p:sldId id="270" r:id="rId15"/>
    <p:sldId id="266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5109C3-44C4-4CC1-B826-2CDA23D902F4}" v="15" dt="2025-05-12T08:20:00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 Feeney" userId="24f92920-01b4-487e-8c07-cba698654adc" providerId="ADAL" clId="{BA5109C3-44C4-4CC1-B826-2CDA23D902F4}"/>
    <pc:docChg chg="undo custSel addSld modSld">
      <pc:chgData name="Morgan Feeney" userId="24f92920-01b4-487e-8c07-cba698654adc" providerId="ADAL" clId="{BA5109C3-44C4-4CC1-B826-2CDA23D902F4}" dt="2025-05-12T08:20:19.185" v="33" actId="20577"/>
      <pc:docMkLst>
        <pc:docMk/>
      </pc:docMkLst>
      <pc:sldChg chg="addSp delSp modSp new mod">
        <pc:chgData name="Morgan Feeney" userId="24f92920-01b4-487e-8c07-cba698654adc" providerId="ADAL" clId="{BA5109C3-44C4-4CC1-B826-2CDA23D902F4}" dt="2025-05-12T08:20:19.185" v="33" actId="20577"/>
        <pc:sldMkLst>
          <pc:docMk/>
          <pc:sldMk cId="387199111" sldId="271"/>
        </pc:sldMkLst>
        <pc:spChg chg="del">
          <ac:chgData name="Morgan Feeney" userId="24f92920-01b4-487e-8c07-cba698654adc" providerId="ADAL" clId="{BA5109C3-44C4-4CC1-B826-2CDA23D902F4}" dt="2025-05-12T08:17:42.965" v="2" actId="478"/>
          <ac:spMkLst>
            <pc:docMk/>
            <pc:sldMk cId="387199111" sldId="271"/>
            <ac:spMk id="2" creationId="{4F621F6C-576B-4B33-D24C-ED18DA5E977F}"/>
          </ac:spMkLst>
        </pc:spChg>
        <pc:spChg chg="del">
          <ac:chgData name="Morgan Feeney" userId="24f92920-01b4-487e-8c07-cba698654adc" providerId="ADAL" clId="{BA5109C3-44C4-4CC1-B826-2CDA23D902F4}" dt="2025-05-12T08:17:41.405" v="1" actId="478"/>
          <ac:spMkLst>
            <pc:docMk/>
            <pc:sldMk cId="387199111" sldId="271"/>
            <ac:spMk id="3" creationId="{D2D9E8B0-D1DD-9EE7-732D-344D17334F9A}"/>
          </ac:spMkLst>
        </pc:spChg>
        <pc:spChg chg="add mod">
          <ac:chgData name="Morgan Feeney" userId="24f92920-01b4-487e-8c07-cba698654adc" providerId="ADAL" clId="{BA5109C3-44C4-4CC1-B826-2CDA23D902F4}" dt="2025-05-12T08:19:39.114" v="20" actId="1076"/>
          <ac:spMkLst>
            <pc:docMk/>
            <pc:sldMk cId="387199111" sldId="271"/>
            <ac:spMk id="5" creationId="{42B5E7EE-9756-AFEC-C0CB-9FD405831C0D}"/>
          </ac:spMkLst>
        </pc:spChg>
        <pc:spChg chg="add mod">
          <ac:chgData name="Morgan Feeney" userId="24f92920-01b4-487e-8c07-cba698654adc" providerId="ADAL" clId="{BA5109C3-44C4-4CC1-B826-2CDA23D902F4}" dt="2025-05-12T08:19:15.859" v="15" actId="1076"/>
          <ac:spMkLst>
            <pc:docMk/>
            <pc:sldMk cId="387199111" sldId="271"/>
            <ac:spMk id="7" creationId="{FAA0D175-871F-F5DD-2CFC-0D4CADC3EEDD}"/>
          </ac:spMkLst>
        </pc:spChg>
        <pc:spChg chg="add mod">
          <ac:chgData name="Morgan Feeney" userId="24f92920-01b4-487e-8c07-cba698654adc" providerId="ADAL" clId="{BA5109C3-44C4-4CC1-B826-2CDA23D902F4}" dt="2025-05-12T08:19:51.198" v="25" actId="20577"/>
          <ac:spMkLst>
            <pc:docMk/>
            <pc:sldMk cId="387199111" sldId="271"/>
            <ac:spMk id="10" creationId="{6263019A-58CB-2B83-C53C-46D05045C8FA}"/>
          </ac:spMkLst>
        </pc:spChg>
        <pc:spChg chg="add mod">
          <ac:chgData name="Morgan Feeney" userId="24f92920-01b4-487e-8c07-cba698654adc" providerId="ADAL" clId="{BA5109C3-44C4-4CC1-B826-2CDA23D902F4}" dt="2025-05-12T08:20:19.185" v="33" actId="20577"/>
          <ac:spMkLst>
            <pc:docMk/>
            <pc:sldMk cId="387199111" sldId="271"/>
            <ac:spMk id="11" creationId="{059AA609-1A9B-7568-9424-B8455B4788AA}"/>
          </ac:spMkLst>
        </pc:spChg>
        <pc:picChg chg="add mod">
          <ac:chgData name="Morgan Feeney" userId="24f92920-01b4-487e-8c07-cba698654adc" providerId="ADAL" clId="{BA5109C3-44C4-4CC1-B826-2CDA23D902F4}" dt="2025-05-12T08:20:10.670" v="31" actId="1076"/>
          <ac:picMkLst>
            <pc:docMk/>
            <pc:sldMk cId="387199111" sldId="271"/>
            <ac:picMk id="4" creationId="{470171EA-0CD0-9C02-6BB5-176A9F10C0C7}"/>
          </ac:picMkLst>
        </pc:picChg>
        <pc:picChg chg="add mod">
          <ac:chgData name="Morgan Feeney" userId="24f92920-01b4-487e-8c07-cba698654adc" providerId="ADAL" clId="{BA5109C3-44C4-4CC1-B826-2CDA23D902F4}" dt="2025-05-12T08:19:18.670" v="16" actId="1076"/>
          <ac:picMkLst>
            <pc:docMk/>
            <pc:sldMk cId="387199111" sldId="271"/>
            <ac:picMk id="6" creationId="{5BC4FC46-72F6-6B0A-D3B1-96EDFE99846F}"/>
          </ac:picMkLst>
        </pc:picChg>
        <pc:picChg chg="add mod">
          <ac:chgData name="Morgan Feeney" userId="24f92920-01b4-487e-8c07-cba698654adc" providerId="ADAL" clId="{BA5109C3-44C4-4CC1-B826-2CDA23D902F4}" dt="2025-05-12T08:19:11.147" v="14" actId="1076"/>
          <ac:picMkLst>
            <pc:docMk/>
            <pc:sldMk cId="387199111" sldId="271"/>
            <ac:picMk id="8" creationId="{B52038FF-D039-6EF7-D49D-4BE9D2E0F137}"/>
          </ac:picMkLst>
        </pc:picChg>
        <pc:picChg chg="add mod">
          <ac:chgData name="Morgan Feeney" userId="24f92920-01b4-487e-8c07-cba698654adc" providerId="ADAL" clId="{BA5109C3-44C4-4CC1-B826-2CDA23D902F4}" dt="2025-05-12T08:19:58.262" v="26" actId="1076"/>
          <ac:picMkLst>
            <pc:docMk/>
            <pc:sldMk cId="387199111" sldId="271"/>
            <ac:picMk id="9" creationId="{2E6CA5ED-0456-C70C-D7F6-7D09AEEE269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65D-1E9E-4EC2-AF81-849968F98E3B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4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65D-1E9E-4EC2-AF81-849968F98E3B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75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65D-1E9E-4EC2-AF81-849968F98E3B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6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65D-1E9E-4EC2-AF81-849968F98E3B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4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65D-1E9E-4EC2-AF81-849968F98E3B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69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65D-1E9E-4EC2-AF81-849968F98E3B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15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65D-1E9E-4EC2-AF81-849968F98E3B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76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65D-1E9E-4EC2-AF81-849968F98E3B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88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65D-1E9E-4EC2-AF81-849968F98E3B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48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65D-1E9E-4EC2-AF81-849968F98E3B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35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65D-1E9E-4EC2-AF81-849968F98E3B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65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565D-1E9E-4EC2-AF81-849968F98E3B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1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ipbs-compbiol.github.io/BM432/notebooks/04-02-figure_preparation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iorend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nature.com/articles/ncomms12194#ref-CR6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Mini-discussion on model figures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M. Feeney</a:t>
            </a:r>
          </a:p>
          <a:p>
            <a:r>
              <a:rPr lang="en-GB" dirty="0"/>
              <a:t>21-10-22</a:t>
            </a:r>
          </a:p>
        </p:txBody>
      </p:sp>
    </p:spTree>
    <p:extLst>
      <p:ext uri="{BB962C8B-B14F-4D97-AF65-F5344CB8AC3E}">
        <p14:creationId xmlns:p14="http://schemas.microsoft.com/office/powerpoint/2010/main" val="416930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What are the +</a:t>
            </a:r>
            <a:r>
              <a:rPr lang="en-GB" sz="4400" dirty="0" err="1"/>
              <a:t>ves</a:t>
            </a:r>
            <a:r>
              <a:rPr lang="en-GB" sz="4400" dirty="0"/>
              <a:t>/-</a:t>
            </a:r>
            <a:r>
              <a:rPr lang="en-GB" sz="4400" dirty="0" err="1"/>
              <a:t>ves</a:t>
            </a:r>
            <a:r>
              <a:rPr lang="en-GB" sz="4400" dirty="0"/>
              <a:t> of each? </a:t>
            </a:r>
          </a:p>
          <a:p>
            <a:r>
              <a:rPr lang="en-GB" sz="4400" dirty="0"/>
              <a:t>In which context would you want to use each figure?</a:t>
            </a:r>
          </a:p>
          <a:p>
            <a:r>
              <a:rPr lang="en-GB" sz="4400" dirty="0"/>
              <a:t>How else might you illustrate </a:t>
            </a:r>
            <a:r>
              <a:rPr lang="en-GB" sz="4400"/>
              <a:t>this system?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002265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95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Flow diagrams to illustrate experimental methods</a:t>
            </a:r>
          </a:p>
        </p:txBody>
      </p:sp>
    </p:spTree>
    <p:extLst>
      <p:ext uri="{BB962C8B-B14F-4D97-AF65-F5344CB8AC3E}">
        <p14:creationId xmlns:p14="http://schemas.microsoft.com/office/powerpoint/2010/main" val="8935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5278" y="1825625"/>
            <a:ext cx="543852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Figure 1. The experimental evolution protocol allows microbes—but not plants—to evolve. Rhizobia are grown </a:t>
            </a:r>
            <a:r>
              <a:rPr lang="en-GB" i="1" dirty="0"/>
              <a:t>in vitro,</a:t>
            </a:r>
            <a:r>
              <a:rPr lang="en-GB" dirty="0"/>
              <a:t> and 5.0 × 10</a:t>
            </a:r>
            <a:r>
              <a:rPr lang="en-GB" baseline="30000" dirty="0"/>
              <a:t>7</a:t>
            </a:r>
            <a:r>
              <a:rPr lang="en-GB" dirty="0"/>
              <a:t> rhizobia cells are inoculated directly on axenic plant roots. Plants are grown for 4 </a:t>
            </a:r>
            <a:r>
              <a:rPr lang="en-GB" dirty="0" err="1"/>
              <a:t>wpi</a:t>
            </a:r>
            <a:r>
              <a:rPr lang="en-GB" dirty="0"/>
              <a:t>, after which nodules are removed, and rhizobia are extracted to start a new round of </a:t>
            </a:r>
            <a:r>
              <a:rPr lang="en-GB" i="1" dirty="0"/>
              <a:t>in vitro</a:t>
            </a:r>
            <a:r>
              <a:rPr lang="en-GB" dirty="0"/>
              <a:t> growth. A portion of the extracted rhizobia are archived for future experiments. Another portion of the extracted rhizobia are serially diluted to quantify </a:t>
            </a:r>
            <a:r>
              <a:rPr lang="en-GB" i="1" dirty="0"/>
              <a:t>in planta</a:t>
            </a:r>
            <a:r>
              <a:rPr lang="en-GB" dirty="0"/>
              <a:t> population sizes to estimate the number of </a:t>
            </a:r>
            <a:r>
              <a:rPr lang="en-GB" i="1" dirty="0"/>
              <a:t>in planta</a:t>
            </a:r>
            <a:r>
              <a:rPr lang="en-GB" dirty="0"/>
              <a:t> and </a:t>
            </a:r>
            <a:r>
              <a:rPr lang="en-GB" i="1" dirty="0"/>
              <a:t>in vitro</a:t>
            </a:r>
            <a:r>
              <a:rPr lang="en-GB" dirty="0"/>
              <a:t> generations. (Online version in colour.) (</a:t>
            </a:r>
            <a:r>
              <a:rPr lang="en-GB" dirty="0" err="1"/>
              <a:t>Quides</a:t>
            </a:r>
            <a:r>
              <a:rPr lang="en-GB" dirty="0"/>
              <a:t> et al 2021)</a:t>
            </a:r>
          </a:p>
        </p:txBody>
      </p:sp>
      <p:pic>
        <p:nvPicPr>
          <p:cNvPr id="6146" name="Picture 2" descr="Figure 1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0" y="781893"/>
            <a:ext cx="5824439" cy="553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37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What level of detail to show (or include in the figure legend)?</a:t>
            </a:r>
          </a:p>
        </p:txBody>
      </p:sp>
    </p:spTree>
    <p:extLst>
      <p:ext uri="{BB962C8B-B14F-4D97-AF65-F5344CB8AC3E}">
        <p14:creationId xmlns:p14="http://schemas.microsoft.com/office/powerpoint/2010/main" val="409033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few more general notes on preparing model figures for your thesis/presentation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Think about what it is you want to convey to your audience</a:t>
            </a:r>
          </a:p>
          <a:p>
            <a:r>
              <a:rPr lang="en-GB" dirty="0"/>
              <a:t>Use colour, shapes, arrows carefully and consistently</a:t>
            </a:r>
          </a:p>
          <a:p>
            <a:r>
              <a:rPr lang="en-GB" dirty="0"/>
              <a:t>Label or use the figure legend to clarify (what’s in your head isn’t necessarily what’s in your audience’s head)</a:t>
            </a:r>
          </a:p>
          <a:p>
            <a:r>
              <a:rPr lang="en-GB" dirty="0"/>
              <a:t>General guidance for how to prepare figures for an audience (also applies to model figures): </a:t>
            </a:r>
            <a:r>
              <a:rPr lang="en-GB" dirty="0">
                <a:hlinkClick r:id="rId2"/>
              </a:rPr>
              <a:t>https://sipbs-compbiol.github.io/BM432/notebooks/04-02-figure_preparation.html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4278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23" y="224310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Powerpoint</a:t>
            </a:r>
            <a:br>
              <a:rPr lang="en-GB" dirty="0"/>
            </a:br>
            <a:r>
              <a:rPr lang="en-GB" dirty="0"/>
              <a:t>Adobe programs (if you have them)</a:t>
            </a:r>
            <a:br>
              <a:rPr lang="en-GB" dirty="0"/>
            </a:br>
            <a:r>
              <a:rPr lang="en-GB" dirty="0"/>
              <a:t>Any other software you like to use</a:t>
            </a:r>
            <a:br>
              <a:rPr lang="en-GB" dirty="0"/>
            </a:br>
            <a:r>
              <a:rPr lang="en-GB" dirty="0">
                <a:hlinkClick r:id="rId2"/>
              </a:rPr>
              <a:t>https://biorender.com/</a:t>
            </a:r>
            <a:r>
              <a:rPr lang="en-GB" dirty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8920" r="1476" b="25810"/>
          <a:stretch/>
        </p:blipFill>
        <p:spPr>
          <a:xfrm>
            <a:off x="768744" y="4297522"/>
            <a:ext cx="6585452" cy="245402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9715" y="490439"/>
            <a:ext cx="10515600" cy="949943"/>
          </a:xfrm>
        </p:spPr>
        <p:txBody>
          <a:bodyPr>
            <a:normAutofit/>
          </a:bodyPr>
          <a:lstStyle/>
          <a:p>
            <a:r>
              <a:rPr lang="en-GB" sz="4400" dirty="0"/>
              <a:t>How do I make model figures?</a:t>
            </a:r>
          </a:p>
        </p:txBody>
      </p:sp>
    </p:spTree>
    <p:extLst>
      <p:ext uri="{BB962C8B-B14F-4D97-AF65-F5344CB8AC3E}">
        <p14:creationId xmlns:p14="http://schemas.microsoft.com/office/powerpoint/2010/main" val="221281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6507828" cy="457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96367" y="5103674"/>
            <a:ext cx="966458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Figure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12.1.6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12.1.6: When glucose 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] and lactose [Lac] are both high, the lac operon is transcribed at a moderate level, because CAP (in the absence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cAMP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 is unable to bind to its corresponding cis-element (yellow) and therefore cannot help to stabilize binding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RNApol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at the promoter. Alternatively, when 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] is low, and [Lac] is high, CAP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cAMP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can bind near the promoter and increase further the transcription of the lac operon.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Origianl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Deyholos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-CC:AN) [From: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Biology </a:t>
            </a:r>
            <a:r>
              <a:rPr kumimoji="0" lang="en-US" altLang="en-US" sz="1800" b="0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LibreTexts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]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7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What does the figure show?</a:t>
            </a:r>
          </a:p>
          <a:p>
            <a:r>
              <a:rPr lang="en-GB" sz="4400" dirty="0"/>
              <a:t>What is wrong with it?</a:t>
            </a:r>
          </a:p>
        </p:txBody>
      </p:sp>
    </p:spTree>
    <p:extLst>
      <p:ext uri="{BB962C8B-B14F-4D97-AF65-F5344CB8AC3E}">
        <p14:creationId xmlns:p14="http://schemas.microsoft.com/office/powerpoint/2010/main" val="116875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Next slides – 4 model figures depicting the same regulatory system (</a:t>
            </a:r>
            <a:r>
              <a:rPr lang="en-GB" sz="4400" dirty="0" err="1"/>
              <a:t>SigR-RsrA</a:t>
            </a:r>
            <a:r>
              <a:rPr lang="en-GB" sz="4400" dirty="0"/>
              <a:t>) – which do you like best? least?</a:t>
            </a:r>
          </a:p>
        </p:txBody>
      </p:sp>
    </p:spTree>
    <p:extLst>
      <p:ext uri="{BB962C8B-B14F-4D97-AF65-F5344CB8AC3E}">
        <p14:creationId xmlns:p14="http://schemas.microsoft.com/office/powerpoint/2010/main" val="145203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63" y="553450"/>
            <a:ext cx="6055297" cy="3411151"/>
          </a:xfrm>
        </p:spPr>
      </p:pic>
      <p:sp>
        <p:nvSpPr>
          <p:cNvPr id="7" name="Rectangle 6"/>
          <p:cNvSpPr/>
          <p:nvPr/>
        </p:nvSpPr>
        <p:spPr>
          <a:xfrm>
            <a:off x="480958" y="4272677"/>
            <a:ext cx="99770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333333"/>
                </a:solidFill>
                <a:effectLst/>
                <a:latin typeface="Montserrat"/>
              </a:rPr>
              <a:t>Figure 7.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Montserrat"/>
              </a:rPr>
              <a:t>Model for a feedback regulatory loop that modulates expression of the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Montserrat"/>
              </a:rPr>
              <a:t>thioredoxin</a:t>
            </a:r>
            <a:r>
              <a:rPr lang="en-GB" b="0" i="0" dirty="0">
                <a:solidFill>
                  <a:srgbClr val="333333"/>
                </a:solidFill>
                <a:effectLst/>
                <a:latin typeface="Montserrat"/>
              </a:rPr>
              <a:t> system in response to oxidative stress. Under unstressed conditions,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Montserrat"/>
              </a:rPr>
              <a:t>σ</a:t>
            </a:r>
            <a:r>
              <a:rPr lang="en-GB" b="0" i="0" baseline="30000" dirty="0" err="1">
                <a:solidFill>
                  <a:srgbClr val="333333"/>
                </a:solidFill>
                <a:effectLst/>
                <a:latin typeface="Montserrat"/>
              </a:rPr>
              <a:t>R</a:t>
            </a:r>
            <a:r>
              <a:rPr lang="en-GB" b="0" i="0" dirty="0">
                <a:solidFill>
                  <a:srgbClr val="333333"/>
                </a:solidFill>
                <a:effectLst/>
                <a:latin typeface="Montserrat"/>
              </a:rPr>
              <a:t> is sequestered by binding to the reduced form of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Montserrat"/>
              </a:rPr>
              <a:t>RsrA</a:t>
            </a:r>
            <a:r>
              <a:rPr lang="en-GB" b="0" i="0" dirty="0">
                <a:solidFill>
                  <a:srgbClr val="333333"/>
                </a:solidFill>
                <a:effectLst/>
                <a:latin typeface="Montserrat"/>
              </a:rPr>
              <a:t> [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Montserrat"/>
              </a:rPr>
              <a:t>RsrA</a:t>
            </a:r>
            <a:r>
              <a:rPr lang="en-GB" b="0" i="0" dirty="0">
                <a:solidFill>
                  <a:srgbClr val="333333"/>
                </a:solidFill>
                <a:effectLst/>
                <a:latin typeface="Montserrat"/>
              </a:rPr>
              <a:t>-(SH)</a:t>
            </a:r>
            <a:r>
              <a:rPr lang="en-GB" b="0" i="0" baseline="-25000" dirty="0">
                <a:solidFill>
                  <a:srgbClr val="333333"/>
                </a:solidFill>
                <a:effectLst/>
                <a:latin typeface="Montserrat"/>
              </a:rPr>
              <a:t>2</a:t>
            </a:r>
            <a:r>
              <a:rPr lang="en-GB" b="0" i="0" dirty="0">
                <a:solidFill>
                  <a:srgbClr val="333333"/>
                </a:solidFill>
                <a:effectLst/>
                <a:latin typeface="Montserrat"/>
              </a:rPr>
              <a:t>]. Upon oxidative stress,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Montserrat"/>
              </a:rPr>
              <a:t>RsrA</a:t>
            </a:r>
            <a:r>
              <a:rPr lang="en-GB" b="0" i="0" dirty="0">
                <a:solidFill>
                  <a:srgbClr val="333333"/>
                </a:solidFill>
                <a:effectLst/>
                <a:latin typeface="Montserrat"/>
              </a:rPr>
              <a:t> is inactivated by the formation of intramolecular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Montserrat"/>
              </a:rPr>
              <a:t>disulfide</a:t>
            </a:r>
            <a:r>
              <a:rPr lang="en-GB" b="0" i="0" dirty="0">
                <a:solidFill>
                  <a:srgbClr val="333333"/>
                </a:solidFill>
                <a:effectLst/>
                <a:latin typeface="Montserrat"/>
              </a:rPr>
              <a:t> bond(s) (RsrA-S</a:t>
            </a:r>
            <a:r>
              <a:rPr lang="en-GB" b="0" i="0" baseline="-25000" dirty="0">
                <a:solidFill>
                  <a:srgbClr val="333333"/>
                </a:solidFill>
                <a:effectLst/>
                <a:latin typeface="Montserrat"/>
              </a:rPr>
              <a:t>2</a:t>
            </a:r>
            <a:r>
              <a:rPr lang="en-GB" b="0" i="0" dirty="0">
                <a:solidFill>
                  <a:srgbClr val="333333"/>
                </a:solidFill>
                <a:effectLst/>
                <a:latin typeface="Montserrat"/>
              </a:rPr>
              <a:t>), releasing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Montserrat"/>
              </a:rPr>
              <a:t>σ</a:t>
            </a:r>
            <a:r>
              <a:rPr lang="en-GB" b="0" i="0" baseline="30000" dirty="0" err="1">
                <a:solidFill>
                  <a:srgbClr val="333333"/>
                </a:solidFill>
                <a:effectLst/>
                <a:latin typeface="Montserrat"/>
              </a:rPr>
              <a:t>R</a:t>
            </a:r>
            <a:r>
              <a:rPr lang="en-GB" b="0" i="0" dirty="0">
                <a:solidFill>
                  <a:srgbClr val="333333"/>
                </a:solidFill>
                <a:effectLst/>
                <a:latin typeface="Montserrat"/>
              </a:rPr>
              <a:t>.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Montserrat"/>
              </a:rPr>
              <a:t>σ</a:t>
            </a:r>
            <a:r>
              <a:rPr lang="en-GB" b="0" i="0" baseline="30000" dirty="0" err="1">
                <a:solidFill>
                  <a:srgbClr val="333333"/>
                </a:solidFill>
                <a:effectLst/>
                <a:latin typeface="Montserrat"/>
              </a:rPr>
              <a:t>R</a:t>
            </a:r>
            <a:r>
              <a:rPr lang="en-GB" b="0" i="0" dirty="0">
                <a:solidFill>
                  <a:srgbClr val="333333"/>
                </a:solidFill>
                <a:effectLst/>
                <a:latin typeface="Montserrat"/>
              </a:rPr>
              <a:t> then binds core RNA polymerase and directs transcription of its own operon (</a:t>
            </a:r>
            <a:r>
              <a:rPr lang="en-GB" b="0" i="1" dirty="0" err="1">
                <a:solidFill>
                  <a:srgbClr val="333333"/>
                </a:solidFill>
                <a:effectLst/>
                <a:latin typeface="Montserrat"/>
              </a:rPr>
              <a:t>sigR-rsrA</a:t>
            </a:r>
            <a:r>
              <a:rPr lang="en-GB" b="0" i="0" dirty="0">
                <a:solidFill>
                  <a:srgbClr val="333333"/>
                </a:solidFill>
                <a:effectLst/>
                <a:latin typeface="Montserrat"/>
              </a:rPr>
              <a:t>) and the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Montserrat"/>
              </a:rPr>
              <a:t>thioredoxin</a:t>
            </a:r>
            <a:r>
              <a:rPr lang="en-GB" b="0" i="0" dirty="0">
                <a:solidFill>
                  <a:srgbClr val="333333"/>
                </a:solidFill>
                <a:effectLst/>
                <a:latin typeface="Montserrat"/>
              </a:rPr>
              <a:t> (TRX)/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Montserrat"/>
              </a:rPr>
              <a:t>thioredoxin</a:t>
            </a:r>
            <a:r>
              <a:rPr lang="en-GB" b="0" i="0" dirty="0">
                <a:solidFill>
                  <a:srgbClr val="333333"/>
                </a:solidFill>
                <a:effectLst/>
                <a:latin typeface="Montserrat"/>
              </a:rPr>
              <a:t> reductase (TR) genes (</a:t>
            </a:r>
            <a:r>
              <a:rPr lang="en-GB" b="0" i="1" dirty="0" err="1">
                <a:solidFill>
                  <a:srgbClr val="333333"/>
                </a:solidFill>
                <a:effectLst/>
                <a:latin typeface="Montserrat"/>
              </a:rPr>
              <a:t>trxBA</a:t>
            </a:r>
            <a:r>
              <a:rPr lang="en-GB" b="0" i="0" dirty="0">
                <a:solidFill>
                  <a:srgbClr val="333333"/>
                </a:solidFill>
                <a:effectLst/>
                <a:latin typeface="Montserrat"/>
              </a:rPr>
              <a:t>). The induction of the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Montserrat"/>
              </a:rPr>
              <a:t>thioredoxin</a:t>
            </a:r>
            <a:r>
              <a:rPr lang="en-GB" b="0" i="0" dirty="0">
                <a:solidFill>
                  <a:srgbClr val="333333"/>
                </a:solidFill>
                <a:effectLst/>
                <a:latin typeface="Montserrat"/>
              </a:rPr>
              <a:t> system shifts the intracellular thiol–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Montserrat"/>
              </a:rPr>
              <a:t>disulfide</a:t>
            </a:r>
            <a:r>
              <a:rPr lang="en-GB" b="0" i="0" dirty="0">
                <a:solidFill>
                  <a:srgbClr val="333333"/>
                </a:solidFill>
                <a:effectLst/>
                <a:latin typeface="Montserrat"/>
              </a:rPr>
              <a:t> balance and reduces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Montserrat"/>
              </a:rPr>
              <a:t>RsrA</a:t>
            </a:r>
            <a:r>
              <a:rPr lang="en-GB" b="0" i="0" dirty="0">
                <a:solidFill>
                  <a:srgbClr val="333333"/>
                </a:solidFill>
                <a:effectLst/>
                <a:latin typeface="Montserrat"/>
              </a:rPr>
              <a:t> to its active state in which it rebinds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Montserrat"/>
              </a:rPr>
              <a:t>σ</a:t>
            </a:r>
            <a:r>
              <a:rPr lang="en-GB" b="0" i="0" baseline="30000" dirty="0" err="1">
                <a:solidFill>
                  <a:srgbClr val="333333"/>
                </a:solidFill>
                <a:effectLst/>
                <a:latin typeface="Montserrat"/>
              </a:rPr>
              <a:t>R</a:t>
            </a:r>
            <a:r>
              <a:rPr lang="en-GB" b="0" i="0" dirty="0">
                <a:solidFill>
                  <a:srgbClr val="333333"/>
                </a:solidFill>
                <a:effectLst/>
                <a:latin typeface="Montserrat"/>
              </a:rPr>
              <a:t>, thereby returning the system to the pre-stimulus state. (Kang et al 1999)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2136"/>
            <a:ext cx="841513" cy="1325563"/>
          </a:xfrm>
        </p:spPr>
        <p:txBody>
          <a:bodyPr/>
          <a:lstStyle/>
          <a:p>
            <a:r>
              <a:rPr lang="en-GB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4067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830" y="4331281"/>
            <a:ext cx="8018848" cy="24480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b="1" dirty="0"/>
              <a:t>Figure 1: Scheme showing redox homeostasis loop for the </a:t>
            </a:r>
            <a:r>
              <a:rPr lang="en-GB" sz="2000" b="1" dirty="0" err="1"/>
              <a:t>RsrA</a:t>
            </a:r>
            <a:r>
              <a:rPr lang="en-GB" sz="2000" b="1" dirty="0"/>
              <a:t>–</a:t>
            </a:r>
            <a:r>
              <a:rPr lang="en-GB" sz="2000" b="1" dirty="0" err="1"/>
              <a:t>σ</a:t>
            </a:r>
            <a:r>
              <a:rPr lang="en-GB" sz="2000" b="1" baseline="30000" dirty="0" err="1"/>
              <a:t>R</a:t>
            </a:r>
            <a:r>
              <a:rPr lang="en-GB" sz="2000" b="1" dirty="0"/>
              <a:t> complex. </a:t>
            </a:r>
            <a:r>
              <a:rPr lang="en-GB" sz="2000" dirty="0"/>
              <a:t>The figure highlights the zinc coordination residues in reduced </a:t>
            </a:r>
            <a:r>
              <a:rPr lang="en-GB" sz="2000" dirty="0" err="1"/>
              <a:t>RsrA</a:t>
            </a:r>
            <a:r>
              <a:rPr lang="en-GB" sz="2000" dirty="0"/>
              <a:t> (RsrA</a:t>
            </a:r>
            <a:r>
              <a:rPr lang="en-GB" sz="2000" baseline="30000" dirty="0"/>
              <a:t>red</a:t>
            </a:r>
            <a:r>
              <a:rPr lang="en-GB" sz="2000" dirty="0"/>
              <a:t>.Zn</a:t>
            </a:r>
            <a:r>
              <a:rPr lang="en-GB" sz="2000" baseline="30000" dirty="0"/>
              <a:t>2+</a:t>
            </a:r>
            <a:r>
              <a:rPr lang="en-GB" sz="2000" dirty="0"/>
              <a:t>) from </a:t>
            </a:r>
            <a:r>
              <a:rPr lang="en-GB" sz="2000" i="1" dirty="0"/>
              <a:t>Streptomyces </a:t>
            </a:r>
            <a:r>
              <a:rPr lang="en-GB" sz="2000" i="1" dirty="0" err="1"/>
              <a:t>coelicolor</a:t>
            </a:r>
            <a:r>
              <a:rPr lang="en-GB" sz="2000" dirty="0"/>
              <a:t>. </a:t>
            </a:r>
            <a:r>
              <a:rPr lang="en-GB" sz="2000" dirty="0" err="1"/>
              <a:t>Disulfide</a:t>
            </a:r>
            <a:r>
              <a:rPr lang="en-GB" sz="2000" dirty="0"/>
              <a:t> stress results in the loss of zinc and formation of a degenerate trigger </a:t>
            </a:r>
            <a:r>
              <a:rPr lang="en-GB" sz="2000" dirty="0" err="1"/>
              <a:t>disulfide</a:t>
            </a:r>
            <a:r>
              <a:rPr lang="en-GB" sz="2000" dirty="0"/>
              <a:t> bond in </a:t>
            </a:r>
            <a:r>
              <a:rPr lang="en-GB" sz="2000" dirty="0" err="1"/>
              <a:t>RsrA</a:t>
            </a:r>
            <a:r>
              <a:rPr lang="en-GB" sz="2000" baseline="30000" dirty="0" err="1"/>
              <a:t>ox</a:t>
            </a:r>
            <a:r>
              <a:rPr lang="en-GB" sz="2000" dirty="0"/>
              <a:t>, formed by the same zinc-binding residues. The transcribed regulon of </a:t>
            </a:r>
            <a:r>
              <a:rPr lang="en-GB" sz="2000" dirty="0" err="1"/>
              <a:t>σ</a:t>
            </a:r>
            <a:r>
              <a:rPr lang="en-GB" sz="2000" baseline="30000" dirty="0" err="1"/>
              <a:t>R</a:t>
            </a:r>
            <a:r>
              <a:rPr lang="en-GB" sz="2000" dirty="0"/>
              <a:t> includes anti-oxidant genes that re-establish redox homeostasis and the genes for </a:t>
            </a:r>
            <a:r>
              <a:rPr lang="en-GB" sz="2000" i="1" dirty="0" err="1"/>
              <a:t>sigR</a:t>
            </a:r>
            <a:r>
              <a:rPr lang="en-GB" sz="2000" dirty="0"/>
              <a:t> and </a:t>
            </a:r>
            <a:r>
              <a:rPr lang="en-GB" sz="2000" i="1" dirty="0" err="1"/>
              <a:t>rsrA</a:t>
            </a:r>
            <a:r>
              <a:rPr lang="en-GB" sz="2000" dirty="0"/>
              <a:t> (not shown), which amplify the response. Not shown is an additional layer of regulation involving a form of </a:t>
            </a:r>
            <a:r>
              <a:rPr lang="en-GB" sz="2000" dirty="0" err="1"/>
              <a:t>σ</a:t>
            </a:r>
            <a:r>
              <a:rPr lang="en-GB" sz="2000" baseline="30000" dirty="0" err="1"/>
              <a:t>R</a:t>
            </a:r>
            <a:r>
              <a:rPr lang="en-GB" sz="2000" dirty="0"/>
              <a:t> with an N-terminal extension that also binds </a:t>
            </a:r>
            <a:r>
              <a:rPr lang="en-GB" sz="2000" dirty="0" err="1"/>
              <a:t>RsrA</a:t>
            </a:r>
            <a:r>
              <a:rPr lang="en-GB" sz="2000" dirty="0"/>
              <a:t>, but is rapidly degraded by proteolysis</a:t>
            </a:r>
            <a:r>
              <a:rPr lang="en-GB" sz="2000" baseline="30000" dirty="0">
                <a:hlinkClick r:id="rId2" tooltip="Kim, M. S., Hahn, M. Y., Cho, Y., Cho, S. N. &amp; Roe, J. H. Positive and negative feedback regulatory loops of thiol-oxidative stress response mediated by an unstable isoform of sigmaR in actinomycetes. Mol. Microbiol. 73, 815–825 (2009)."/>
              </a:rPr>
              <a:t>65</a:t>
            </a:r>
            <a:r>
              <a:rPr lang="en-GB" sz="2000" dirty="0"/>
              <a:t>. Shaded panels denote NMR structures of </a:t>
            </a:r>
            <a:r>
              <a:rPr lang="en-GB" sz="2000" dirty="0" err="1"/>
              <a:t>RsrA</a:t>
            </a:r>
            <a:r>
              <a:rPr lang="en-GB" sz="2000" dirty="0"/>
              <a:t> reported in the present work. (</a:t>
            </a:r>
            <a:r>
              <a:rPr lang="en-GB" sz="2000" dirty="0" err="1"/>
              <a:t>Rajasekar</a:t>
            </a:r>
            <a:r>
              <a:rPr lang="en-GB" sz="2000" dirty="0"/>
              <a:t> et al 2016)</a:t>
            </a:r>
          </a:p>
        </p:txBody>
      </p:sp>
      <p:pic>
        <p:nvPicPr>
          <p:cNvPr id="1026" name="Picture 2" descr="fig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439" y="699252"/>
            <a:ext cx="652462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2136"/>
            <a:ext cx="841513" cy="1325563"/>
          </a:xfrm>
        </p:spPr>
        <p:txBody>
          <a:bodyPr/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4958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2136"/>
            <a:ext cx="841513" cy="1325563"/>
          </a:xfrm>
        </p:spPr>
        <p:txBody>
          <a:bodyPr/>
          <a:lstStyle/>
          <a:p>
            <a:r>
              <a:rPr lang="en-GB" dirty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6843" y="811834"/>
            <a:ext cx="4962939" cy="456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b="1" dirty="0"/>
              <a:t>FIG 7</a:t>
            </a:r>
            <a:r>
              <a:rPr lang="en-GB" sz="1400" dirty="0"/>
              <a:t> Regulation of the oxidative stress response in </a:t>
            </a:r>
            <a:r>
              <a:rPr lang="en-GB" sz="1400" i="1" dirty="0"/>
              <a:t>Streptomyces</a:t>
            </a:r>
            <a:r>
              <a:rPr lang="en-GB" sz="1400" dirty="0"/>
              <a:t>. The oxidative stress response is controlled by sigma factor </a:t>
            </a:r>
            <a:r>
              <a:rPr lang="en-GB" sz="1400" dirty="0" err="1"/>
              <a:t>SigR</a:t>
            </a:r>
            <a:r>
              <a:rPr lang="en-GB" sz="1400" dirty="0"/>
              <a:t> and zinc-containing, redox-sensitive </a:t>
            </a:r>
            <a:r>
              <a:rPr lang="en-GB" sz="1400" dirty="0" err="1"/>
              <a:t>antisigma</a:t>
            </a:r>
            <a:r>
              <a:rPr lang="en-GB" sz="1400" dirty="0"/>
              <a:t> factor </a:t>
            </a:r>
            <a:r>
              <a:rPr lang="en-GB" sz="1400" dirty="0" err="1"/>
              <a:t>RsrA</a:t>
            </a:r>
            <a:r>
              <a:rPr lang="en-GB" sz="1400" dirty="0"/>
              <a:t>. Under reducing conditions, </a:t>
            </a:r>
            <a:r>
              <a:rPr lang="en-GB" sz="1400" dirty="0" err="1"/>
              <a:t>RsrA</a:t>
            </a:r>
            <a:r>
              <a:rPr lang="en-GB" sz="1400" dirty="0"/>
              <a:t> binds </a:t>
            </a:r>
            <a:r>
              <a:rPr lang="en-GB" sz="1400" dirty="0" err="1"/>
              <a:t>SigR</a:t>
            </a:r>
            <a:r>
              <a:rPr lang="en-GB" sz="1400" dirty="0"/>
              <a:t> and prevents it from activating transcription. Under these conditions, the </a:t>
            </a:r>
            <a:r>
              <a:rPr lang="en-GB" sz="1400" i="1" dirty="0" err="1"/>
              <a:t>sigR-rsrA</a:t>
            </a:r>
            <a:r>
              <a:rPr lang="en-GB" sz="1400" dirty="0"/>
              <a:t> operon is only expressed from the </a:t>
            </a:r>
            <a:r>
              <a:rPr lang="en-GB" sz="1400" i="1" dirty="0"/>
              <a:t>p1</a:t>
            </a:r>
            <a:r>
              <a:rPr lang="en-GB" sz="1400" dirty="0"/>
              <a:t> promoter and only the short isoform of </a:t>
            </a:r>
            <a:r>
              <a:rPr lang="en-GB" sz="1400" dirty="0" err="1"/>
              <a:t>SigR</a:t>
            </a:r>
            <a:r>
              <a:rPr lang="en-GB" sz="1400" dirty="0"/>
              <a:t> (dark green) is synthesized. The </a:t>
            </a:r>
            <a:r>
              <a:rPr lang="en-GB" sz="1400" i="1" dirty="0" err="1"/>
              <a:t>sigR</a:t>
            </a:r>
            <a:r>
              <a:rPr lang="en-GB" sz="1400" dirty="0"/>
              <a:t> gene encoding this short isoform has a highly unusual GTC start codon, and this leads to repression of </a:t>
            </a:r>
            <a:r>
              <a:rPr lang="en-GB" sz="1400" dirty="0" err="1"/>
              <a:t>SigR</a:t>
            </a:r>
            <a:r>
              <a:rPr lang="en-GB" sz="1400" dirty="0"/>
              <a:t> translation by IF3. This translational repression is essential to prevent </a:t>
            </a:r>
            <a:r>
              <a:rPr lang="en-GB" sz="1400" dirty="0" err="1"/>
              <a:t>SigR</a:t>
            </a:r>
            <a:r>
              <a:rPr lang="en-GB" sz="1400" dirty="0"/>
              <a:t> from being overproduced relative to </a:t>
            </a:r>
            <a:r>
              <a:rPr lang="en-GB" sz="1400" dirty="0" err="1"/>
              <a:t>RsrA</a:t>
            </a:r>
            <a:r>
              <a:rPr lang="en-GB" sz="1400" dirty="0"/>
              <a:t>, which would result in unregulated and constitutive expression of the </a:t>
            </a:r>
            <a:r>
              <a:rPr lang="en-GB" sz="1400" dirty="0" err="1"/>
              <a:t>SigR</a:t>
            </a:r>
            <a:r>
              <a:rPr lang="en-GB" sz="1400" dirty="0"/>
              <a:t> regulon. An excess of </a:t>
            </a:r>
            <a:r>
              <a:rPr lang="en-GB" sz="1400" dirty="0" err="1"/>
              <a:t>RsrA</a:t>
            </a:r>
            <a:r>
              <a:rPr lang="en-GB" sz="1400" dirty="0"/>
              <a:t> over </a:t>
            </a:r>
            <a:r>
              <a:rPr lang="en-GB" sz="1400" dirty="0" err="1"/>
              <a:t>SigR</a:t>
            </a:r>
            <a:r>
              <a:rPr lang="en-GB" sz="1400" dirty="0"/>
              <a:t> is ensured through a combination of (</a:t>
            </a:r>
            <a:r>
              <a:rPr lang="en-GB" sz="1400" dirty="0" err="1"/>
              <a:t>i</a:t>
            </a:r>
            <a:r>
              <a:rPr lang="en-GB" sz="1400" dirty="0"/>
              <a:t>) incomplete translational coupling to </a:t>
            </a:r>
            <a:r>
              <a:rPr lang="en-GB" sz="1400" i="1" dirty="0" err="1"/>
              <a:t>sigR</a:t>
            </a:r>
            <a:r>
              <a:rPr lang="en-GB" sz="1400" dirty="0"/>
              <a:t>, and (ii) independent transcription and translation of </a:t>
            </a:r>
            <a:r>
              <a:rPr lang="en-GB" sz="1400" i="1" dirty="0" err="1"/>
              <a:t>rsrA</a:t>
            </a:r>
            <a:r>
              <a:rPr lang="en-GB" sz="1400" dirty="0"/>
              <a:t> arising from its own dedicated promoter and RBS, both internal to the </a:t>
            </a:r>
            <a:r>
              <a:rPr lang="en-GB" sz="1400" i="1" dirty="0" err="1"/>
              <a:t>sigR</a:t>
            </a:r>
            <a:r>
              <a:rPr lang="en-GB" sz="1400" dirty="0"/>
              <a:t> coding sequence. Exposure to oxidative stress induces the formation of an intramolecular </a:t>
            </a:r>
            <a:r>
              <a:rPr lang="en-GB" sz="1400" dirty="0" err="1"/>
              <a:t>disulfide</a:t>
            </a:r>
            <a:r>
              <a:rPr lang="en-GB" sz="1400" dirty="0"/>
              <a:t> bond in </a:t>
            </a:r>
            <a:r>
              <a:rPr lang="en-GB" sz="1400" dirty="0" err="1"/>
              <a:t>RsrA</a:t>
            </a:r>
            <a:r>
              <a:rPr lang="en-GB" sz="1400" dirty="0"/>
              <a:t> and the expulsion of zinc, which causes it to lose its affinity for </a:t>
            </a:r>
            <a:r>
              <a:rPr lang="en-GB" sz="1400" dirty="0" err="1"/>
              <a:t>SigR</a:t>
            </a:r>
            <a:r>
              <a:rPr lang="en-GB" sz="1400" dirty="0"/>
              <a:t>, releasing </a:t>
            </a:r>
            <a:r>
              <a:rPr lang="en-GB" sz="1400" dirty="0" err="1"/>
              <a:t>SigR</a:t>
            </a:r>
            <a:r>
              <a:rPr lang="en-GB" sz="1400" dirty="0"/>
              <a:t> to activate the transcription of &gt;100 genes and operons, including the IF3 structural gene</a:t>
            </a:r>
            <a:r>
              <a:rPr lang="en-GB" sz="1400" i="1" dirty="0"/>
              <a:t> </a:t>
            </a:r>
            <a:r>
              <a:rPr lang="en-GB" sz="1400" i="1" dirty="0" err="1"/>
              <a:t>infC</a:t>
            </a:r>
            <a:r>
              <a:rPr lang="en-GB" sz="1400" dirty="0"/>
              <a:t> (which has additional promoters that do not depend on </a:t>
            </a:r>
            <a:r>
              <a:rPr lang="en-GB" sz="1400" dirty="0" err="1"/>
              <a:t>SigR</a:t>
            </a:r>
            <a:r>
              <a:rPr lang="en-GB" sz="1400" dirty="0"/>
              <a:t>). </a:t>
            </a:r>
            <a:r>
              <a:rPr lang="en-GB" sz="1400" dirty="0" err="1"/>
              <a:t>SigR</a:t>
            </a:r>
            <a:r>
              <a:rPr lang="en-GB" sz="1400" dirty="0"/>
              <a:t> also activates the transcription of the </a:t>
            </a:r>
            <a:r>
              <a:rPr lang="en-GB" sz="1400" i="1" dirty="0" err="1"/>
              <a:t>sigR-rsrA</a:t>
            </a:r>
            <a:r>
              <a:rPr lang="en-GB" sz="1400" dirty="0"/>
              <a:t> operon from upstream </a:t>
            </a:r>
            <a:r>
              <a:rPr lang="en-GB" sz="1400" dirty="0" err="1"/>
              <a:t>autoregulatory</a:t>
            </a:r>
            <a:r>
              <a:rPr lang="en-GB" sz="1400" dirty="0"/>
              <a:t> promoter</a:t>
            </a:r>
            <a:r>
              <a:rPr lang="en-GB" sz="1400" i="1" dirty="0"/>
              <a:t> p2</a:t>
            </a:r>
            <a:r>
              <a:rPr lang="en-GB" sz="1400" dirty="0"/>
              <a:t>. Translation of the </a:t>
            </a:r>
            <a:r>
              <a:rPr lang="en-GB" sz="1400" i="1" dirty="0"/>
              <a:t>p2</a:t>
            </a:r>
            <a:r>
              <a:rPr lang="en-GB" sz="1400" dirty="0"/>
              <a:t> transcript leads to the synthesis of a longer isoform of the protein (</a:t>
            </a:r>
            <a:r>
              <a:rPr lang="en-GB" sz="1400" dirty="0" err="1"/>
              <a:t>SigR</a:t>
            </a:r>
            <a:r>
              <a:rPr lang="en-GB" sz="1400" dirty="0"/>
              <a:t>′) from an upstream ATG start codon lying between the two promoters. Unlike the stable </a:t>
            </a:r>
            <a:r>
              <a:rPr lang="en-GB" sz="1400" dirty="0" err="1"/>
              <a:t>SigR</a:t>
            </a:r>
            <a:r>
              <a:rPr lang="en-GB" sz="1400" dirty="0"/>
              <a:t> isoform, </a:t>
            </a:r>
            <a:r>
              <a:rPr lang="en-GB" sz="1400" dirty="0" err="1"/>
              <a:t>SigR</a:t>
            </a:r>
            <a:r>
              <a:rPr lang="en-GB" sz="1400" dirty="0"/>
              <a:t>′ is unstable because the N-terminal extension found only in </a:t>
            </a:r>
            <a:r>
              <a:rPr lang="en-GB" sz="1400" dirty="0" err="1"/>
              <a:t>SigR</a:t>
            </a:r>
            <a:r>
              <a:rPr lang="en-GB" sz="1400" dirty="0"/>
              <a:t>′ (pale green) makes it a substrate for </a:t>
            </a:r>
            <a:r>
              <a:rPr lang="en-GB" sz="1400" dirty="0" err="1"/>
              <a:t>Clp</a:t>
            </a:r>
            <a:r>
              <a:rPr lang="en-GB" sz="1400" dirty="0"/>
              <a:t> proteases, which are also members of the </a:t>
            </a:r>
            <a:r>
              <a:rPr lang="en-GB" sz="1400" dirty="0" err="1"/>
              <a:t>SigR</a:t>
            </a:r>
            <a:r>
              <a:rPr lang="en-GB" sz="1400" dirty="0"/>
              <a:t> regulon. This provides a second negative feedback loop controlling </a:t>
            </a:r>
            <a:r>
              <a:rPr lang="en-GB" sz="1400" dirty="0" err="1"/>
              <a:t>SigR</a:t>
            </a:r>
            <a:r>
              <a:rPr lang="en-GB" sz="1400" dirty="0"/>
              <a:t> activity. (Feeney et al 2017)</a:t>
            </a:r>
          </a:p>
        </p:txBody>
      </p:sp>
      <p:pic>
        <p:nvPicPr>
          <p:cNvPr id="5122" name="Picture 2" descr="https://journals.asm.org/cms/10.1128/mBio.00815-17/asset/f9241635-b074-462a-9a12-a88ef5275191/assets/graphic/mbo003173348000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80" y="1858618"/>
            <a:ext cx="5920424" cy="474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97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etails are in the caption following th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50" y="244475"/>
            <a:ext cx="7667775" cy="53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1367" y="4503509"/>
            <a:ext cx="7470633" cy="23544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cs typeface="Arial" panose="020B0604020202020204" pitchFamily="34" charset="0"/>
              </a:rPr>
              <a:t>Figure 1</a:t>
            </a:r>
            <a:r>
              <a:rPr lang="en-US" altLang="en-US" sz="1050" dirty="0">
                <a:solidFill>
                  <a:srgbClr val="1C1D1E"/>
                </a:solidFill>
                <a:cs typeface="Arial" panose="020B0604020202020204" pitchFamily="34" charset="0"/>
              </a:rPr>
              <a:t>.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 activation by thiol-perturbing and antibiotic stresses. Two promoters of the 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sigR-rsrA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 operon,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sigR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p1 and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sigR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p2, are recognized by housekeeping sigma factors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HrdB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 and by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SigR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, respectively. The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sigR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p1 transcript is translated from the non-canonical start codon, GTC, and produces stable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, whereas the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sigR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p2 transcript produces the isoform, 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3000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’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 , which is N-terminally extended by 58 aa. Under unstressed reducing conditions, zinc-containing anti-sigma (ZAS) factor,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RsrA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, binds and sequesters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, thus limiting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sigR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p2 transcription.</a:t>
            </a:r>
          </a:p>
          <a:p>
            <a:pPr lvl="0"/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A. A scheme under thiol-perturbing stresses. On encountering oxidants or alkylating electrophiles, conformational change occurs in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RsrA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 via disulfide bond formation or alkylation, thus releasing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, which directs transcription from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sigR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p2, generating 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3000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’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. Both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 and 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3000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’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  positively amplify </a:t>
            </a:r>
            <a:r>
              <a:rPr kumimoji="0" lang="en-US" altLang="en-US" sz="1050" b="0" i="1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sigR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 expression, and induce other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 regulon members such as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Trx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, MSH and proteases. 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3000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’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  is rapidly degraded by induced proteases. The sequence logo determined from 108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 target promoters is presented.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B. A scheme upon encountering translation-inhibiting antibiotics. Ribosome-targeting antibiotics induce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sigR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p1 transcription by increasing the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WhiB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-like transcriptional activator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WblC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, which binds immediately upstream of the −35 element of </a:t>
            </a: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sigR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p1. Production of higher level of free stable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 that exceeds the molar quantity of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RsrA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 further amplifies the positive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autoregulatory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 loop and results in prolonged induction of the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 regulon, conferring antibiotic resistance. (Park et al 2019)</a:t>
            </a:r>
          </a:p>
        </p:txBody>
      </p:sp>
      <p:pic>
        <p:nvPicPr>
          <p:cNvPr id="4100" name="Picture 4" descr="urn:x-wiley:0950382X:media:mmi14341:mmi14341-math-00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0688" y="-579438"/>
            <a:ext cx="2000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urn:x-wiley:0950382X:media:mmi14341:mmi14341-math-00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13" y="244475"/>
            <a:ext cx="2000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urn:x-wiley:0950382X:media:mmi14341:mmi14341-math-00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44475"/>
            <a:ext cx="2000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urn:x-wiley:0950382X:media:mmi14341:mmi14341-math-0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713" y="244475"/>
            <a:ext cx="2000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-82136"/>
            <a:ext cx="841513" cy="1325563"/>
          </a:xfrm>
        </p:spPr>
        <p:txBody>
          <a:bodyPr/>
          <a:lstStyle/>
          <a:p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4183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70171EA-0CD0-9C02-6BB5-176A9F10C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20" y="60865"/>
            <a:ext cx="4659116" cy="2624636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2B5E7EE-9756-AFEC-C0CB-9FD40583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497" y="-357439"/>
            <a:ext cx="841513" cy="1325563"/>
          </a:xfrm>
        </p:spPr>
        <p:txBody>
          <a:bodyPr/>
          <a:lstStyle/>
          <a:p>
            <a:r>
              <a:rPr lang="en-GB" dirty="0"/>
              <a:t>A</a:t>
            </a:r>
          </a:p>
        </p:txBody>
      </p:sp>
      <p:pic>
        <p:nvPicPr>
          <p:cNvPr id="6" name="Picture 2" descr="figure 1">
            <a:extLst>
              <a:ext uri="{FF2B5EF4-FFF2-40B4-BE49-F238E27FC236}">
                <a16:creationId xmlns:a16="http://schemas.microsoft.com/office/drawing/2014/main" id="{5BC4FC46-72F6-6B0A-D3B1-96EDFE998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872" y="140497"/>
            <a:ext cx="5021663" cy="270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A0D175-871F-F5DD-2CFC-0D4CADC3EEDD}"/>
              </a:ext>
            </a:extLst>
          </p:cNvPr>
          <p:cNvSpPr txBox="1">
            <a:spLocks/>
          </p:cNvSpPr>
          <p:nvPr/>
        </p:nvSpPr>
        <p:spPr>
          <a:xfrm>
            <a:off x="-1" y="2685501"/>
            <a:ext cx="841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</a:t>
            </a:r>
          </a:p>
        </p:txBody>
      </p:sp>
      <p:pic>
        <p:nvPicPr>
          <p:cNvPr id="8" name="Picture 2" descr="https://journals.asm.org/cms/10.1128/mBio.00815-17/asset/f9241635-b074-462a-9a12-a88ef5275191/assets/graphic/mbo0031733480007.jpeg">
            <a:extLst>
              <a:ext uri="{FF2B5EF4-FFF2-40B4-BE49-F238E27FC236}">
                <a16:creationId xmlns:a16="http://schemas.microsoft.com/office/drawing/2014/main" id="{B52038FF-D039-6EF7-D49D-4BE9D2E0F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20" y="3336260"/>
            <a:ext cx="4260052" cy="341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etails are in the caption following the image">
            <a:extLst>
              <a:ext uri="{FF2B5EF4-FFF2-40B4-BE49-F238E27FC236}">
                <a16:creationId xmlns:a16="http://schemas.microsoft.com/office/drawing/2014/main" id="{2E6CA5ED-0456-C70C-D7F6-7D09AEEE2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151" y="2949272"/>
            <a:ext cx="5491104" cy="379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263019A-58CB-2B83-C53C-46D05045C8FA}"/>
              </a:ext>
            </a:extLst>
          </p:cNvPr>
          <p:cNvSpPr txBox="1">
            <a:spLocks/>
          </p:cNvSpPr>
          <p:nvPr/>
        </p:nvSpPr>
        <p:spPr>
          <a:xfrm>
            <a:off x="5803400" y="-357439"/>
            <a:ext cx="841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B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9AA609-1A9B-7568-9424-B8455B4788AA}"/>
              </a:ext>
            </a:extLst>
          </p:cNvPr>
          <p:cNvSpPr txBox="1">
            <a:spLocks/>
          </p:cNvSpPr>
          <p:nvPr/>
        </p:nvSpPr>
        <p:spPr>
          <a:xfrm>
            <a:off x="5669158" y="2685501"/>
            <a:ext cx="841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719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1310</Words>
  <Application>Microsoft Office PowerPoint</Application>
  <PresentationFormat>Widescreen</PresentationFormat>
  <Paragraphs>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MathJax_Main</vt:lpstr>
      <vt:lpstr>Montserrat</vt:lpstr>
      <vt:lpstr>Tahoma</vt:lpstr>
      <vt:lpstr>Office Theme</vt:lpstr>
      <vt:lpstr>Mini-discussion on model figures</vt:lpstr>
      <vt:lpstr>PowerPoint Presentation</vt:lpstr>
      <vt:lpstr>PowerPoint Presentation</vt:lpstr>
      <vt:lpstr>PowerPoint Presentation</vt:lpstr>
      <vt:lpstr>A</vt:lpstr>
      <vt:lpstr>B</vt:lpstr>
      <vt:lpstr>C</vt:lpstr>
      <vt:lpstr>D</vt:lpstr>
      <vt:lpstr>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few more general notes on preparing model figures for your thesis/presentation</vt:lpstr>
      <vt:lpstr>Powerpoint Adobe programs (if you have them) Any other software you like to use https://biorender.com/ 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figures</dc:title>
  <dc:creator>Morgan Feeney</dc:creator>
  <cp:lastModifiedBy>Morgan Feeney</cp:lastModifiedBy>
  <cp:revision>9</cp:revision>
  <dcterms:created xsi:type="dcterms:W3CDTF">2022-10-19T15:25:06Z</dcterms:created>
  <dcterms:modified xsi:type="dcterms:W3CDTF">2025-05-12T08:20:25Z</dcterms:modified>
</cp:coreProperties>
</file>