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3" r:id="rId2"/>
    <p:sldId id="288" r:id="rId3"/>
    <p:sldId id="289" r:id="rId4"/>
    <p:sldId id="256" r:id="rId5"/>
    <p:sldId id="286" r:id="rId6"/>
    <p:sldId id="284" r:id="rId7"/>
    <p:sldId id="268" r:id="rId8"/>
    <p:sldId id="290" r:id="rId9"/>
    <p:sldId id="291" r:id="rId10"/>
    <p:sldId id="287" r:id="rId11"/>
    <p:sldId id="271" r:id="rId12"/>
    <p:sldId id="276" r:id="rId13"/>
    <p:sldId id="28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7ED57204-13E9-4324-9315-1FC0730E8AFF}">
          <p14:sldIdLst>
            <p14:sldId id="283"/>
            <p14:sldId id="288"/>
            <p14:sldId id="289"/>
            <p14:sldId id="256"/>
            <p14:sldId id="286"/>
            <p14:sldId id="284"/>
            <p14:sldId id="268"/>
            <p14:sldId id="290"/>
            <p14:sldId id="291"/>
            <p14:sldId id="287"/>
            <p14:sldId id="271"/>
            <p14:sldId id="276"/>
            <p14:sldId id="282"/>
          </p14:sldIdLst>
        </p14:section>
        <p14:section name="Untitled Section" id="{0C7D81DF-693A-481F-917C-C3B7D96F07F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6" autoAdjust="0"/>
  </p:normalViewPr>
  <p:slideViewPr>
    <p:cSldViewPr snapToGrid="0">
      <p:cViewPr varScale="1">
        <p:scale>
          <a:sx n="51" d="100"/>
          <a:sy n="51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用户体验</a:t>
            </a:r>
          </a:p>
        </p:txBody>
      </p:sp>
    </p:spTree>
    <p:extLst>
      <p:ext uri="{BB962C8B-B14F-4D97-AF65-F5344CB8AC3E}">
        <p14:creationId xmlns:p14="http://schemas.microsoft.com/office/powerpoint/2010/main" val="157087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数据库映射，实时订阅，弹性权限系统</a:t>
            </a:r>
            <a:endParaRPr lang="en-US" altLang="zh-CN" dirty="0"/>
          </a:p>
          <a:p>
            <a:r>
              <a:rPr lang="en-US" altLang="zh-CN" dirty="0" err="1"/>
              <a:t>Graph.cool</a:t>
            </a:r>
            <a:r>
              <a:rPr lang="en-US" altLang="zh-CN" dirty="0"/>
              <a:t> -&gt;model -&gt; query </a:t>
            </a:r>
            <a:r>
              <a:rPr lang="en-US" altLang="zh-CN"/>
              <a:t>&amp; mutation</a:t>
            </a:r>
          </a:p>
          <a:p>
            <a:r>
              <a:rPr lang="zh-CN" altLang="en-US" dirty="0"/>
              <a:t>有坑</a:t>
            </a:r>
          </a:p>
        </p:txBody>
      </p:sp>
    </p:spTree>
    <p:extLst>
      <p:ext uri="{BB962C8B-B14F-4D97-AF65-F5344CB8AC3E}">
        <p14:creationId xmlns:p14="http://schemas.microsoft.com/office/powerpoint/2010/main" val="141344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18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用户体验</a:t>
            </a:r>
          </a:p>
        </p:txBody>
      </p:sp>
    </p:spTree>
    <p:extLst>
      <p:ext uri="{BB962C8B-B14F-4D97-AF65-F5344CB8AC3E}">
        <p14:creationId xmlns:p14="http://schemas.microsoft.com/office/powerpoint/2010/main" val="174899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过多字段</a:t>
            </a:r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APP</a:t>
            </a:r>
            <a:r>
              <a:rPr lang="zh-CN" altLang="en-US" dirty="0"/>
              <a:t>， 手机页面，</a:t>
            </a:r>
            <a:r>
              <a:rPr lang="en-US" altLang="zh-CN" dirty="0"/>
              <a:t>PC</a:t>
            </a:r>
            <a:r>
              <a:rPr lang="zh-CN" altLang="en-US" dirty="0"/>
              <a:t>端</a:t>
            </a:r>
            <a:endParaRPr lang="en-US" altLang="zh-CN" dirty="0"/>
          </a:p>
          <a:p>
            <a:r>
              <a:rPr lang="zh-CN" altLang="en-US" dirty="0"/>
              <a:t>我的朋友张三的旅游相册前五张图片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16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降低移动端网络请求</a:t>
            </a:r>
            <a:endParaRPr lang="en-US" altLang="zh-CN" dirty="0"/>
          </a:p>
          <a:p>
            <a:r>
              <a:rPr lang="zh-CN" altLang="en-US" dirty="0"/>
              <a:t>没有计算能力</a:t>
            </a:r>
            <a:endParaRPr lang="en-US" altLang="zh-CN" dirty="0"/>
          </a:p>
          <a:p>
            <a:r>
              <a:rPr lang="zh-CN" altLang="en-US" dirty="0"/>
              <a:t>以前要改后台，现在只改前端</a:t>
            </a:r>
          </a:p>
        </p:txBody>
      </p:sp>
    </p:spTree>
    <p:extLst>
      <p:ext uri="{BB962C8B-B14F-4D97-AF65-F5344CB8AC3E}">
        <p14:creationId xmlns:p14="http://schemas.microsoft.com/office/powerpoint/2010/main" val="15361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跟编程语言，数据库没有关系</a:t>
            </a:r>
          </a:p>
        </p:txBody>
      </p:sp>
    </p:spTree>
    <p:extLst>
      <p:ext uri="{BB962C8B-B14F-4D97-AF65-F5344CB8AC3E}">
        <p14:creationId xmlns:p14="http://schemas.microsoft.com/office/powerpoint/2010/main" val="98673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68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65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不用 </a:t>
            </a:r>
            <a:r>
              <a:rPr lang="en-US" altLang="zh-CN" dirty="0"/>
              <a:t>Query(first, after, limit, offset)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限制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分页源码：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https://github.com/mafeifan/NightCat/blob/master/graphQL/article/ArticleQuery.js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https://github.com/mafeifan/NightCat/blob/master/graphQL/pagination.js</a:t>
            </a:r>
          </a:p>
        </p:txBody>
      </p:sp>
    </p:spTree>
    <p:extLst>
      <p:ext uri="{BB962C8B-B14F-4D97-AF65-F5344CB8AC3E}">
        <p14:creationId xmlns:p14="http://schemas.microsoft.com/office/powerpoint/2010/main" val="256069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zh-CN" altLang="en-US"/>
              <a:t>请</a:t>
            </a:r>
            <a:r>
              <a:rPr lang="zh-CN" altLang="en-US" dirty="0"/>
              <a:t>求少了好像查询反而多了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对</a:t>
            </a:r>
            <a:r>
              <a:rPr lang="en-US" altLang="zh-CN" dirty="0"/>
              <a:t>React</a:t>
            </a:r>
            <a:r>
              <a:rPr lang="zh-CN" altLang="en-US" dirty="0"/>
              <a:t>使用者友好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Laravel </a:t>
            </a:r>
            <a:r>
              <a:rPr lang="zh-CN" altLang="en-US" dirty="0"/>
              <a:t>访问权限，请求超时，请求频率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78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858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287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716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145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dataload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slite/avoiding-n-1-requests-in-graphql-including-within-subscriptions-f9d7867a257d" TargetMode="External"/><Relationship Id="rId4" Type="http://schemas.openxmlformats.org/officeDocument/2006/relationships/hyperlink" Target="https://dev-blog.apollodata.com/query-batching-in-apollo-63acfd859862#.ucbchn87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graphql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4/explor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375053" y="1076982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Roboto" pitchFamily="2" charset="0"/>
                <a:ea typeface="Roboto" pitchFamily="2" charset="0"/>
                <a:cs typeface="Adobe 고딕 Std B"/>
                <a:sym typeface="Adobe 고딕 Std B"/>
              </a:rPr>
              <a:t>GraphQL</a:t>
            </a:r>
            <a:r>
              <a:rPr lang="zh-CN" altLang="en-US" dirty="0">
                <a:latin typeface="Roboto" pitchFamily="2" charset="0"/>
                <a:ea typeface="Roboto" pitchFamily="2" charset="0"/>
                <a:cs typeface="Adobe 고딕 Std B"/>
                <a:sym typeface="Adobe 고딕 Std B"/>
              </a:rPr>
              <a:t>介绍</a:t>
            </a:r>
            <a:br>
              <a:rPr lang="en-US" altLang="zh-CN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</a:br>
            <a:r>
              <a:rPr lang="en-US" altLang="zh-CN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	</a:t>
            </a:r>
            <a:endParaRPr dirty="0"/>
          </a:p>
        </p:txBody>
      </p:sp>
      <p:pic>
        <p:nvPicPr>
          <p:cNvPr id="1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229" y="368483"/>
            <a:ext cx="2443436" cy="244343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2825750" y="3689251"/>
            <a:ext cx="10265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8000">
                <a:latin typeface="Adobe 고딕 Std B"/>
                <a:ea typeface="Adobe 고딕 Std B"/>
                <a:cs typeface="Adobe 고딕 Std B"/>
                <a:sym typeface="Adobe 고딕 Std B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Adobe 고딕 Std B"/>
              <a:ea typeface="Adobe 고딕 Std B"/>
              <a:cs typeface="Adobe 고딕 Std B"/>
              <a:sym typeface="Adobe 고딕 Std 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7FEA7-628B-4E6F-92BA-49D762488831}"/>
              </a:ext>
            </a:extLst>
          </p:cNvPr>
          <p:cNvSpPr txBox="1"/>
          <p:nvPr/>
        </p:nvSpPr>
        <p:spPr>
          <a:xfrm>
            <a:off x="10200368" y="8036536"/>
            <a:ext cx="176971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马飞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2018.03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53F1A-79B4-413F-BB10-9B35546A209C}"/>
              </a:ext>
            </a:extLst>
          </p:cNvPr>
          <p:cNvSpPr txBox="1"/>
          <p:nvPr/>
        </p:nvSpPr>
        <p:spPr>
          <a:xfrm>
            <a:off x="5635554" y="2579392"/>
            <a:ext cx="768966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比</a:t>
            </a:r>
            <a:r>
              <a:rPr lang="en-US" altLang="zh-CN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restful</a:t>
            </a:r>
            <a:r>
              <a:rPr lang="zh-CN" altLang="en-US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更好用的数据查询语言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5177487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742950" y="1155700"/>
            <a:ext cx="11099800" cy="1574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dirty="0" err="1"/>
              <a:t>GraphQL</a:t>
            </a:r>
            <a:r>
              <a:rPr dirty="0"/>
              <a:t> </a:t>
            </a:r>
            <a:r>
              <a:rPr lang="zh-CN" altLang="en-US" dirty="0"/>
              <a:t>注意的问题</a:t>
            </a:r>
            <a:br>
              <a:rPr lang="en-US" altLang="zh-CN" dirty="0"/>
            </a:br>
            <a:endParaRPr dirty="0"/>
          </a:p>
        </p:txBody>
      </p:sp>
      <p:sp>
        <p:nvSpPr>
          <p:cNvPr id="3" name="Shape 154">
            <a:extLst>
              <a:ext uri="{FF2B5EF4-FFF2-40B4-BE49-F238E27FC236}">
                <a16:creationId xmlns:a16="http://schemas.microsoft.com/office/drawing/2014/main" id="{2C609E3C-2707-4212-A9A4-1AC7B01F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492125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889000" lvl="2">
              <a:spcBef>
                <a:spcPts val="0"/>
              </a:spcBef>
            </a:pPr>
            <a:r>
              <a:rPr lang="zh-CN" altLang="en-US" dirty="0"/>
              <a:t>性能问题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在前端如何与视图层、状态管理方案结合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安全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Limit, timeout</a:t>
            </a:r>
          </a:p>
          <a:p>
            <a:pPr marL="889000" lvl="2">
              <a:spcBef>
                <a:spcPts val="0"/>
              </a:spcBef>
            </a:pPr>
            <a:r>
              <a:rPr lang="en-US" altLang="zh-CN" dirty="0"/>
              <a:t>N+1 </a:t>
            </a:r>
            <a:r>
              <a:rPr lang="zh-CN" altLang="en-US" dirty="0"/>
              <a:t>查询</a:t>
            </a:r>
            <a:endParaRPr dirty="0"/>
          </a:p>
          <a:p>
            <a:pPr marL="1198551" lvl="2" indent="-309551">
              <a:buFont typeface="Arial" charset="0"/>
              <a:buChar char="•"/>
            </a:pPr>
            <a:r>
              <a:rPr lang="en-GB" altLang="zh-CN" dirty="0" err="1">
                <a:solidFill>
                  <a:srgbClr val="FF00FF"/>
                </a:solidFill>
                <a:hlinkClick r:id="rId3"/>
              </a:rPr>
              <a:t>DataLoader</a:t>
            </a:r>
            <a:endParaRPr lang="en-GB" altLang="zh-CN" dirty="0">
              <a:solidFill>
                <a:srgbClr val="FF00FF"/>
              </a:solidFill>
            </a:endParaRPr>
          </a:p>
          <a:p>
            <a:pPr marL="1198551" lvl="2" indent="-309551">
              <a:buFont typeface="Arial" charset="0"/>
              <a:buChar char="•"/>
            </a:pPr>
            <a:r>
              <a:rPr lang="en-GB" altLang="zh-CN" dirty="0">
                <a:solidFill>
                  <a:srgbClr val="FF00FF"/>
                </a:solidFill>
                <a:hlinkClick r:id="rId4"/>
              </a:rPr>
              <a:t>Query batching in Apollo</a:t>
            </a:r>
            <a:endParaRPr lang="en-GB" altLang="zh-CN" dirty="0">
              <a:solidFill>
                <a:srgbClr val="FF00FF"/>
              </a:solidFill>
            </a:endParaRPr>
          </a:p>
          <a:p>
            <a:pPr marL="1198551" lvl="2" indent="-309551">
              <a:buFont typeface="Arial" charset="0"/>
              <a:buChar char="•"/>
            </a:pPr>
            <a:r>
              <a:rPr lang="zh-CN" altLang="en-US" dirty="0">
                <a:solidFill>
                  <a:srgbClr val="FF00FF"/>
                </a:solidFill>
                <a:hlinkClick r:id="rId5"/>
              </a:rPr>
              <a:t>参考</a:t>
            </a:r>
            <a:endParaRPr lang="en-GB" altLang="zh-CN" dirty="0">
              <a:solidFill>
                <a:srgbClr val="FF00FF"/>
              </a:solidFill>
            </a:endParaRPr>
          </a:p>
          <a:p>
            <a:pPr marL="1198551" lvl="2" indent="-309551">
              <a:buFont typeface="Arial" charset="0"/>
              <a:buChar char="•"/>
            </a:pPr>
            <a:endParaRPr lang="en-GB" altLang="zh-CN" dirty="0">
              <a:solidFill>
                <a:srgbClr val="FF00FF"/>
              </a:solidFill>
            </a:endParaRPr>
          </a:p>
          <a:p>
            <a:pPr marL="1198551" lvl="2" indent="-309551">
              <a:buFont typeface="Arial" charset="0"/>
              <a:buChar char="•"/>
            </a:pPr>
            <a:endParaRPr lang="en-GB" altLang="zh-CN" dirty="0">
              <a:solidFill>
                <a:srgbClr val="FF00FF"/>
              </a:solidFill>
            </a:endParaRPr>
          </a:p>
          <a:p>
            <a:pPr lvl="1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85142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GraphQL</a:t>
            </a:r>
            <a:r>
              <a:rPr lang="zh-CN" altLang="en-US" dirty="0"/>
              <a:t>的生态</a:t>
            </a:r>
            <a:endParaRPr dirty="0"/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45466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/>
              <a:t>Framework</a:t>
            </a:r>
          </a:p>
          <a:p>
            <a:pPr>
              <a:spcBef>
                <a:spcPts val="2000"/>
              </a:spcBef>
            </a:pPr>
            <a:r>
              <a:rPr lang="en-US" altLang="zh-CN" dirty="0"/>
              <a:t>http://facebook.github.io/relay/</a:t>
            </a:r>
          </a:p>
          <a:p>
            <a:pPr>
              <a:spcBef>
                <a:spcPts val="2000"/>
              </a:spcBef>
            </a:pPr>
            <a:r>
              <a:rPr lang="en-US" dirty="0"/>
              <a:t>https://www.graph.cool/</a:t>
            </a:r>
          </a:p>
          <a:p>
            <a:pPr>
              <a:spcBef>
                <a:spcPts val="2000"/>
              </a:spcBef>
            </a:pPr>
            <a:r>
              <a:rPr lang="en-US" altLang="zh-CN" dirty="0"/>
              <a:t>https://www.apollographql.com/</a:t>
            </a:r>
          </a:p>
          <a:p>
            <a:pPr>
              <a:spcBef>
                <a:spcPts val="2000"/>
              </a:spcBef>
            </a:pPr>
            <a:endParaRPr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React - Relay - </a:t>
            </a:r>
            <a:r>
              <a:rPr dirty="0" err="1"/>
              <a:t>GraphQL</a:t>
            </a:r>
            <a:endParaRPr dirty="0"/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850" y="3841750"/>
            <a:ext cx="85471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375716" y="3751857"/>
            <a:ext cx="12253368" cy="1814712"/>
          </a:xfrm>
          <a:prstGeom prst="rect">
            <a:avLst/>
          </a:prstGeom>
        </p:spPr>
        <p:txBody>
          <a:bodyPr/>
          <a:lstStyle>
            <a:lvl1pPr>
              <a:defRPr sz="10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zh-CN" altLang="en-US" dirty="0"/>
              <a:t>谢谢</a:t>
            </a:r>
            <a:r>
              <a:rPr dirty="0"/>
              <a:t>!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5233FB0E-D54C-48AC-8357-2CAF7AABA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229" y="368483"/>
            <a:ext cx="2443436" cy="2443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RESTful API </a:t>
            </a:r>
            <a:r>
              <a:rPr lang="zh-CN" altLang="en-US" dirty="0"/>
              <a:t>介绍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685800" y="2870200"/>
            <a:ext cx="8068147" cy="4978400"/>
          </a:xfrm>
          <a:prstGeom prst="rect">
            <a:avLst/>
          </a:prstGeom>
        </p:spPr>
        <p:txBody>
          <a:bodyPr anchor="t"/>
          <a:lstStyle/>
          <a:p>
            <a:pPr marL="889000" lvl="2">
              <a:spcBef>
                <a:spcPts val="0"/>
              </a:spcBef>
            </a:pPr>
            <a:r>
              <a:rPr lang="en-US" altLang="zh-CN" dirty="0"/>
              <a:t>REST  </a:t>
            </a:r>
            <a:r>
              <a:rPr lang="zh-CN" altLang="en-US" dirty="0"/>
              <a:t>由  </a:t>
            </a:r>
            <a:r>
              <a:rPr lang="en-US" altLang="zh-CN" dirty="0"/>
              <a:t>Roy Thomas Fielding  </a:t>
            </a:r>
            <a:r>
              <a:rPr lang="zh-CN" altLang="en-US" dirty="0"/>
              <a:t>在他</a:t>
            </a:r>
            <a:r>
              <a:rPr lang="en-US" altLang="zh-CN" dirty="0"/>
              <a:t>2000</a:t>
            </a:r>
            <a:r>
              <a:rPr lang="zh-CN" altLang="en-US" dirty="0"/>
              <a:t>年的博士论文中提出的。</a:t>
            </a:r>
            <a:endParaRPr lang="en-US" altLang="zh-CN" dirty="0"/>
          </a:p>
          <a:p>
            <a:pPr marL="444500" lvl="2" indent="0">
              <a:spcBef>
                <a:spcPts val="0"/>
              </a:spcBef>
              <a:buNone/>
            </a:pPr>
            <a:r>
              <a:rPr lang="zh-CN" altLang="en-US" dirty="0"/>
              <a:t>  </a:t>
            </a:r>
          </a:p>
          <a:p>
            <a:pPr marL="889000" lvl="2">
              <a:spcBef>
                <a:spcPts val="0"/>
              </a:spcBef>
            </a:pPr>
            <a:r>
              <a:rPr lang="en-US" altLang="zh-CN" dirty="0"/>
              <a:t>REST </a:t>
            </a:r>
            <a:r>
              <a:rPr lang="zh-CN" altLang="en-US" dirty="0"/>
              <a:t>，即  </a:t>
            </a:r>
            <a:r>
              <a:rPr lang="en-US" altLang="zh-CN" dirty="0"/>
              <a:t>Representational State Transfer(</a:t>
            </a:r>
            <a:r>
              <a:rPr lang="zh-CN" altLang="en-US" dirty="0"/>
              <a:t>表述性状态传递</a:t>
            </a:r>
            <a:r>
              <a:rPr lang="en-US" altLang="zh-CN" dirty="0"/>
              <a:t>)  </a:t>
            </a:r>
            <a:r>
              <a:rPr lang="zh-CN" altLang="en-US" dirty="0"/>
              <a:t>的缩写。</a:t>
            </a:r>
            <a:endParaRPr lang="en-US" altLang="zh-CN" dirty="0"/>
          </a:p>
          <a:p>
            <a:pPr marL="444500" lvl="2" indent="0">
              <a:spcBef>
                <a:spcPts val="0"/>
              </a:spcBef>
              <a:buNone/>
            </a:pPr>
            <a:r>
              <a:rPr lang="zh-CN" altLang="en-US" dirty="0"/>
              <a:t>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如果一个架构符合 </a:t>
            </a:r>
            <a:r>
              <a:rPr lang="en-US" altLang="zh-CN" dirty="0"/>
              <a:t>REST </a:t>
            </a:r>
            <a:r>
              <a:rPr lang="zh-CN" altLang="en-US" dirty="0"/>
              <a:t>原则</a:t>
            </a:r>
            <a:r>
              <a:rPr lang="en-US" altLang="zh-CN" dirty="0"/>
              <a:t>, </a:t>
            </a:r>
            <a:r>
              <a:rPr lang="zh-CN" altLang="en-US" dirty="0"/>
              <a:t>就称它为 </a:t>
            </a:r>
            <a:r>
              <a:rPr lang="en-US" altLang="zh-CN" dirty="0"/>
              <a:t>RESTful </a:t>
            </a:r>
            <a:r>
              <a:rPr lang="zh-CN" altLang="en-US" dirty="0"/>
              <a:t>架构。</a:t>
            </a: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E62A8-4477-42C4-BDCC-042D966D8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345" y="3028950"/>
            <a:ext cx="3556000" cy="4279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63757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RESTful API </a:t>
            </a:r>
            <a:r>
              <a:rPr lang="zh-CN" altLang="en-US" dirty="0"/>
              <a:t>特点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576993" cy="6286500"/>
          </a:xfrm>
          <a:prstGeom prst="rect">
            <a:avLst/>
          </a:prstGeom>
        </p:spPr>
        <p:txBody>
          <a:bodyPr anchor="t"/>
          <a:lstStyle/>
          <a:p>
            <a:pPr marL="889000" lvl="2">
              <a:spcBef>
                <a:spcPts val="0"/>
              </a:spcBef>
            </a:pPr>
            <a:r>
              <a:rPr lang="zh-CN" altLang="en-US" dirty="0"/>
              <a:t>每一个  </a:t>
            </a:r>
            <a:r>
              <a:rPr lang="en-US" altLang="zh-CN" dirty="0"/>
              <a:t>URI  </a:t>
            </a:r>
            <a:r>
              <a:rPr lang="zh-CN" altLang="en-US" dirty="0"/>
              <a:t>代表一种资源；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充分利用  </a:t>
            </a:r>
            <a:r>
              <a:rPr lang="en-US" altLang="zh-CN" dirty="0"/>
              <a:t>HTTP  </a:t>
            </a:r>
            <a:r>
              <a:rPr lang="zh-CN" altLang="en-US" dirty="0"/>
              <a:t>协议本身语义；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客户端和服务器</a:t>
            </a:r>
            <a:r>
              <a:rPr lang="en-US" altLang="zh-CN" dirty="0"/>
              <a:t>器</a:t>
            </a:r>
            <a:r>
              <a:rPr lang="zh-CN" altLang="en-US" dirty="0"/>
              <a:t>之间，传递这种资源的某种表现层；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客户端通过四个  </a:t>
            </a:r>
            <a:r>
              <a:rPr lang="en-US" altLang="zh-CN" dirty="0"/>
              <a:t>HTTP  </a:t>
            </a:r>
            <a:r>
              <a:rPr lang="zh-CN" altLang="en-US" dirty="0"/>
              <a:t>动词，对服务器</a:t>
            </a:r>
            <a:r>
              <a:rPr lang="en-US" altLang="zh-CN" dirty="0"/>
              <a:t>器</a:t>
            </a:r>
            <a:r>
              <a:rPr lang="zh-CN" altLang="en-US" dirty="0"/>
              <a:t>端资源进行操作，实现  </a:t>
            </a:r>
            <a:r>
              <a:rPr lang="en-US" altLang="zh-CN" dirty="0"/>
              <a:t>" </a:t>
            </a:r>
            <a:r>
              <a:rPr lang="zh-CN" altLang="en-US" dirty="0"/>
              <a:t>表现层状态转化 </a:t>
            </a:r>
            <a:r>
              <a:rPr lang="en-US" altLang="zh-CN" dirty="0"/>
              <a:t>" </a:t>
            </a:r>
            <a:r>
              <a:rPr lang="zh-CN" altLang="en-US" dirty="0"/>
              <a:t>。</a:t>
            </a: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003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6451072" y="9066317"/>
            <a:ext cx="10265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dirty="0"/>
          </a:p>
        </p:txBody>
      </p:sp>
      <p:sp>
        <p:nvSpPr>
          <p:cNvPr id="134" name="Shape 134"/>
          <p:cNvSpPr/>
          <p:nvPr/>
        </p:nvSpPr>
        <p:spPr>
          <a:xfrm>
            <a:off x="7449042" y="7350700"/>
            <a:ext cx="1627189" cy="673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451E9-02C6-4C8B-8B33-1F11DF900D57}"/>
              </a:ext>
            </a:extLst>
          </p:cNvPr>
          <p:cNvSpPr txBox="1"/>
          <p:nvPr/>
        </p:nvSpPr>
        <p:spPr>
          <a:xfrm>
            <a:off x="1047136" y="3242716"/>
            <a:ext cx="1145011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一个接口仅操作单一资源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各个资源是独立的，完成一个页面需要调用多个接口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数据冗余，灵活性差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需专门维护文档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(v1, v2)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Shape 153">
            <a:extLst>
              <a:ext uri="{FF2B5EF4-FFF2-40B4-BE49-F238E27FC236}">
                <a16:creationId xmlns:a16="http://schemas.microsoft.com/office/drawing/2014/main" id="{1E4FB473-A533-4570-B011-13F2708DB433}"/>
              </a:ext>
            </a:extLst>
          </p:cNvPr>
          <p:cNvSpPr txBox="1">
            <a:spLocks/>
          </p:cNvSpPr>
          <p:nvPr/>
        </p:nvSpPr>
        <p:spPr>
          <a:xfrm>
            <a:off x="901172" y="189016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altLang="zh-CN" dirty="0"/>
              <a:t>RESTful API </a:t>
            </a:r>
            <a:r>
              <a:rPr lang="zh-CN" altLang="en-US" dirty="0"/>
              <a:t>缺陷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44500" lvl="2" indent="0" algn="l" rtl="0">
              <a:buSzPct val="75000"/>
            </a:pPr>
            <a:r>
              <a:rPr lang="en-US" altLang="zh-CN" dirty="0" err="1">
                <a:sym typeface="Adobe 고딕 Std B"/>
              </a:rPr>
              <a:t>GraphQL</a:t>
            </a:r>
            <a:r>
              <a:rPr lang="zh-CN" altLang="en-US" dirty="0">
                <a:sym typeface="Adobe 고딕 Std B"/>
              </a:rPr>
              <a:t>是</a:t>
            </a:r>
            <a:r>
              <a:rPr lang="en-US" altLang="zh-CN" dirty="0">
                <a:sym typeface="Adobe 고딕 Std B"/>
              </a:rPr>
              <a:t>….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556895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889000" lvl="2">
              <a:spcBef>
                <a:spcPts val="0"/>
              </a:spcBef>
            </a:pPr>
            <a:r>
              <a:rPr lang="en-US" altLang="zh-CN" dirty="0"/>
              <a:t>Facebook 2012</a:t>
            </a:r>
            <a:r>
              <a:rPr lang="zh-CN" altLang="en-US" dirty="0"/>
              <a:t>年开发，</a:t>
            </a:r>
            <a:r>
              <a:rPr lang="en-US" altLang="zh-CN" dirty="0"/>
              <a:t>2015</a:t>
            </a:r>
            <a:r>
              <a:rPr lang="zh-CN" altLang="en-US" dirty="0"/>
              <a:t>年开源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应用层的</a:t>
            </a:r>
            <a:r>
              <a:rPr lang="en-US" altLang="zh-CN" dirty="0"/>
              <a:t>API</a:t>
            </a:r>
            <a:r>
              <a:rPr lang="zh-CN" altLang="en-US" dirty="0"/>
              <a:t>查询语言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在服务端的运行数据查询语言的</a:t>
            </a:r>
            <a:r>
              <a:rPr lang="zh-CN" altLang="en-US" dirty="0">
                <a:hlinkClick r:id="rId3"/>
              </a:rPr>
              <a:t>规范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endParaRPr lang="en-US" altLang="zh-CN" dirty="0"/>
          </a:p>
          <a:p>
            <a:pPr marL="444500" lvl="2" indent="0">
              <a:spcBef>
                <a:spcPts val="0"/>
              </a:spcBef>
              <a:buNone/>
            </a:pPr>
            <a:r>
              <a:rPr lang="zh-CN" altLang="en-US" sz="4800" dirty="0"/>
              <a:t>特点</a:t>
            </a:r>
            <a:endParaRPr lang="en-US" altLang="zh-CN" sz="4800" dirty="0"/>
          </a:p>
          <a:p>
            <a:pPr marL="444500" lvl="2" indent="0">
              <a:spcBef>
                <a:spcPts val="0"/>
              </a:spcBef>
              <a:buNone/>
            </a:pP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强类型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单一入口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一个请求获取所有所需资源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内省系统</a:t>
            </a: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8398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451071" y="8017178"/>
            <a:ext cx="102656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1026" name="Picture 2" descr="https://segmentfault.com/img/bVLbZo">
            <a:extLst>
              <a:ext uri="{FF2B5EF4-FFF2-40B4-BE49-F238E27FC236}">
                <a16:creationId xmlns:a16="http://schemas.microsoft.com/office/drawing/2014/main" id="{02799EEA-8F57-4D6E-86F0-FA70674B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" y="879777"/>
            <a:ext cx="12699478" cy="73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8525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GraphQL</a:t>
            </a:r>
            <a:r>
              <a:rPr dirty="0"/>
              <a:t> </a:t>
            </a:r>
            <a:r>
              <a:rPr lang="zh-CN" altLang="en-US" dirty="0"/>
              <a:t>的名称</a:t>
            </a:r>
            <a:endParaRPr dirty="0"/>
          </a:p>
        </p:txBody>
      </p:sp>
      <p:sp>
        <p:nvSpPr>
          <p:cNvPr id="3" name="Shape 154">
            <a:extLst>
              <a:ext uri="{FF2B5EF4-FFF2-40B4-BE49-F238E27FC236}">
                <a16:creationId xmlns:a16="http://schemas.microsoft.com/office/drawing/2014/main" id="{A9A7FB4B-67F7-4CAE-B265-FED803E6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4921250"/>
          </a:xfrm>
          <a:prstGeom prst="rect">
            <a:avLst/>
          </a:prstGeom>
        </p:spPr>
        <p:txBody>
          <a:bodyPr anchor="t"/>
          <a:lstStyle/>
          <a:p>
            <a:pPr marL="889000" lvl="2">
              <a:spcBef>
                <a:spcPts val="0"/>
              </a:spcBef>
            </a:pPr>
            <a:r>
              <a:rPr lang="zh-CN" altLang="en-US" dirty="0"/>
              <a:t>图（</a:t>
            </a:r>
            <a:r>
              <a:rPr lang="en-US" altLang="zh-CN" dirty="0"/>
              <a:t>Graph</a:t>
            </a:r>
            <a:r>
              <a:rPr lang="zh-CN" altLang="en-US" dirty="0"/>
              <a:t>）是一种复杂的非线性结构，在图结构中，每个元素都可以有零个或多个前驱，也可以有零个或多个后继，也就是说，元素之间的关系是任意的。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endParaRPr lang="en-US" altLang="zh-CN" dirty="0"/>
          </a:p>
          <a:p>
            <a:pPr marL="889000" lvl="2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720568-BF40-4A48-9310-72D0DBA6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33037"/>
            <a:ext cx="9940326" cy="81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49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742950" y="1155700"/>
            <a:ext cx="11099800" cy="1574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dirty="0" err="1"/>
              <a:t>GraphQL</a:t>
            </a:r>
            <a:r>
              <a:rPr dirty="0"/>
              <a:t> </a:t>
            </a:r>
            <a:r>
              <a:rPr lang="zh-CN" altLang="en-US" dirty="0"/>
              <a:t>分页</a:t>
            </a:r>
            <a:br>
              <a:rPr lang="en-US" altLang="zh-CN" dirty="0"/>
            </a:br>
            <a:endParaRPr dirty="0"/>
          </a:p>
        </p:txBody>
      </p:sp>
      <p:sp>
        <p:nvSpPr>
          <p:cNvPr id="3" name="Shape 154">
            <a:extLst>
              <a:ext uri="{FF2B5EF4-FFF2-40B4-BE49-F238E27FC236}">
                <a16:creationId xmlns:a16="http://schemas.microsoft.com/office/drawing/2014/main" id="{2C609E3C-2707-4212-A9A4-1AC7B01F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492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 altLang="zh-CN" dirty="0"/>
              <a:t>Edges </a:t>
            </a:r>
            <a:r>
              <a:rPr lang="zh-CN" altLang="en-US" dirty="0"/>
              <a:t>类型包含 </a:t>
            </a:r>
            <a:r>
              <a:rPr lang="en-US" altLang="zh-CN" dirty="0"/>
              <a:t>node </a:t>
            </a:r>
            <a:r>
              <a:rPr lang="zh-CN" altLang="en-US" dirty="0"/>
              <a:t>和 </a:t>
            </a:r>
            <a:r>
              <a:rPr lang="en-US" altLang="zh-CN" dirty="0"/>
              <a:t>cursor </a:t>
            </a:r>
            <a:r>
              <a:rPr lang="zh-CN" altLang="en-US" dirty="0"/>
              <a:t>字段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Node </a:t>
            </a:r>
            <a:r>
              <a:rPr lang="zh-CN" altLang="en-US" dirty="0"/>
              <a:t>保存查询列表内容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Curor</a:t>
            </a:r>
            <a:r>
              <a:rPr lang="en-US" altLang="zh-CN" dirty="0"/>
              <a:t> </a:t>
            </a:r>
            <a:r>
              <a:rPr lang="zh-CN" altLang="en-US" dirty="0"/>
              <a:t>记录分页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marL="444500" lvl="1" indent="0">
              <a:spcBef>
                <a:spcPts val="0"/>
              </a:spcBef>
              <a:buNone/>
            </a:pPr>
            <a:endParaRPr lang="en-US" altLang="zh-CN" dirty="0"/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zh-CN" dirty="0">
                <a:hlinkClick r:id="rId3"/>
              </a:rPr>
              <a:t>GitHub</a:t>
            </a:r>
            <a:r>
              <a:rPr lang="en-US" altLang="zh-CN" dirty="0"/>
              <a:t> </a:t>
            </a:r>
            <a:r>
              <a:rPr lang="zh-CN" altLang="en-US" dirty="0"/>
              <a:t>举例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6622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FF31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FF31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687</Words>
  <Application>Microsoft Office PowerPoint</Application>
  <PresentationFormat>Custom</PresentationFormat>
  <Paragraphs>78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고딕 Std B</vt:lpstr>
      <vt:lpstr>Helvetica Light</vt:lpstr>
      <vt:lpstr>Helvetica Neue</vt:lpstr>
      <vt:lpstr>Arial</vt:lpstr>
      <vt:lpstr>Calibri</vt:lpstr>
      <vt:lpstr>Roboto</vt:lpstr>
      <vt:lpstr>White</vt:lpstr>
      <vt:lpstr>GraphQL介绍  </vt:lpstr>
      <vt:lpstr>RESTful API 介绍</vt:lpstr>
      <vt:lpstr>RESTful API 特点</vt:lpstr>
      <vt:lpstr>PowerPoint Presentation</vt:lpstr>
      <vt:lpstr>GraphQL是….</vt:lpstr>
      <vt:lpstr>PowerPoint Presentation</vt:lpstr>
      <vt:lpstr>GraphQL 的名称</vt:lpstr>
      <vt:lpstr>PowerPoint Presentation</vt:lpstr>
      <vt:lpstr>使用GraphQL 分页 </vt:lpstr>
      <vt:lpstr>使用GraphQL 注意的问题 </vt:lpstr>
      <vt:lpstr>GraphQL的生态</vt:lpstr>
      <vt:lpstr>React - Relay - GraphQL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Имеющиеся технологии</dc:title>
  <cp:lastModifiedBy>F M</cp:lastModifiedBy>
  <cp:revision>267</cp:revision>
  <dcterms:modified xsi:type="dcterms:W3CDTF">2018-03-20T14:59:30Z</dcterms:modified>
</cp:coreProperties>
</file>