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7BE600-B284-2A62-9D9F-A07ED2255F89}"/>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a:p>
        </p:txBody>
      </p:sp>
      <p:sp>
        <p:nvSpPr>
          <p:cNvPr id="3" name="Υπότιτλος 2">
            <a:extLst>
              <a:ext uri="{FF2B5EF4-FFF2-40B4-BE49-F238E27FC236}">
                <a16:creationId xmlns:a16="http://schemas.microsoft.com/office/drawing/2014/main" id="{F73DC73F-B566-ADC5-EBFD-FF86AF373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a:p>
        </p:txBody>
      </p:sp>
      <p:sp>
        <p:nvSpPr>
          <p:cNvPr id="4" name="Θέση ημερομηνίας 3">
            <a:extLst>
              <a:ext uri="{FF2B5EF4-FFF2-40B4-BE49-F238E27FC236}">
                <a16:creationId xmlns:a16="http://schemas.microsoft.com/office/drawing/2014/main" id="{A394805D-4146-A844-6065-FA0C754482EF}"/>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5" name="Θέση υποσέλιδου 4">
            <a:extLst>
              <a:ext uri="{FF2B5EF4-FFF2-40B4-BE49-F238E27FC236}">
                <a16:creationId xmlns:a16="http://schemas.microsoft.com/office/drawing/2014/main" id="{C3BB4911-5326-522A-9A74-BB1CFE6EEC6C}"/>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E6237735-AD89-1430-E4C7-674C5EAECE37}"/>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266392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AFC3C4-1FE9-8FB2-EC38-174E52EA7AE4}"/>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8D71B4C6-385F-3019-9D7D-418E99BE737A}"/>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BBE94C97-257F-9130-488B-F7AE016EEF3F}"/>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5" name="Θέση υποσέλιδου 4">
            <a:extLst>
              <a:ext uri="{FF2B5EF4-FFF2-40B4-BE49-F238E27FC236}">
                <a16:creationId xmlns:a16="http://schemas.microsoft.com/office/drawing/2014/main" id="{2DD77450-1EDF-06FF-82A0-0EE14D4F94EA}"/>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E07A980A-9A30-6390-4E83-AF6E6A25B4D1}"/>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200052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17585A1D-A21A-6AA6-42A3-D6626BD9E602}"/>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a:p>
        </p:txBody>
      </p:sp>
      <p:sp>
        <p:nvSpPr>
          <p:cNvPr id="3" name="Θέση κατακόρυφου κειμένου 2">
            <a:extLst>
              <a:ext uri="{FF2B5EF4-FFF2-40B4-BE49-F238E27FC236}">
                <a16:creationId xmlns:a16="http://schemas.microsoft.com/office/drawing/2014/main" id="{E978694E-2907-8EF5-C454-11D04D6C838C}"/>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0EAC0B41-89EF-03A0-D368-C9535E1C37E1}"/>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5" name="Θέση υποσέλιδου 4">
            <a:extLst>
              <a:ext uri="{FF2B5EF4-FFF2-40B4-BE49-F238E27FC236}">
                <a16:creationId xmlns:a16="http://schemas.microsoft.com/office/drawing/2014/main" id="{25BE9A2E-65CF-E166-A4CE-40A35A0EBA14}"/>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769D4A21-9AD6-4CCA-CBF3-271D1FD2D3CA}"/>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390029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A00D0E-1731-A2A6-7BC5-913725C076F9}"/>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C4F0C762-C0D4-3DC3-E453-FC0F0BB9A43E}"/>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1E170607-47AA-FAB0-8CF8-B94DA4C718D7}"/>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5" name="Θέση υποσέλιδου 4">
            <a:extLst>
              <a:ext uri="{FF2B5EF4-FFF2-40B4-BE49-F238E27FC236}">
                <a16:creationId xmlns:a16="http://schemas.microsoft.com/office/drawing/2014/main" id="{DF49FAED-317A-B8E3-7405-74D554D56273}"/>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14ADDCF5-AAFD-FB89-372C-6A3373428202}"/>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113766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1EC9C28-F340-52F1-D47A-71F67A880C9B}"/>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1CC8DF26-D393-3B7D-6903-448E5BE79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F6527704-396B-5BA4-A285-C843162494FE}"/>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5" name="Θέση υποσέλιδου 4">
            <a:extLst>
              <a:ext uri="{FF2B5EF4-FFF2-40B4-BE49-F238E27FC236}">
                <a16:creationId xmlns:a16="http://schemas.microsoft.com/office/drawing/2014/main" id="{7F45CEC3-C0DE-D914-44E0-C246DD6397FA}"/>
              </a:ext>
            </a:extLst>
          </p:cNvPr>
          <p:cNvSpPr>
            <a:spLocks noGrp="1"/>
          </p:cNvSpPr>
          <p:nvPr>
            <p:ph type="ftr" sz="quarter" idx="11"/>
          </p:nvPr>
        </p:nvSpPr>
        <p:spPr/>
        <p:txBody>
          <a:bodyPr/>
          <a:lstStyle/>
          <a:p>
            <a:endParaRPr lang="en-US"/>
          </a:p>
        </p:txBody>
      </p:sp>
      <p:sp>
        <p:nvSpPr>
          <p:cNvPr id="6" name="Θέση αριθμού διαφάνειας 5">
            <a:extLst>
              <a:ext uri="{FF2B5EF4-FFF2-40B4-BE49-F238E27FC236}">
                <a16:creationId xmlns:a16="http://schemas.microsoft.com/office/drawing/2014/main" id="{E69B97B1-6B7F-9299-CA13-72B8F8E0F712}"/>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127402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63FC5C5-F953-1108-6CBC-77539AFDCBBA}"/>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A6D0C30D-69F1-95BB-C5C4-729A4099EC2A}"/>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περιεχομένου 3">
            <a:extLst>
              <a:ext uri="{FF2B5EF4-FFF2-40B4-BE49-F238E27FC236}">
                <a16:creationId xmlns:a16="http://schemas.microsoft.com/office/drawing/2014/main" id="{4BB57333-B76E-EC15-385A-CC130FE549A2}"/>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ημερομηνίας 4">
            <a:extLst>
              <a:ext uri="{FF2B5EF4-FFF2-40B4-BE49-F238E27FC236}">
                <a16:creationId xmlns:a16="http://schemas.microsoft.com/office/drawing/2014/main" id="{BE796328-43A8-A573-CDDF-E7F265B9CC3B}"/>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6" name="Θέση υποσέλιδου 5">
            <a:extLst>
              <a:ext uri="{FF2B5EF4-FFF2-40B4-BE49-F238E27FC236}">
                <a16:creationId xmlns:a16="http://schemas.microsoft.com/office/drawing/2014/main" id="{DA92ECD9-E47E-238E-BE52-99D8BF9CA82B}"/>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FC55E0FD-90FE-92C3-761E-217D3ABD4F52}"/>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107163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BA6397B-D0E9-E75C-893F-BC5CC4D54964}"/>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45E2D453-5787-8F01-6063-20C19DF2DD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8DBBF38F-EA56-13D0-3A2C-481A9FA01359}"/>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5" name="Θέση κειμένου 4">
            <a:extLst>
              <a:ext uri="{FF2B5EF4-FFF2-40B4-BE49-F238E27FC236}">
                <a16:creationId xmlns:a16="http://schemas.microsoft.com/office/drawing/2014/main" id="{2745F414-BD1C-72C4-0AFE-51118E39A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D579143C-EA5D-8AC3-47CB-AD1A670A110D}"/>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7" name="Θέση ημερομηνίας 6">
            <a:extLst>
              <a:ext uri="{FF2B5EF4-FFF2-40B4-BE49-F238E27FC236}">
                <a16:creationId xmlns:a16="http://schemas.microsoft.com/office/drawing/2014/main" id="{8167F7EC-CB1A-9337-2A0F-61F1501EAF36}"/>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8" name="Θέση υποσέλιδου 7">
            <a:extLst>
              <a:ext uri="{FF2B5EF4-FFF2-40B4-BE49-F238E27FC236}">
                <a16:creationId xmlns:a16="http://schemas.microsoft.com/office/drawing/2014/main" id="{0AAAF636-BA85-82F1-2518-EA4567D15FDE}"/>
              </a:ext>
            </a:extLst>
          </p:cNvPr>
          <p:cNvSpPr>
            <a:spLocks noGrp="1"/>
          </p:cNvSpPr>
          <p:nvPr>
            <p:ph type="ftr" sz="quarter" idx="11"/>
          </p:nvPr>
        </p:nvSpPr>
        <p:spPr/>
        <p:txBody>
          <a:bodyPr/>
          <a:lstStyle/>
          <a:p>
            <a:endParaRPr lang="en-US"/>
          </a:p>
        </p:txBody>
      </p:sp>
      <p:sp>
        <p:nvSpPr>
          <p:cNvPr id="9" name="Θέση αριθμού διαφάνειας 8">
            <a:extLst>
              <a:ext uri="{FF2B5EF4-FFF2-40B4-BE49-F238E27FC236}">
                <a16:creationId xmlns:a16="http://schemas.microsoft.com/office/drawing/2014/main" id="{58ADF4A0-676F-084A-51C6-B214558D7A42}"/>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18986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B29EE0-5ED9-E817-0540-C9D0C5F27B18}"/>
              </a:ext>
            </a:extLst>
          </p:cNvPr>
          <p:cNvSpPr>
            <a:spLocks noGrp="1"/>
          </p:cNvSpPr>
          <p:nvPr>
            <p:ph type="title"/>
          </p:nvPr>
        </p:nvSpPr>
        <p:spPr/>
        <p:txBody>
          <a:bodyPr/>
          <a:lstStyle/>
          <a:p>
            <a:r>
              <a:rPr lang="el-GR"/>
              <a:t>Κάντε κλικ για να επεξεργαστείτε τον τίτλο υποδείγματος</a:t>
            </a:r>
            <a:endParaRPr lang="en-US"/>
          </a:p>
        </p:txBody>
      </p:sp>
      <p:sp>
        <p:nvSpPr>
          <p:cNvPr id="3" name="Θέση ημερομηνίας 2">
            <a:extLst>
              <a:ext uri="{FF2B5EF4-FFF2-40B4-BE49-F238E27FC236}">
                <a16:creationId xmlns:a16="http://schemas.microsoft.com/office/drawing/2014/main" id="{F647A615-B5EC-20A4-F5D3-7369CBBFF027}"/>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4" name="Θέση υποσέλιδου 3">
            <a:extLst>
              <a:ext uri="{FF2B5EF4-FFF2-40B4-BE49-F238E27FC236}">
                <a16:creationId xmlns:a16="http://schemas.microsoft.com/office/drawing/2014/main" id="{8F1746D3-0C0A-6E2B-2452-2117CAE76BDE}"/>
              </a:ext>
            </a:extLst>
          </p:cNvPr>
          <p:cNvSpPr>
            <a:spLocks noGrp="1"/>
          </p:cNvSpPr>
          <p:nvPr>
            <p:ph type="ftr" sz="quarter" idx="11"/>
          </p:nvPr>
        </p:nvSpPr>
        <p:spPr/>
        <p:txBody>
          <a:bodyPr/>
          <a:lstStyle/>
          <a:p>
            <a:endParaRPr lang="en-US"/>
          </a:p>
        </p:txBody>
      </p:sp>
      <p:sp>
        <p:nvSpPr>
          <p:cNvPr id="5" name="Θέση αριθμού διαφάνειας 4">
            <a:extLst>
              <a:ext uri="{FF2B5EF4-FFF2-40B4-BE49-F238E27FC236}">
                <a16:creationId xmlns:a16="http://schemas.microsoft.com/office/drawing/2014/main" id="{1BFBA5BB-5C85-8D59-46ED-99D2A3BA8199}"/>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25189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6AD0DD25-C6F9-A3F2-996F-8E33D1443449}"/>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3" name="Θέση υποσέλιδου 2">
            <a:extLst>
              <a:ext uri="{FF2B5EF4-FFF2-40B4-BE49-F238E27FC236}">
                <a16:creationId xmlns:a16="http://schemas.microsoft.com/office/drawing/2014/main" id="{CF201A66-2054-218D-1C14-CBBDBC5C0A45}"/>
              </a:ext>
            </a:extLst>
          </p:cNvPr>
          <p:cNvSpPr>
            <a:spLocks noGrp="1"/>
          </p:cNvSpPr>
          <p:nvPr>
            <p:ph type="ftr" sz="quarter" idx="11"/>
          </p:nvPr>
        </p:nvSpPr>
        <p:spPr/>
        <p:txBody>
          <a:bodyPr/>
          <a:lstStyle/>
          <a:p>
            <a:endParaRPr lang="en-US"/>
          </a:p>
        </p:txBody>
      </p:sp>
      <p:sp>
        <p:nvSpPr>
          <p:cNvPr id="4" name="Θέση αριθμού διαφάνειας 3">
            <a:extLst>
              <a:ext uri="{FF2B5EF4-FFF2-40B4-BE49-F238E27FC236}">
                <a16:creationId xmlns:a16="http://schemas.microsoft.com/office/drawing/2014/main" id="{EB4541FD-6C4E-8C35-6647-658919B615AA}"/>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203378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7AF449-EF98-C3F6-59CA-9946DDA07052}"/>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περιεχομένου 2">
            <a:extLst>
              <a:ext uri="{FF2B5EF4-FFF2-40B4-BE49-F238E27FC236}">
                <a16:creationId xmlns:a16="http://schemas.microsoft.com/office/drawing/2014/main" id="{369D26AE-55B1-6C61-444A-DDD1CD597A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κειμένου 3">
            <a:extLst>
              <a:ext uri="{FF2B5EF4-FFF2-40B4-BE49-F238E27FC236}">
                <a16:creationId xmlns:a16="http://schemas.microsoft.com/office/drawing/2014/main" id="{F7FF7FF5-8E8B-C16D-0083-79AA904E5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D1387D9-4AB4-31C9-9907-120A68540D57}"/>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6" name="Θέση υποσέλιδου 5">
            <a:extLst>
              <a:ext uri="{FF2B5EF4-FFF2-40B4-BE49-F238E27FC236}">
                <a16:creationId xmlns:a16="http://schemas.microsoft.com/office/drawing/2014/main" id="{1313AA05-6D9A-7D59-F870-49CDED8B5FEA}"/>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87C7B697-1D45-EFB4-7A52-EBB8CF47C3C2}"/>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102554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92C20DB-6F6E-BB23-A105-899B6AB0F567}"/>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a:p>
        </p:txBody>
      </p:sp>
      <p:sp>
        <p:nvSpPr>
          <p:cNvPr id="3" name="Θέση εικόνας 2">
            <a:extLst>
              <a:ext uri="{FF2B5EF4-FFF2-40B4-BE49-F238E27FC236}">
                <a16:creationId xmlns:a16="http://schemas.microsoft.com/office/drawing/2014/main" id="{C8FAB106-60AA-1034-5094-5FBCC257B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Θέση κειμένου 3">
            <a:extLst>
              <a:ext uri="{FF2B5EF4-FFF2-40B4-BE49-F238E27FC236}">
                <a16:creationId xmlns:a16="http://schemas.microsoft.com/office/drawing/2014/main" id="{DBBF7B9B-B982-2BE9-AD1E-15FECFBFA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D86844B8-13DB-825C-C595-DF07BB6BD551}"/>
              </a:ext>
            </a:extLst>
          </p:cNvPr>
          <p:cNvSpPr>
            <a:spLocks noGrp="1"/>
          </p:cNvSpPr>
          <p:nvPr>
            <p:ph type="dt" sz="half" idx="10"/>
          </p:nvPr>
        </p:nvSpPr>
        <p:spPr/>
        <p:txBody>
          <a:bodyPr/>
          <a:lstStyle/>
          <a:p>
            <a:fld id="{EA3C3D62-DA60-4D0E-850C-B2BB8ACCFFDB}" type="datetimeFigureOut">
              <a:rPr lang="en-US" smtClean="0"/>
              <a:t>7/10/2024</a:t>
            </a:fld>
            <a:endParaRPr lang="en-US"/>
          </a:p>
        </p:txBody>
      </p:sp>
      <p:sp>
        <p:nvSpPr>
          <p:cNvPr id="6" name="Θέση υποσέλιδου 5">
            <a:extLst>
              <a:ext uri="{FF2B5EF4-FFF2-40B4-BE49-F238E27FC236}">
                <a16:creationId xmlns:a16="http://schemas.microsoft.com/office/drawing/2014/main" id="{74E8D4A0-2C22-98B5-8FAB-6A7DD6F67B96}"/>
              </a:ext>
            </a:extLst>
          </p:cNvPr>
          <p:cNvSpPr>
            <a:spLocks noGrp="1"/>
          </p:cNvSpPr>
          <p:nvPr>
            <p:ph type="ftr" sz="quarter" idx="11"/>
          </p:nvPr>
        </p:nvSpPr>
        <p:spPr/>
        <p:txBody>
          <a:bodyPr/>
          <a:lstStyle/>
          <a:p>
            <a:endParaRPr lang="en-US"/>
          </a:p>
        </p:txBody>
      </p:sp>
      <p:sp>
        <p:nvSpPr>
          <p:cNvPr id="7" name="Θέση αριθμού διαφάνειας 6">
            <a:extLst>
              <a:ext uri="{FF2B5EF4-FFF2-40B4-BE49-F238E27FC236}">
                <a16:creationId xmlns:a16="http://schemas.microsoft.com/office/drawing/2014/main" id="{B6FF8548-D161-5D10-1CBB-C39D7854D0FC}"/>
              </a:ext>
            </a:extLst>
          </p:cNvPr>
          <p:cNvSpPr>
            <a:spLocks noGrp="1"/>
          </p:cNvSpPr>
          <p:nvPr>
            <p:ph type="sldNum" sz="quarter" idx="12"/>
          </p:nvPr>
        </p:nvSpPr>
        <p:spPr/>
        <p:txBody>
          <a:bodyPr/>
          <a:lstStyle/>
          <a:p>
            <a:fld id="{BAAED0D6-D5D6-467A-889C-2578C9873C58}" type="slidenum">
              <a:rPr lang="en-US" smtClean="0"/>
              <a:t>‹#›</a:t>
            </a:fld>
            <a:endParaRPr lang="en-US"/>
          </a:p>
        </p:txBody>
      </p:sp>
    </p:spTree>
    <p:extLst>
      <p:ext uri="{BB962C8B-B14F-4D97-AF65-F5344CB8AC3E}">
        <p14:creationId xmlns:p14="http://schemas.microsoft.com/office/powerpoint/2010/main" val="27700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EB8AACF8-24B9-4EB9-D0DA-743519877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a:p>
        </p:txBody>
      </p:sp>
      <p:sp>
        <p:nvSpPr>
          <p:cNvPr id="3" name="Θέση κειμένου 2">
            <a:extLst>
              <a:ext uri="{FF2B5EF4-FFF2-40B4-BE49-F238E27FC236}">
                <a16:creationId xmlns:a16="http://schemas.microsoft.com/office/drawing/2014/main" id="{B59037A5-B46D-F311-B82D-B23498944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4" name="Θέση ημερομηνίας 3">
            <a:extLst>
              <a:ext uri="{FF2B5EF4-FFF2-40B4-BE49-F238E27FC236}">
                <a16:creationId xmlns:a16="http://schemas.microsoft.com/office/drawing/2014/main" id="{E4F531A8-4784-319B-864B-B714273AE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C3D62-DA60-4D0E-850C-B2BB8ACCFFDB}" type="datetimeFigureOut">
              <a:rPr lang="en-US" smtClean="0"/>
              <a:t>7/10/2024</a:t>
            </a:fld>
            <a:endParaRPr lang="en-US"/>
          </a:p>
        </p:txBody>
      </p:sp>
      <p:sp>
        <p:nvSpPr>
          <p:cNvPr id="5" name="Θέση υποσέλιδου 4">
            <a:extLst>
              <a:ext uri="{FF2B5EF4-FFF2-40B4-BE49-F238E27FC236}">
                <a16:creationId xmlns:a16="http://schemas.microsoft.com/office/drawing/2014/main" id="{40DAEC36-B536-071A-0EC2-2ADE9B846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a:extLst>
              <a:ext uri="{FF2B5EF4-FFF2-40B4-BE49-F238E27FC236}">
                <a16:creationId xmlns:a16="http://schemas.microsoft.com/office/drawing/2014/main" id="{5B62C744-2B7D-440B-1194-AB3467900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ED0D6-D5D6-467A-889C-2578C9873C58}" type="slidenum">
              <a:rPr lang="en-US" smtClean="0"/>
              <a:t>‹#›</a:t>
            </a:fld>
            <a:endParaRPr lang="en-US"/>
          </a:p>
        </p:txBody>
      </p:sp>
    </p:spTree>
    <p:extLst>
      <p:ext uri="{BB962C8B-B14F-4D97-AF65-F5344CB8AC3E}">
        <p14:creationId xmlns:p14="http://schemas.microsoft.com/office/powerpoint/2010/main" val="1532087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FBFAC0-C73A-EF86-F533-F325CB7C24FB}"/>
              </a:ext>
            </a:extLst>
          </p:cNvPr>
          <p:cNvSpPr txBox="1"/>
          <p:nvPr/>
        </p:nvSpPr>
        <p:spPr>
          <a:xfrm>
            <a:off x="1918131" y="693067"/>
            <a:ext cx="8619067" cy="830997"/>
          </a:xfrm>
          <a:prstGeom prst="rect">
            <a:avLst/>
          </a:prstGeom>
          <a:noFill/>
        </p:spPr>
        <p:txBody>
          <a:bodyPr wrap="square" rtlCol="0">
            <a:spAutoFit/>
          </a:bodyPr>
          <a:lstStyle/>
          <a:p>
            <a:pPr algn="ctr"/>
            <a:r>
              <a:rPr lang="el-GR" sz="2400" b="1" dirty="0">
                <a:latin typeface="Arial Greek" panose="020B0604020202020204" pitchFamily="34" charset="-95"/>
              </a:rPr>
              <a:t>ΔΙΑΔΡΑΣΤΙΚΟΣ ΠΙΝΑΚΑΣ ΔΑΠΑΝΩΝ ΕΚΠΑΙΔΕΥΣΗΣ ΤΩΝ ΧΩΡΩΝ ΤΟΥ ΟΟΣΑ</a:t>
            </a:r>
            <a:endParaRPr lang="en-US" sz="2400" b="1" dirty="0"/>
          </a:p>
        </p:txBody>
      </p:sp>
      <p:pic>
        <p:nvPicPr>
          <p:cNvPr id="6" name="Εικόνα 5">
            <a:extLst>
              <a:ext uri="{FF2B5EF4-FFF2-40B4-BE49-F238E27FC236}">
                <a16:creationId xmlns:a16="http://schemas.microsoft.com/office/drawing/2014/main" id="{C073F637-50F8-84F7-78E9-AD7D6F937E82}"/>
              </a:ext>
            </a:extLst>
          </p:cNvPr>
          <p:cNvPicPr>
            <a:picLocks noChangeAspect="1"/>
          </p:cNvPicPr>
          <p:nvPr/>
        </p:nvPicPr>
        <p:blipFill rotWithShape="1">
          <a:blip r:embed="rId2"/>
          <a:srcRect t="1036" b="16878"/>
          <a:stretch/>
        </p:blipFill>
        <p:spPr>
          <a:xfrm>
            <a:off x="2093165" y="1802100"/>
            <a:ext cx="8269000" cy="3993501"/>
          </a:xfrm>
          <a:prstGeom prst="rect">
            <a:avLst/>
          </a:prstGeom>
        </p:spPr>
      </p:pic>
    </p:spTree>
    <p:extLst>
      <p:ext uri="{BB962C8B-B14F-4D97-AF65-F5344CB8AC3E}">
        <p14:creationId xmlns:p14="http://schemas.microsoft.com/office/powerpoint/2010/main" val="322703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401A583-ACE0-B304-F45C-FA7693500751}"/>
              </a:ext>
            </a:extLst>
          </p:cNvPr>
          <p:cNvSpPr txBox="1"/>
          <p:nvPr/>
        </p:nvSpPr>
        <p:spPr>
          <a:xfrm>
            <a:off x="1642533" y="501934"/>
            <a:ext cx="9177867" cy="830997"/>
          </a:xfrm>
          <a:prstGeom prst="rect">
            <a:avLst/>
          </a:prstGeom>
          <a:noFill/>
        </p:spPr>
        <p:txBody>
          <a:bodyPr wrap="square" rtlCol="0">
            <a:spAutoFit/>
          </a:bodyPr>
          <a:lstStyle/>
          <a:p>
            <a:r>
              <a:rPr lang="el-GR" sz="2400" dirty="0">
                <a:latin typeface="Arial Greek" panose="020B0604020202020204" pitchFamily="34" charset="-95"/>
              </a:rPr>
              <a:t>Ο διαδραστικός πίνακας δαπανών εκπαίδευσης των χωρών του ΟΟΣΑ αποτελείται από διαδραστικό χάρτη και γράφημα- γραμμής.</a:t>
            </a:r>
            <a:endParaRPr lang="en-US" sz="2400" dirty="0"/>
          </a:p>
        </p:txBody>
      </p:sp>
      <p:sp>
        <p:nvSpPr>
          <p:cNvPr id="15" name="TextBox 14">
            <a:extLst>
              <a:ext uri="{FF2B5EF4-FFF2-40B4-BE49-F238E27FC236}">
                <a16:creationId xmlns:a16="http://schemas.microsoft.com/office/drawing/2014/main" id="{6C014CAF-870E-51C5-CEAA-1B662E8966DC}"/>
              </a:ext>
            </a:extLst>
          </p:cNvPr>
          <p:cNvSpPr txBox="1"/>
          <p:nvPr/>
        </p:nvSpPr>
        <p:spPr>
          <a:xfrm>
            <a:off x="1642533" y="4601739"/>
            <a:ext cx="10075333" cy="1569660"/>
          </a:xfrm>
          <a:prstGeom prst="rect">
            <a:avLst/>
          </a:prstGeom>
          <a:noFill/>
        </p:spPr>
        <p:txBody>
          <a:bodyPr wrap="square" rtlCol="0">
            <a:spAutoFit/>
          </a:bodyPr>
          <a:lstStyle/>
          <a:p>
            <a:r>
              <a:rPr lang="el-GR" sz="2400" dirty="0">
                <a:latin typeface="Arial Greek" panose="020B0604020202020204" pitchFamily="34" charset="-95"/>
              </a:rPr>
              <a:t>Παρέχει εικόνα των δαπανών ανά χώρα και έτος δίνοντας τη δυνατότητα στον χρήστη να παρακολουθήσει τις αλλαγές στις δαπάνες για την εκπαίδευση με την πάροδο των ετών, επεμβαίνοντας όπου θεωρεί χρήσιμο.</a:t>
            </a:r>
            <a:endParaRPr lang="en-US" sz="2400" dirty="0"/>
          </a:p>
        </p:txBody>
      </p:sp>
      <p:pic>
        <p:nvPicPr>
          <p:cNvPr id="17" name="Εικόνα 16">
            <a:extLst>
              <a:ext uri="{FF2B5EF4-FFF2-40B4-BE49-F238E27FC236}">
                <a16:creationId xmlns:a16="http://schemas.microsoft.com/office/drawing/2014/main" id="{59C3682B-E415-ABD2-47E4-3E5B2FF855A4}"/>
              </a:ext>
            </a:extLst>
          </p:cNvPr>
          <p:cNvPicPr>
            <a:picLocks noChangeAspect="1"/>
          </p:cNvPicPr>
          <p:nvPr/>
        </p:nvPicPr>
        <p:blipFill>
          <a:blip r:embed="rId2"/>
          <a:stretch>
            <a:fillRect/>
          </a:stretch>
        </p:blipFill>
        <p:spPr>
          <a:xfrm>
            <a:off x="2929466" y="1596819"/>
            <a:ext cx="6333067" cy="2741031"/>
          </a:xfrm>
          <a:prstGeom prst="rect">
            <a:avLst/>
          </a:prstGeom>
        </p:spPr>
      </p:pic>
    </p:spTree>
    <p:extLst>
      <p:ext uri="{BB962C8B-B14F-4D97-AF65-F5344CB8AC3E}">
        <p14:creationId xmlns:p14="http://schemas.microsoft.com/office/powerpoint/2010/main" val="212783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389074-3755-6B08-E299-9D7434D15CEF}"/>
              </a:ext>
            </a:extLst>
          </p:cNvPr>
          <p:cNvSpPr txBox="1"/>
          <p:nvPr/>
        </p:nvSpPr>
        <p:spPr>
          <a:xfrm>
            <a:off x="6096000" y="135904"/>
            <a:ext cx="5950257" cy="1569660"/>
          </a:xfrm>
          <a:prstGeom prst="rect">
            <a:avLst/>
          </a:prstGeom>
          <a:noFill/>
        </p:spPr>
        <p:txBody>
          <a:bodyPr wrap="square" rtlCol="0">
            <a:spAutoFit/>
          </a:bodyPr>
          <a:lstStyle/>
          <a:p>
            <a:pPr algn="ctr"/>
            <a:r>
              <a:rPr lang="el-GR" sz="2400" dirty="0">
                <a:latin typeface="Arial Greek" panose="020B0604020202020204" pitchFamily="34" charset="-95"/>
              </a:rPr>
              <a:t>Το πρώτο γράφημα του πίνακα είναι ένας διαδραστικός χάρτης-υδρόγειος με λειτουργίες επιλογής χώρας, εστίασης και περιστροφής.</a:t>
            </a:r>
            <a:r>
              <a:rPr lang="en-US" sz="2400" dirty="0"/>
              <a:t> </a:t>
            </a:r>
          </a:p>
        </p:txBody>
      </p:sp>
      <p:sp>
        <p:nvSpPr>
          <p:cNvPr id="9" name="TextBox 8">
            <a:extLst>
              <a:ext uri="{FF2B5EF4-FFF2-40B4-BE49-F238E27FC236}">
                <a16:creationId xmlns:a16="http://schemas.microsoft.com/office/drawing/2014/main" id="{E6AD6DF0-AD2A-2085-0F5A-9D063DF44FB5}"/>
              </a:ext>
            </a:extLst>
          </p:cNvPr>
          <p:cNvSpPr txBox="1"/>
          <p:nvPr/>
        </p:nvSpPr>
        <p:spPr>
          <a:xfrm>
            <a:off x="6096000" y="1799600"/>
            <a:ext cx="5950257" cy="1938992"/>
          </a:xfrm>
          <a:prstGeom prst="rect">
            <a:avLst/>
          </a:prstGeom>
          <a:noFill/>
        </p:spPr>
        <p:txBody>
          <a:bodyPr wrap="square" rtlCol="0">
            <a:spAutoFit/>
          </a:bodyPr>
          <a:lstStyle/>
          <a:p>
            <a:pPr algn="ctr"/>
            <a:r>
              <a:rPr lang="el-GR" sz="2400" dirty="0">
                <a:latin typeface="Arial Greek" panose="020B0604020202020204" pitchFamily="34" charset="-95"/>
              </a:rPr>
              <a:t>Τα δεδομένα </a:t>
            </a:r>
            <a:r>
              <a:rPr lang="el-GR" sz="2400" dirty="0" err="1">
                <a:latin typeface="Arial Greek" panose="020B0604020202020204" pitchFamily="34" charset="-95"/>
              </a:rPr>
              <a:t>οπτικοποιούνται</a:t>
            </a:r>
            <a:r>
              <a:rPr lang="el-GR" sz="2400" dirty="0">
                <a:latin typeface="Arial Greek" panose="020B0604020202020204" pitchFamily="34" charset="-95"/>
              </a:rPr>
              <a:t> στις χώρες με βάση τις τιμές των δαπανών κάθε χώρας σύμφωνα με το υπόμνημα στο κάτω μέρος του χάρτη, στοχεύοντας στη</a:t>
            </a:r>
          </a:p>
          <a:p>
            <a:pPr algn="ctr"/>
            <a:r>
              <a:rPr lang="el-GR" sz="2400" dirty="0">
                <a:latin typeface="Arial Greek" panose="020B0604020202020204" pitchFamily="34" charset="-95"/>
              </a:rPr>
              <a:t>γρήγορη ανάγνωση των δεδομένων .</a:t>
            </a:r>
            <a:endParaRPr lang="en-US" sz="2400" dirty="0"/>
          </a:p>
        </p:txBody>
      </p:sp>
      <p:sp>
        <p:nvSpPr>
          <p:cNvPr id="10" name="TextBox 9">
            <a:extLst>
              <a:ext uri="{FF2B5EF4-FFF2-40B4-BE49-F238E27FC236}">
                <a16:creationId xmlns:a16="http://schemas.microsoft.com/office/drawing/2014/main" id="{F14822C7-139E-A4E6-ED3A-FEA467FAAFC6}"/>
              </a:ext>
            </a:extLst>
          </p:cNvPr>
          <p:cNvSpPr txBox="1"/>
          <p:nvPr/>
        </p:nvSpPr>
        <p:spPr>
          <a:xfrm>
            <a:off x="6303866" y="3832628"/>
            <a:ext cx="5742393" cy="1569660"/>
          </a:xfrm>
          <a:prstGeom prst="rect">
            <a:avLst/>
          </a:prstGeom>
          <a:noFill/>
        </p:spPr>
        <p:txBody>
          <a:bodyPr wrap="square" rtlCol="0">
            <a:spAutoFit/>
          </a:bodyPr>
          <a:lstStyle/>
          <a:p>
            <a:r>
              <a:rPr lang="el-GR" sz="2400" dirty="0">
                <a:latin typeface="Arial Greek" panose="020B0604020202020204" pitchFamily="34" charset="-95"/>
              </a:rPr>
              <a:t>Υπάρχει στη συνέχεια η δυνατότητα για πιο ακριβή ανάγνωση των δαπανών των χωρών περνώντας τον κέρσορα του ποντικιού πάνω από τις χώρες.</a:t>
            </a:r>
            <a:endParaRPr lang="en-US" sz="2400" dirty="0"/>
          </a:p>
        </p:txBody>
      </p:sp>
      <p:pic>
        <p:nvPicPr>
          <p:cNvPr id="12" name="Εικόνα 11">
            <a:extLst>
              <a:ext uri="{FF2B5EF4-FFF2-40B4-BE49-F238E27FC236}">
                <a16:creationId xmlns:a16="http://schemas.microsoft.com/office/drawing/2014/main" id="{7CC14260-9C31-B231-5C26-213D52CC450C}"/>
              </a:ext>
            </a:extLst>
          </p:cNvPr>
          <p:cNvPicPr>
            <a:picLocks noChangeAspect="1"/>
          </p:cNvPicPr>
          <p:nvPr/>
        </p:nvPicPr>
        <p:blipFill>
          <a:blip r:embed="rId2"/>
          <a:stretch>
            <a:fillRect/>
          </a:stretch>
        </p:blipFill>
        <p:spPr>
          <a:xfrm>
            <a:off x="145743" y="192903"/>
            <a:ext cx="5742393" cy="4531497"/>
          </a:xfrm>
          <a:prstGeom prst="rect">
            <a:avLst/>
          </a:prstGeom>
        </p:spPr>
      </p:pic>
      <p:sp>
        <p:nvSpPr>
          <p:cNvPr id="13" name="TextBox 12">
            <a:extLst>
              <a:ext uri="{FF2B5EF4-FFF2-40B4-BE49-F238E27FC236}">
                <a16:creationId xmlns:a16="http://schemas.microsoft.com/office/drawing/2014/main" id="{B6F23802-2A41-ACE7-5A8B-5AB51D19E2E9}"/>
              </a:ext>
            </a:extLst>
          </p:cNvPr>
          <p:cNvSpPr txBox="1"/>
          <p:nvPr/>
        </p:nvSpPr>
        <p:spPr>
          <a:xfrm>
            <a:off x="353608" y="5496324"/>
            <a:ext cx="11692649" cy="830997"/>
          </a:xfrm>
          <a:prstGeom prst="rect">
            <a:avLst/>
          </a:prstGeom>
          <a:noFill/>
        </p:spPr>
        <p:txBody>
          <a:bodyPr wrap="square" rtlCol="0">
            <a:spAutoFit/>
          </a:bodyPr>
          <a:lstStyle/>
          <a:p>
            <a:r>
              <a:rPr lang="el-GR" sz="2400" dirty="0">
                <a:latin typeface="Arial Greek" panose="020B0604020202020204" pitchFamily="34" charset="-95"/>
              </a:rPr>
              <a:t>Επιπλέον, επιλέγοντας</a:t>
            </a:r>
            <a:r>
              <a:rPr lang="en-US" sz="2400" dirty="0"/>
              <a:t> </a:t>
            </a:r>
            <a:r>
              <a:rPr lang="el-GR" sz="2400" dirty="0">
                <a:latin typeface="Arial Greek" panose="020B0604020202020204" pitchFamily="34" charset="-95"/>
              </a:rPr>
              <a:t>μία χώρα αυτή έρχεται στο κέντρο και χρωματίζεται κίτρινη, ενεργοποιώντας και την ταμπέλα με την τιμή των δαπανών της.</a:t>
            </a:r>
            <a:endParaRPr lang="en-US" sz="2400" dirty="0"/>
          </a:p>
        </p:txBody>
      </p:sp>
    </p:spTree>
    <p:extLst>
      <p:ext uri="{BB962C8B-B14F-4D97-AF65-F5344CB8AC3E}">
        <p14:creationId xmlns:p14="http://schemas.microsoft.com/office/powerpoint/2010/main" val="57288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C80EB6DC-DC0E-A146-500E-9A437A8FE0CE}"/>
              </a:ext>
            </a:extLst>
          </p:cNvPr>
          <p:cNvPicPr>
            <a:picLocks noChangeAspect="1"/>
          </p:cNvPicPr>
          <p:nvPr/>
        </p:nvPicPr>
        <p:blipFill>
          <a:blip r:embed="rId2"/>
          <a:stretch>
            <a:fillRect/>
          </a:stretch>
        </p:blipFill>
        <p:spPr>
          <a:xfrm>
            <a:off x="332519" y="275786"/>
            <a:ext cx="2663619" cy="1491807"/>
          </a:xfrm>
          <a:prstGeom prst="rect">
            <a:avLst/>
          </a:prstGeom>
        </p:spPr>
      </p:pic>
      <p:sp>
        <p:nvSpPr>
          <p:cNvPr id="6" name="TextBox 5">
            <a:extLst>
              <a:ext uri="{FF2B5EF4-FFF2-40B4-BE49-F238E27FC236}">
                <a16:creationId xmlns:a16="http://schemas.microsoft.com/office/drawing/2014/main" id="{45171C62-2212-C570-9356-E91A1D5BCFF7}"/>
              </a:ext>
            </a:extLst>
          </p:cNvPr>
          <p:cNvSpPr txBox="1"/>
          <p:nvPr/>
        </p:nvSpPr>
        <p:spPr>
          <a:xfrm>
            <a:off x="3657600" y="275786"/>
            <a:ext cx="8144933" cy="1938992"/>
          </a:xfrm>
          <a:prstGeom prst="rect">
            <a:avLst/>
          </a:prstGeom>
          <a:noFill/>
        </p:spPr>
        <p:txBody>
          <a:bodyPr wrap="square" rtlCol="0">
            <a:spAutoFit/>
          </a:bodyPr>
          <a:lstStyle/>
          <a:p>
            <a:r>
              <a:rPr lang="el-GR" sz="2400" dirty="0">
                <a:latin typeface="Arial Greek" panose="020B0604020202020204" pitchFamily="34" charset="-95"/>
              </a:rPr>
              <a:t>Το δεύτερο γράφημα είναι ένα γράφημα γραμμής που </a:t>
            </a:r>
            <a:r>
              <a:rPr lang="el-GR" sz="2400" dirty="0" err="1">
                <a:latin typeface="Arial Greek" panose="020B0604020202020204" pitchFamily="34" charset="-95"/>
              </a:rPr>
              <a:t>οπτικοποιεί</a:t>
            </a:r>
            <a:r>
              <a:rPr lang="el-GR" sz="2400" dirty="0">
                <a:latin typeface="Arial Greek" panose="020B0604020202020204" pitchFamily="34" charset="-95"/>
              </a:rPr>
              <a:t> την εξέλιξη της χρηματοδότησης της παιδείας μετά το 2000. Στόχος είναι να παρέχεται μία εικόνα των τάσεων των δαπανών των χωρών στην παιδεία μέσα στο χρόνο.</a:t>
            </a:r>
            <a:endParaRPr lang="en-US" sz="2400" dirty="0"/>
          </a:p>
        </p:txBody>
      </p:sp>
      <p:pic>
        <p:nvPicPr>
          <p:cNvPr id="8" name="Εικόνα 7">
            <a:extLst>
              <a:ext uri="{FF2B5EF4-FFF2-40B4-BE49-F238E27FC236}">
                <a16:creationId xmlns:a16="http://schemas.microsoft.com/office/drawing/2014/main" id="{C649F9E6-B1D2-1710-7C0D-EFA89552CE63}"/>
              </a:ext>
            </a:extLst>
          </p:cNvPr>
          <p:cNvPicPr>
            <a:picLocks noChangeAspect="1"/>
          </p:cNvPicPr>
          <p:nvPr/>
        </p:nvPicPr>
        <p:blipFill>
          <a:blip r:embed="rId3"/>
          <a:stretch>
            <a:fillRect/>
          </a:stretch>
        </p:blipFill>
        <p:spPr>
          <a:xfrm>
            <a:off x="444190" y="2307043"/>
            <a:ext cx="2663619" cy="1733006"/>
          </a:xfrm>
          <a:prstGeom prst="rect">
            <a:avLst/>
          </a:prstGeom>
        </p:spPr>
      </p:pic>
      <p:sp>
        <p:nvSpPr>
          <p:cNvPr id="9" name="TextBox 8">
            <a:extLst>
              <a:ext uri="{FF2B5EF4-FFF2-40B4-BE49-F238E27FC236}">
                <a16:creationId xmlns:a16="http://schemas.microsoft.com/office/drawing/2014/main" id="{DCCF452A-2F31-1347-1FDA-6FB3F0DB0CB0}"/>
              </a:ext>
            </a:extLst>
          </p:cNvPr>
          <p:cNvSpPr txBox="1"/>
          <p:nvPr/>
        </p:nvSpPr>
        <p:spPr>
          <a:xfrm>
            <a:off x="3657599" y="2307043"/>
            <a:ext cx="8026400" cy="1938992"/>
          </a:xfrm>
          <a:prstGeom prst="rect">
            <a:avLst/>
          </a:prstGeom>
          <a:noFill/>
        </p:spPr>
        <p:txBody>
          <a:bodyPr wrap="square" rtlCol="0">
            <a:spAutoFit/>
          </a:bodyPr>
          <a:lstStyle/>
          <a:p>
            <a:r>
              <a:rPr lang="el-GR" sz="2400" dirty="0">
                <a:latin typeface="Arial Greek" panose="020B0604020202020204" pitchFamily="34" charset="-95"/>
              </a:rPr>
              <a:t>Ο χρήστης έχει τη δυνατότητα να επιλέξει κάποια χώρα από το </a:t>
            </a:r>
            <a:r>
              <a:rPr lang="en-US" sz="2400" dirty="0"/>
              <a:t>drop down </a:t>
            </a:r>
            <a:r>
              <a:rPr lang="el-GR" sz="2400" dirty="0">
                <a:latin typeface="Arial Greek" panose="020B0604020202020204" pitchFamily="34" charset="-95"/>
              </a:rPr>
              <a:t>μενού παρέχοντας επιπλέον την επιλογή να τις δει και όλες μαζί για σύγκριση. Επιλέγοντάς μεμονωμένη χώρα εμφανίζεται η γραμμή με τις τιμές των δαπανών μέσα στο χρόνο.</a:t>
            </a:r>
            <a:endParaRPr lang="en-US" sz="2400" dirty="0"/>
          </a:p>
        </p:txBody>
      </p:sp>
      <p:sp>
        <p:nvSpPr>
          <p:cNvPr id="10" name="TextBox 9">
            <a:extLst>
              <a:ext uri="{FF2B5EF4-FFF2-40B4-BE49-F238E27FC236}">
                <a16:creationId xmlns:a16="http://schemas.microsoft.com/office/drawing/2014/main" id="{AC0F9A4F-FDED-0FDF-CBC7-79ACF63D633A}"/>
              </a:ext>
            </a:extLst>
          </p:cNvPr>
          <p:cNvSpPr txBox="1"/>
          <p:nvPr/>
        </p:nvSpPr>
        <p:spPr>
          <a:xfrm>
            <a:off x="3657599" y="4550957"/>
            <a:ext cx="8026400" cy="1938992"/>
          </a:xfrm>
          <a:prstGeom prst="rect">
            <a:avLst/>
          </a:prstGeom>
          <a:noFill/>
        </p:spPr>
        <p:txBody>
          <a:bodyPr wrap="square" rtlCol="0">
            <a:spAutoFit/>
          </a:bodyPr>
          <a:lstStyle/>
          <a:p>
            <a:r>
              <a:rPr lang="el-GR" sz="2400" dirty="0">
                <a:latin typeface="Arial Greek" panose="020B0604020202020204" pitchFamily="34" charset="-95"/>
              </a:rPr>
              <a:t>Οι γραμμές και οι κορυφές του γραφήματος είναι ενεργές και μπορεί να επιλεχθούν κατευθείαν από το γράφημα και χωρίς τη χρήση του μενού. Επίσης οι κορυφές παρέχουν ενημέρωση με ταμπέλες περνώντας τον κέρσορα από πάνω.</a:t>
            </a:r>
            <a:endParaRPr lang="en-US" sz="2400" dirty="0"/>
          </a:p>
        </p:txBody>
      </p:sp>
      <p:pic>
        <p:nvPicPr>
          <p:cNvPr id="12" name="Εικόνα 11">
            <a:extLst>
              <a:ext uri="{FF2B5EF4-FFF2-40B4-BE49-F238E27FC236}">
                <a16:creationId xmlns:a16="http://schemas.microsoft.com/office/drawing/2014/main" id="{38E628D5-BC6C-FFA9-AFCB-BAD7E6E625C4}"/>
              </a:ext>
            </a:extLst>
          </p:cNvPr>
          <p:cNvPicPr>
            <a:picLocks noChangeAspect="1"/>
          </p:cNvPicPr>
          <p:nvPr/>
        </p:nvPicPr>
        <p:blipFill>
          <a:blip r:embed="rId4"/>
          <a:stretch>
            <a:fillRect/>
          </a:stretch>
        </p:blipFill>
        <p:spPr>
          <a:xfrm>
            <a:off x="225132" y="4550957"/>
            <a:ext cx="3101736" cy="1491808"/>
          </a:xfrm>
          <a:prstGeom prst="rect">
            <a:avLst/>
          </a:prstGeom>
        </p:spPr>
      </p:pic>
    </p:spTree>
    <p:extLst>
      <p:ext uri="{BB962C8B-B14F-4D97-AF65-F5344CB8AC3E}">
        <p14:creationId xmlns:p14="http://schemas.microsoft.com/office/powerpoint/2010/main" val="327572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54A683C0-F860-FF37-D556-0E28965EFAEF}"/>
              </a:ext>
            </a:extLst>
          </p:cNvPr>
          <p:cNvPicPr>
            <a:picLocks noChangeAspect="1"/>
          </p:cNvPicPr>
          <p:nvPr/>
        </p:nvPicPr>
        <p:blipFill rotWithShape="1">
          <a:blip r:embed="rId2"/>
          <a:srcRect r="817"/>
          <a:stretch/>
        </p:blipFill>
        <p:spPr>
          <a:xfrm>
            <a:off x="993243" y="2545482"/>
            <a:ext cx="10600851" cy="4116576"/>
          </a:xfrm>
          <a:prstGeom prst="rect">
            <a:avLst/>
          </a:prstGeom>
        </p:spPr>
      </p:pic>
      <p:sp>
        <p:nvSpPr>
          <p:cNvPr id="8" name="TextBox 7">
            <a:extLst>
              <a:ext uri="{FF2B5EF4-FFF2-40B4-BE49-F238E27FC236}">
                <a16:creationId xmlns:a16="http://schemas.microsoft.com/office/drawing/2014/main" id="{9BC46791-1198-3C5E-4BB1-9B82EE72AF0D}"/>
              </a:ext>
            </a:extLst>
          </p:cNvPr>
          <p:cNvSpPr txBox="1"/>
          <p:nvPr/>
        </p:nvSpPr>
        <p:spPr>
          <a:xfrm>
            <a:off x="728132" y="401216"/>
            <a:ext cx="11131075" cy="1938992"/>
          </a:xfrm>
          <a:prstGeom prst="rect">
            <a:avLst/>
          </a:prstGeom>
          <a:noFill/>
        </p:spPr>
        <p:txBody>
          <a:bodyPr wrap="square" rtlCol="0">
            <a:spAutoFit/>
          </a:bodyPr>
          <a:lstStyle/>
          <a:p>
            <a:pPr algn="just"/>
            <a:r>
              <a:rPr lang="el-GR" sz="2400" dirty="0">
                <a:latin typeface="Arial Greek" panose="020B0604020202020204" pitchFamily="34" charset="-95"/>
              </a:rPr>
              <a:t>Ο χάρτης και το διάγραμμα γραμμής λειτουργούν συμπληρωματικά, αφού αφενός υπάρχει μία άμεση χρωματική ανάγνωση του χάρτη, ενώ στο διάγραμμα παρουσιάζεται λεπτομερώς ανά χρονιά η χρηματοδότηση της παιδείας. Η διασύνδεση των δύο οπτικοποιήσεων παρέχει εύκολη σύγκριση και ανάλυση τάσεων και δεδομένων.</a:t>
            </a:r>
            <a:endParaRPr lang="en-US" sz="2400" dirty="0"/>
          </a:p>
        </p:txBody>
      </p:sp>
    </p:spTree>
    <p:extLst>
      <p:ext uri="{BB962C8B-B14F-4D97-AF65-F5344CB8AC3E}">
        <p14:creationId xmlns:p14="http://schemas.microsoft.com/office/powerpoint/2010/main" val="184528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684E73-B613-9681-6580-8CE0569FA5BA}"/>
              </a:ext>
            </a:extLst>
          </p:cNvPr>
          <p:cNvSpPr txBox="1"/>
          <p:nvPr/>
        </p:nvSpPr>
        <p:spPr>
          <a:xfrm>
            <a:off x="466530" y="4693297"/>
            <a:ext cx="11308704" cy="369332"/>
          </a:xfrm>
          <a:prstGeom prst="rect">
            <a:avLst/>
          </a:prstGeom>
          <a:noFill/>
        </p:spPr>
        <p:txBody>
          <a:bodyPr wrap="square" rtlCol="0">
            <a:spAutoFit/>
          </a:bodyPr>
          <a:lstStyle/>
          <a:p>
            <a:r>
              <a:rPr lang="en-US" dirty="0"/>
              <a:t>https://rawcdn.githack.com/mafeuk/visualization/1bb7f999d97e6f2b92003c48a6d9dd32debce431/mergedIndex.html</a:t>
            </a:r>
          </a:p>
        </p:txBody>
      </p:sp>
      <p:sp>
        <p:nvSpPr>
          <p:cNvPr id="5" name="TextBox 4">
            <a:extLst>
              <a:ext uri="{FF2B5EF4-FFF2-40B4-BE49-F238E27FC236}">
                <a16:creationId xmlns:a16="http://schemas.microsoft.com/office/drawing/2014/main" id="{3A803878-0447-DEAE-567C-34B0A2DA408E}"/>
              </a:ext>
            </a:extLst>
          </p:cNvPr>
          <p:cNvSpPr txBox="1"/>
          <p:nvPr/>
        </p:nvSpPr>
        <p:spPr>
          <a:xfrm>
            <a:off x="1082351" y="1063690"/>
            <a:ext cx="7268547" cy="369332"/>
          </a:xfrm>
          <a:prstGeom prst="rect">
            <a:avLst/>
          </a:prstGeom>
          <a:noFill/>
        </p:spPr>
        <p:txBody>
          <a:bodyPr wrap="square" rtlCol="0">
            <a:spAutoFit/>
          </a:bodyPr>
          <a:lstStyle/>
          <a:p>
            <a:r>
              <a:rPr lang="el-GR" dirty="0"/>
              <a:t>Περισσότερα εδώ.</a:t>
            </a:r>
            <a:endParaRPr lang="en-US" dirty="0"/>
          </a:p>
        </p:txBody>
      </p:sp>
      <p:sp>
        <p:nvSpPr>
          <p:cNvPr id="6" name="Βέλος: Κάτω 5">
            <a:extLst>
              <a:ext uri="{FF2B5EF4-FFF2-40B4-BE49-F238E27FC236}">
                <a16:creationId xmlns:a16="http://schemas.microsoft.com/office/drawing/2014/main" id="{6C34399B-DEDB-DC87-BED3-230C5A629040}"/>
              </a:ext>
            </a:extLst>
          </p:cNvPr>
          <p:cNvSpPr/>
          <p:nvPr/>
        </p:nvSpPr>
        <p:spPr>
          <a:xfrm>
            <a:off x="1240972" y="1502229"/>
            <a:ext cx="1511560" cy="28458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362545"/>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334</Words>
  <Application>Microsoft Office PowerPoint</Application>
  <PresentationFormat>Ευρεία οθόνη</PresentationFormat>
  <Paragraphs>14</Paragraphs>
  <Slides>6</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6</vt:i4>
      </vt:variant>
    </vt:vector>
  </HeadingPairs>
  <TitlesOfParts>
    <vt:vector size="11" baseType="lpstr">
      <vt:lpstr>Arial</vt:lpstr>
      <vt:lpstr>Arial Greek</vt:lpstr>
      <vt:lpstr>Calibri</vt:lpstr>
      <vt:lpstr>Calibri Light</vt:lpstr>
      <vt:lpstr>Θέμα του Office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Vasilis Malafekas</dc:creator>
  <cp:lastModifiedBy>Vasilis Malafekas</cp:lastModifiedBy>
  <cp:revision>4</cp:revision>
  <dcterms:created xsi:type="dcterms:W3CDTF">2024-07-09T23:42:13Z</dcterms:created>
  <dcterms:modified xsi:type="dcterms:W3CDTF">2024-07-10T03:05:46Z</dcterms:modified>
</cp:coreProperties>
</file>