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p:scale>
          <a:sx n="33" d="100"/>
          <a:sy n="33" d="100"/>
        </p:scale>
        <p:origin x="-1962" y="-100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1544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MX" sz="7200" b="1" dirty="0">
                <a:solidFill>
                  <a:srgbClr val="EAF1DD"/>
                </a:solidFill>
                <a:latin typeface="Candara" panose="020E0502030303020204" pitchFamily="34" charset="0"/>
                <a:ea typeface="Calibri"/>
                <a:cs typeface="Calibri"/>
                <a:sym typeface="Calibri"/>
              </a:rPr>
              <a:t>SEGMENTACIÓN Y  CLASIFICACIÓN DE  ESTADÍOS DE CÁNCER DE PRÓSTATA SEGÚN LA ESCALA DE GLEASON</a:t>
            </a:r>
          </a:p>
          <a:p>
            <a:pPr marL="0" marR="0" lvl="0" indent="0" algn="ctr" rtl="0">
              <a:spcBef>
                <a:spcPts val="0"/>
              </a:spcBef>
              <a:spcAft>
                <a:spcPts val="0"/>
              </a:spcAft>
              <a:buNone/>
            </a:pPr>
            <a:endParaRPr lang="es-CO" dirty="0">
              <a:latin typeface="Candara" panose="020E0502030303020204" pitchFamily="34" charset="0"/>
            </a:endParaRPr>
          </a:p>
        </p:txBody>
      </p:sp>
      <p:sp>
        <p:nvSpPr>
          <p:cNvPr id="41" name="Google Shape;41;p4"/>
          <p:cNvSpPr txBox="1"/>
          <p:nvPr/>
        </p:nvSpPr>
        <p:spPr>
          <a:xfrm>
            <a:off x="10972800" y="2310144"/>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err="1">
                <a:solidFill>
                  <a:srgbClr val="EAF1DD"/>
                </a:solidFill>
                <a:latin typeface="Candara" panose="020E0502030303020204" pitchFamily="34" charset="0"/>
                <a:ea typeface="Calibri"/>
                <a:cs typeface="Calibri"/>
                <a:sym typeface="Calibri"/>
              </a:rPr>
              <a:t>Maria</a:t>
            </a:r>
            <a:r>
              <a:rPr lang="es-CO" sz="4000" dirty="0">
                <a:solidFill>
                  <a:srgbClr val="EAF1DD"/>
                </a:solidFill>
                <a:latin typeface="Candara" panose="020E0502030303020204" pitchFamily="34" charset="0"/>
                <a:ea typeface="Calibri"/>
                <a:cs typeface="Calibri"/>
                <a:sym typeface="Calibri"/>
              </a:rPr>
              <a:t> Fernanda Vera, </a:t>
            </a:r>
            <a:r>
              <a:rPr lang="es-CO" sz="4000" dirty="0" err="1">
                <a:solidFill>
                  <a:srgbClr val="EAF1DD"/>
                </a:solidFill>
                <a:latin typeface="Candara" panose="020E0502030303020204" pitchFamily="34" charset="0"/>
                <a:ea typeface="Calibri"/>
                <a:cs typeface="Calibri"/>
                <a:sym typeface="Calibri"/>
              </a:rPr>
              <a:t>Andres</a:t>
            </a:r>
            <a:r>
              <a:rPr lang="es-CO" sz="4000" dirty="0">
                <a:solidFill>
                  <a:srgbClr val="EAF1DD"/>
                </a:solidFill>
                <a:latin typeface="Candara" panose="020E0502030303020204" pitchFamily="34" charset="0"/>
                <a:ea typeface="Calibri"/>
                <a:cs typeface="Calibri"/>
                <a:sym typeface="Calibri"/>
              </a:rPr>
              <a:t> Felipe Gómez</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24552 - Inteligencia Artificial II - Grupo J1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Maria Fernanda Vera, maria.vera5@correo.uis.edu.co.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Andres Felipe Gomez, angomez449@gmail.com.</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K. He, G. </a:t>
            </a:r>
            <a:r>
              <a:rPr lang="en-US" sz="1600" dirty="0" err="1">
                <a:solidFill>
                  <a:schemeClr val="bg1"/>
                </a:solidFill>
                <a:latin typeface="Calibri"/>
                <a:ea typeface="Calibri"/>
                <a:cs typeface="Calibri"/>
                <a:sym typeface="Calibri"/>
              </a:rPr>
              <a:t>Gkioxari</a:t>
            </a:r>
            <a:r>
              <a:rPr lang="en-US" sz="1600" dirty="0">
                <a:solidFill>
                  <a:schemeClr val="bg1"/>
                </a:solidFill>
                <a:latin typeface="Calibri"/>
                <a:ea typeface="Calibri"/>
                <a:cs typeface="Calibri"/>
                <a:sym typeface="Calibri"/>
              </a:rPr>
              <a:t>, P. Doll ́</a:t>
            </a:r>
            <a:r>
              <a:rPr lang="en-US" sz="1600" dirty="0" err="1">
                <a:solidFill>
                  <a:schemeClr val="bg1"/>
                </a:solidFill>
                <a:latin typeface="Calibri"/>
                <a:ea typeface="Calibri"/>
                <a:cs typeface="Calibri"/>
                <a:sym typeface="Calibri"/>
              </a:rPr>
              <a:t>ar</a:t>
            </a:r>
            <a:r>
              <a:rPr lang="en-US" sz="1600" dirty="0">
                <a:solidFill>
                  <a:schemeClr val="bg1"/>
                </a:solidFill>
                <a:latin typeface="Calibri"/>
                <a:ea typeface="Calibri"/>
                <a:cs typeface="Calibri"/>
                <a:sym typeface="Calibri"/>
              </a:rPr>
              <a:t>, and R. </a:t>
            </a:r>
            <a:r>
              <a:rPr lang="en-US" sz="1600" dirty="0" err="1">
                <a:solidFill>
                  <a:schemeClr val="bg1"/>
                </a:solidFill>
                <a:latin typeface="Calibri"/>
                <a:ea typeface="Calibri"/>
                <a:cs typeface="Calibri"/>
                <a:sym typeface="Calibri"/>
              </a:rPr>
              <a:t>Girshick</a:t>
            </a:r>
            <a:r>
              <a:rPr lang="en-US" sz="1600" dirty="0">
                <a:solidFill>
                  <a:schemeClr val="bg1"/>
                </a:solidFill>
                <a:latin typeface="Calibri"/>
                <a:ea typeface="Calibri"/>
                <a:cs typeface="Calibri"/>
                <a:sym typeface="Calibri"/>
              </a:rPr>
              <a:t>, “Mask r-</a:t>
            </a:r>
            <a:r>
              <a:rPr lang="en-US" sz="1600" dirty="0" err="1">
                <a:solidFill>
                  <a:schemeClr val="bg1"/>
                </a:solidFill>
                <a:latin typeface="Calibri"/>
                <a:ea typeface="Calibri"/>
                <a:cs typeface="Calibri"/>
                <a:sym typeface="Calibri"/>
              </a:rPr>
              <a:t>cnn</a:t>
            </a:r>
            <a:r>
              <a:rPr lang="en-US" sz="1600" dirty="0">
                <a:solidFill>
                  <a:schemeClr val="bg1"/>
                </a:solidFill>
                <a:latin typeface="Calibri"/>
                <a:ea typeface="Calibri"/>
                <a:cs typeface="Calibri"/>
                <a:sym typeface="Calibri"/>
              </a:rPr>
              <a:t>,” arXiv:1703.06870v3, 2018.</a:t>
            </a: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K. He, G. </a:t>
            </a:r>
            <a:r>
              <a:rPr lang="en-US" sz="1600" dirty="0" err="1">
                <a:solidFill>
                  <a:schemeClr val="bg1"/>
                </a:solidFill>
                <a:latin typeface="Calibri"/>
                <a:ea typeface="Calibri"/>
                <a:cs typeface="Calibri"/>
                <a:sym typeface="Calibri"/>
              </a:rPr>
              <a:t>Gkioxari</a:t>
            </a:r>
            <a:r>
              <a:rPr lang="en-US" sz="1600" dirty="0">
                <a:solidFill>
                  <a:schemeClr val="bg1"/>
                </a:solidFill>
                <a:latin typeface="Calibri"/>
                <a:ea typeface="Calibri"/>
                <a:cs typeface="Calibri"/>
                <a:sym typeface="Calibri"/>
              </a:rPr>
              <a:t>, P. Doll ́</a:t>
            </a:r>
            <a:r>
              <a:rPr lang="en-US" sz="1600" dirty="0" err="1">
                <a:solidFill>
                  <a:schemeClr val="bg1"/>
                </a:solidFill>
                <a:latin typeface="Calibri"/>
                <a:ea typeface="Calibri"/>
                <a:cs typeface="Calibri"/>
                <a:sym typeface="Calibri"/>
              </a:rPr>
              <a:t>ar</a:t>
            </a:r>
            <a:r>
              <a:rPr lang="en-US" sz="1600" dirty="0">
                <a:solidFill>
                  <a:schemeClr val="bg1"/>
                </a:solidFill>
                <a:latin typeface="Calibri"/>
                <a:ea typeface="Calibri"/>
                <a:cs typeface="Calibri"/>
                <a:sym typeface="Calibri"/>
              </a:rPr>
              <a:t>, and R. </a:t>
            </a:r>
            <a:r>
              <a:rPr lang="en-US" sz="1600" dirty="0" err="1">
                <a:solidFill>
                  <a:schemeClr val="bg1"/>
                </a:solidFill>
                <a:latin typeface="Calibri"/>
                <a:ea typeface="Calibri"/>
                <a:cs typeface="Calibri"/>
                <a:sym typeface="Calibri"/>
              </a:rPr>
              <a:t>Girshick</a:t>
            </a:r>
            <a:r>
              <a:rPr lang="en-US" sz="1600" dirty="0">
                <a:solidFill>
                  <a:schemeClr val="bg1"/>
                </a:solidFill>
                <a:latin typeface="Calibri"/>
                <a:ea typeface="Calibri"/>
                <a:cs typeface="Calibri"/>
                <a:sym typeface="Calibri"/>
              </a:rPr>
              <a:t>, “Mask r-</a:t>
            </a:r>
            <a:r>
              <a:rPr lang="en-US" sz="1600" dirty="0" err="1">
                <a:solidFill>
                  <a:schemeClr val="bg1"/>
                </a:solidFill>
                <a:latin typeface="Calibri"/>
                <a:ea typeface="Calibri"/>
                <a:cs typeface="Calibri"/>
                <a:sym typeface="Calibri"/>
              </a:rPr>
              <a:t>cnn</a:t>
            </a:r>
            <a:r>
              <a:rPr lang="en-US" sz="1600" dirty="0">
                <a:solidFill>
                  <a:schemeClr val="bg1"/>
                </a:solidFill>
                <a:latin typeface="Calibri"/>
                <a:ea typeface="Calibri"/>
                <a:cs typeface="Calibri"/>
                <a:sym typeface="Calibri"/>
              </a:rPr>
              <a:t>,” arXiv:1703.06870v3, 2018.</a:t>
            </a: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The global cancer observatory, “International agency for research on cancer,” 2018.[Online]. Available: https://gco.iarc.fr/today/home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s-MX" sz="1600" dirty="0">
                <a:solidFill>
                  <a:schemeClr val="bg1"/>
                </a:solidFill>
                <a:latin typeface="Calibri"/>
                <a:ea typeface="Calibri"/>
                <a:cs typeface="Calibri"/>
                <a:sym typeface="Calibri"/>
              </a:rPr>
              <a:t>Comisión de Salud Pública, “Evaluación del sistema </a:t>
            </a:r>
            <a:r>
              <a:rPr lang="es-MX" sz="1600" dirty="0" err="1">
                <a:solidFill>
                  <a:schemeClr val="bg1"/>
                </a:solidFill>
                <a:latin typeface="Calibri"/>
                <a:ea typeface="Calibri"/>
                <a:cs typeface="Calibri"/>
                <a:sym typeface="Calibri"/>
              </a:rPr>
              <a:t>gleason</a:t>
            </a:r>
            <a:r>
              <a:rPr lang="es-MX" sz="1600" dirty="0">
                <a:solidFill>
                  <a:schemeClr val="bg1"/>
                </a:solidFill>
                <a:latin typeface="Calibri"/>
                <a:ea typeface="Calibri"/>
                <a:cs typeface="Calibri"/>
                <a:sym typeface="Calibri"/>
              </a:rPr>
              <a:t>,” Urología Colombiana, vol. IX, no. 1.</a:t>
            </a:r>
            <a:endParaRPr dirty="0">
              <a:solidFill>
                <a:schemeClr val="bg1"/>
              </a:solidFill>
            </a:endParaRPr>
          </a:p>
          <a:p>
            <a:pPr marR="0" lvl="0" algn="l" rtl="0">
              <a:spcBef>
                <a:spcPts val="0"/>
              </a:spcBef>
              <a:spcAft>
                <a:spcPts val="0"/>
              </a:spcAft>
              <a:buClr>
                <a:schemeClr val="dk1"/>
              </a:buClr>
              <a:buSzPts val="1600"/>
            </a:pPr>
            <a:r>
              <a:rPr lang="en-US" sz="1600" dirty="0">
                <a:solidFill>
                  <a:schemeClr val="bg1"/>
                </a:solidFill>
                <a:latin typeface="Calibri"/>
                <a:ea typeface="Calibri"/>
                <a:cs typeface="Calibri"/>
                <a:sym typeface="Calibri"/>
              </a:rPr>
              <a:t> </a:t>
            </a:r>
            <a:endParaRPr dirty="0">
              <a:solidFill>
                <a:schemeClr val="bg1"/>
              </a:solidFill>
            </a:endParaRPr>
          </a:p>
          <a:p>
            <a:pPr marR="0" lvl="0" algn="l" rtl="0">
              <a:spcBef>
                <a:spcPts val="0"/>
              </a:spcBef>
              <a:spcAft>
                <a:spcPts val="0"/>
              </a:spcAft>
              <a:buClr>
                <a:schemeClr val="dk1"/>
              </a:buClr>
              <a:buSzPts val="1600"/>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6026695"/>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lvl="8" algn="just"/>
            <a:endParaRPr lang="es-MX" sz="3200" dirty="0">
              <a:solidFill>
                <a:schemeClr val="dk1"/>
              </a:solidFill>
              <a:latin typeface="Calibri"/>
              <a:ea typeface="Calibri"/>
              <a:cs typeface="Calibri"/>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Se hicieron diferentes pruebas de entrenamiento con el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Se hicieron pruebas con las imágenes originales (3100 x 3100), luego con las imágenes transformadas a escala de grises y, por último, con las imágenes redimensionadas (1000 x 1000). Cada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se entrenó con 10 y 20 </a:t>
            </a:r>
            <a:r>
              <a:rPr lang="es-MX" sz="3200" dirty="0" err="1">
                <a:solidFill>
                  <a:schemeClr val="dk1"/>
                </a:solidFill>
                <a:latin typeface="Calibri"/>
                <a:ea typeface="Calibri"/>
                <a:cs typeface="Calibri"/>
                <a:sym typeface="Calibri"/>
              </a:rPr>
              <a:t>epoch</a:t>
            </a:r>
            <a:r>
              <a:rPr lang="es-MX" sz="3200" dirty="0">
                <a:solidFill>
                  <a:schemeClr val="dk1"/>
                </a:solidFill>
                <a:latin typeface="Calibri"/>
                <a:ea typeface="Calibri"/>
                <a:cs typeface="Calibri"/>
                <a:sym typeface="Calibri"/>
              </a:rPr>
              <a:t>. En la tabla 1 se pueden ver los resultados de estas pruebas. Se observó que a medida que aumentan los </a:t>
            </a:r>
            <a:r>
              <a:rPr lang="es-MX" sz="3200" dirty="0" err="1">
                <a:solidFill>
                  <a:schemeClr val="dk1"/>
                </a:solidFill>
                <a:latin typeface="Calibri"/>
                <a:ea typeface="Calibri"/>
                <a:cs typeface="Calibri"/>
                <a:sym typeface="Calibri"/>
              </a:rPr>
              <a:t>epoch</a:t>
            </a:r>
            <a:r>
              <a:rPr lang="es-MX" sz="3200" dirty="0">
                <a:solidFill>
                  <a:schemeClr val="dk1"/>
                </a:solidFill>
                <a:latin typeface="Calibri"/>
                <a:ea typeface="Calibri"/>
                <a:cs typeface="Calibri"/>
                <a:sym typeface="Calibri"/>
              </a:rPr>
              <a:t>, mejora la segmentación y la predicción como se puede apreciar en la grafica 1, grafica 2 y grafica 3. También se encontró que el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en escala de grises con 20 </a:t>
            </a:r>
            <a:r>
              <a:rPr lang="es-MX" sz="3200" dirty="0" err="1">
                <a:solidFill>
                  <a:schemeClr val="dk1"/>
                </a:solidFill>
                <a:latin typeface="Calibri"/>
                <a:ea typeface="Calibri"/>
                <a:cs typeface="Calibri"/>
                <a:sym typeface="Calibri"/>
              </a:rPr>
              <a:t>epochs</a:t>
            </a:r>
            <a:r>
              <a:rPr lang="es-MX" sz="3200" dirty="0">
                <a:solidFill>
                  <a:schemeClr val="dk1"/>
                </a:solidFill>
                <a:latin typeface="Calibri"/>
                <a:ea typeface="Calibri"/>
                <a:cs typeface="Calibri"/>
                <a:sym typeface="Calibri"/>
              </a:rPr>
              <a:t> tiene el mejor desempeño entre las pruebas que se realizaron.</a:t>
            </a:r>
            <a:endParaRPr lang="es-CO" sz="3200" dirty="0">
              <a:solidFill>
                <a:schemeClr val="dk1"/>
              </a:solidFill>
              <a:latin typeface="Calibri"/>
              <a:ea typeface="Calibri"/>
              <a:cs typeface="Calibri"/>
              <a:sym typeface="Calibri"/>
            </a:endParaRPr>
          </a:p>
        </p:txBody>
      </p:sp>
      <p:sp>
        <p:nvSpPr>
          <p:cNvPr id="50" name="Google Shape;50;p4"/>
          <p:cNvSpPr txBox="1"/>
          <p:nvPr/>
        </p:nvSpPr>
        <p:spPr>
          <a:xfrm>
            <a:off x="11521439" y="5475256"/>
            <a:ext cx="31082022"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39" y="4800600"/>
            <a:ext cx="31082022"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59461" y="14134508"/>
            <a:ext cx="9144000" cy="7506292"/>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514350" marR="0" lvl="0" indent="-514350" algn="just" rtl="0">
              <a:spcBef>
                <a:spcPts val="0"/>
              </a:spcBef>
              <a:spcAft>
                <a:spcPts val="0"/>
              </a:spcAft>
              <a:buFont typeface="+mj-lt"/>
              <a:buAutoNum type="arabicPeriod"/>
            </a:pPr>
            <a:r>
              <a:rPr lang="es-MX" sz="3200" dirty="0">
                <a:solidFill>
                  <a:schemeClr val="dk1"/>
                </a:solidFill>
                <a:latin typeface="Calibri"/>
                <a:ea typeface="Calibri"/>
                <a:cs typeface="Calibri"/>
                <a:sym typeface="Calibri"/>
              </a:rPr>
              <a:t>Se obtuvo un buen comportamiento y resultados de las métricas evaluadas en el modelo siendo las mayores  </a:t>
            </a:r>
            <a:r>
              <a:rPr lang="es-MX" sz="3200" dirty="0" err="1">
                <a:solidFill>
                  <a:schemeClr val="dk1"/>
                </a:solidFill>
                <a:latin typeface="Calibri"/>
                <a:ea typeface="Calibri"/>
                <a:cs typeface="Calibri"/>
                <a:sym typeface="Calibri"/>
              </a:rPr>
              <a:t>IoU</a:t>
            </a:r>
            <a:r>
              <a:rPr lang="es-MX" sz="3200" dirty="0">
                <a:solidFill>
                  <a:schemeClr val="dk1"/>
                </a:solidFill>
                <a:latin typeface="Calibri"/>
                <a:ea typeface="Calibri"/>
                <a:cs typeface="Calibri"/>
                <a:sym typeface="Calibri"/>
              </a:rPr>
              <a:t>= 0.622 y </a:t>
            </a:r>
            <a:r>
              <a:rPr lang="es-MX" sz="3200" dirty="0" err="1">
                <a:solidFill>
                  <a:schemeClr val="dk1"/>
                </a:solidFill>
                <a:latin typeface="Calibri"/>
                <a:ea typeface="Calibri"/>
                <a:cs typeface="Calibri"/>
                <a:sym typeface="Calibri"/>
              </a:rPr>
              <a:t>mAP</a:t>
            </a:r>
            <a:r>
              <a:rPr lang="es-MX" sz="3200" dirty="0">
                <a:solidFill>
                  <a:schemeClr val="dk1"/>
                </a:solidFill>
                <a:latin typeface="Calibri"/>
                <a:ea typeface="Calibri"/>
                <a:cs typeface="Calibri"/>
                <a:sym typeface="Calibri"/>
              </a:rPr>
              <a:t> = 0.503</a:t>
            </a:r>
          </a:p>
          <a:p>
            <a:pPr marL="514350" marR="0" lvl="0" indent="-514350" algn="just" rtl="0">
              <a:spcBef>
                <a:spcPts val="0"/>
              </a:spcBef>
              <a:spcAft>
                <a:spcPts val="0"/>
              </a:spcAft>
              <a:buFont typeface="+mj-lt"/>
              <a:buAutoNum type="arabicPeriod"/>
            </a:pPr>
            <a:endParaRPr lang="es-MX" sz="3200" dirty="0">
              <a:solidFill>
                <a:schemeClr val="dk1"/>
              </a:solidFill>
              <a:latin typeface="Calibri"/>
              <a:ea typeface="Calibri"/>
              <a:cs typeface="Calibri"/>
              <a:sym typeface="Calibri"/>
            </a:endParaRPr>
          </a:p>
          <a:p>
            <a:pPr marL="514350" marR="0" lvl="0" indent="-514350" algn="just" rtl="0">
              <a:spcBef>
                <a:spcPts val="0"/>
              </a:spcBef>
              <a:spcAft>
                <a:spcPts val="0"/>
              </a:spcAft>
              <a:buFont typeface="+mj-lt"/>
              <a:buAutoNum type="arabicPeriod"/>
            </a:pPr>
            <a:r>
              <a:rPr lang="es-MX" sz="3200" dirty="0">
                <a:solidFill>
                  <a:schemeClr val="dk1"/>
                </a:solidFill>
                <a:latin typeface="Calibri"/>
                <a:ea typeface="Calibri"/>
                <a:cs typeface="Calibri"/>
                <a:sym typeface="Calibri"/>
              </a:rPr>
              <a:t>La aproximación que realiza la estrategia de segmentación propuesta aprendió algunos patrones en las muestras de tejido prostático, que podrían servir como apoyo al diagnóstico.</a:t>
            </a:r>
          </a:p>
          <a:p>
            <a:pPr marL="514350" marR="0" lvl="0" indent="-514350" algn="just" rtl="0">
              <a:spcBef>
                <a:spcPts val="0"/>
              </a:spcBef>
              <a:spcAft>
                <a:spcPts val="0"/>
              </a:spcAft>
              <a:buFont typeface="+mj-lt"/>
              <a:buAutoNum type="arabicPeriod"/>
            </a:pPr>
            <a:endParaRPr lang="es-MX" sz="3200" dirty="0">
              <a:solidFill>
                <a:schemeClr val="dk1"/>
              </a:solidFill>
              <a:latin typeface="Calibri"/>
              <a:ea typeface="Calibri"/>
              <a:cs typeface="Calibri"/>
              <a:sym typeface="Calibri"/>
            </a:endParaRPr>
          </a:p>
          <a:p>
            <a:pPr marL="514350" marR="0" lvl="0" indent="-514350" algn="just" rtl="0">
              <a:spcBef>
                <a:spcPts val="0"/>
              </a:spcBef>
              <a:spcAft>
                <a:spcPts val="0"/>
              </a:spcAft>
              <a:buFont typeface="+mj-lt"/>
              <a:buAutoNum type="arabicPeriod"/>
            </a:pPr>
            <a:r>
              <a:rPr lang="es-MX" sz="3200" dirty="0">
                <a:solidFill>
                  <a:schemeClr val="dk1"/>
                </a:solidFill>
                <a:latin typeface="Calibri"/>
                <a:ea typeface="Calibri"/>
                <a:cs typeface="Calibri"/>
                <a:sym typeface="Calibri"/>
              </a:rPr>
              <a:t>El modelo propuesto presenta limitaciones en la segmentación para muestras multiclase. Sin embargo, se espera que sirva de apoyo igualmente para trabajos futuros que acaten metodologías y temáticas similares.</a:t>
            </a:r>
            <a:endParaRPr sz="3200" dirty="0">
              <a:solidFill>
                <a:schemeClr val="dk1"/>
              </a:solidFill>
              <a:latin typeface="Calibri"/>
              <a:ea typeface="Calibri"/>
              <a:cs typeface="Calibri"/>
              <a:sym typeface="Calibri"/>
            </a:endParaRPr>
          </a:p>
        </p:txBody>
      </p:sp>
      <p:sp>
        <p:nvSpPr>
          <p:cNvPr id="53" name="Google Shape;53;p4"/>
          <p:cNvSpPr/>
          <p:nvPr/>
        </p:nvSpPr>
        <p:spPr>
          <a:xfrm>
            <a:off x="33459461" y="13448708"/>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grpSp>
        <p:nvGrpSpPr>
          <p:cNvPr id="4" name="Grupo 3">
            <a:extLst>
              <a:ext uri="{FF2B5EF4-FFF2-40B4-BE49-F238E27FC236}">
                <a16:creationId xmlns:a16="http://schemas.microsoft.com/office/drawing/2014/main" id="{CA4F9F0F-6CE4-452D-AB4B-0BFBEB4C6616}"/>
              </a:ext>
            </a:extLst>
          </p:cNvPr>
          <p:cNvGrpSpPr/>
          <p:nvPr/>
        </p:nvGrpSpPr>
        <p:grpSpPr>
          <a:xfrm>
            <a:off x="1280154" y="12198895"/>
            <a:ext cx="9144006" cy="15861753"/>
            <a:chOff x="1280154" y="13487400"/>
            <a:chExt cx="9144006" cy="14258700"/>
          </a:xfrm>
        </p:grpSpPr>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Introducción</a:t>
              </a:r>
              <a:endParaRPr lang="es-CO" dirty="0"/>
            </a:p>
          </p:txBody>
        </p:sp>
        <p:sp>
          <p:nvSpPr>
            <p:cNvPr id="57" name="Google Shape;57;p4"/>
            <p:cNvSpPr txBox="1"/>
            <p:nvPr/>
          </p:nvSpPr>
          <p:spPr>
            <a:xfrm>
              <a:off x="1280154" y="14173200"/>
              <a:ext cx="9144006"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El cáncer de próstata es la segunda causa principal de muerte por cáncer en los hombres. Durante 2018, en Colombia se reportaron 12.712 casos nuevos [3]. Además, recientes estudios han demostrado una persistente variabilidad en el diagnóstico de la enfermedad, principalmente asociado a las interpretaciones de cada observador [4].</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Para apoyar el diagnóstico, en la actualidad se utilizan esquemas de aprendizaje profundo, mostrando resultados relevantes para cuantificar la enfermedad, teniendo en cuenta la representación en diferentes ordenes de relación visual. No obstante, estas estrategias se centran en una caracterización local de la enfermedad, lo cual va en contravía o resulta insuficiente, según lo definido en la escala de Gleason.</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El presente trabajo busca desarrollar una estrategia convolucional para la segmentación y clasificación regional de zonas de interés para apoyar el diagnostico del cáncer de próstata según la escala de Gleason.</a:t>
              </a:r>
              <a:endParaRPr lang="es-CO" sz="3200" dirty="0">
                <a:solidFill>
                  <a:schemeClr val="dk1"/>
                </a:solidFill>
                <a:latin typeface="Calibri"/>
                <a:ea typeface="Calibri"/>
                <a:cs typeface="Calibri"/>
                <a:sym typeface="Calibri"/>
              </a:endParaRPr>
            </a:p>
          </p:txBody>
        </p:sp>
      </p:gr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1" name="Google Shape;61;p4"/>
          <p:cNvSpPr txBox="1"/>
          <p:nvPr/>
        </p:nvSpPr>
        <p:spPr>
          <a:xfrm>
            <a:off x="31719234" y="11619375"/>
            <a:ext cx="8350249"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Metodología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usada</a:t>
            </a:r>
            <a:r>
              <a:rPr lang="en-US" sz="2400" dirty="0">
                <a:solidFill>
                  <a:schemeClr val="dk1"/>
                </a:solidFill>
                <a:latin typeface="Calibri"/>
                <a:ea typeface="Calibri"/>
                <a:cs typeface="Calibri"/>
                <a:sym typeface="Calibri"/>
              </a:rPr>
              <a:t> para el </a:t>
            </a:r>
            <a:r>
              <a:rPr lang="en-US" sz="2400" dirty="0" err="1">
                <a:solidFill>
                  <a:schemeClr val="dk1"/>
                </a:solidFill>
                <a:latin typeface="Calibri"/>
                <a:ea typeface="Calibri"/>
                <a:cs typeface="Calibri"/>
                <a:sym typeface="Calibri"/>
              </a:rPr>
              <a:t>desarrollo</a:t>
            </a:r>
            <a:r>
              <a:rPr lang="en-US" sz="2400" dirty="0">
                <a:solidFill>
                  <a:schemeClr val="dk1"/>
                </a:solidFill>
                <a:latin typeface="Calibri"/>
                <a:ea typeface="Calibri"/>
                <a:cs typeface="Calibri"/>
                <a:sym typeface="Calibri"/>
              </a:rPr>
              <a:t> del </a:t>
            </a:r>
            <a:r>
              <a:rPr lang="en-US" sz="2400" dirty="0" err="1">
                <a:solidFill>
                  <a:schemeClr val="dk1"/>
                </a:solidFill>
                <a:latin typeface="Calibri"/>
                <a:ea typeface="Calibri"/>
                <a:cs typeface="Calibri"/>
                <a:sym typeface="Calibri"/>
              </a:rPr>
              <a:t>proyecto</a:t>
            </a:r>
            <a:endParaRPr dirty="0"/>
          </a:p>
        </p:txBody>
      </p:sp>
      <p:sp>
        <p:nvSpPr>
          <p:cNvPr id="63" name="Google Shape;63;p4"/>
          <p:cNvSpPr txBox="1"/>
          <p:nvPr/>
        </p:nvSpPr>
        <p:spPr>
          <a:xfrm>
            <a:off x="20277891" y="22059060"/>
            <a:ext cx="6322989"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Pruebas</a:t>
            </a:r>
            <a:r>
              <a:rPr lang="en-US" sz="2400" dirty="0">
                <a:solidFill>
                  <a:schemeClr val="dk1"/>
                </a:solidFill>
                <a:latin typeface="Calibri"/>
                <a:ea typeface="Calibri"/>
                <a:cs typeface="Calibri"/>
                <a:sym typeface="Calibri"/>
              </a:rPr>
              <a:t> y </a:t>
            </a:r>
            <a:r>
              <a:rPr lang="en-US" sz="2400" dirty="0" err="1">
                <a:solidFill>
                  <a:schemeClr val="dk1"/>
                </a:solidFill>
                <a:latin typeface="Calibri"/>
                <a:ea typeface="Calibri"/>
                <a:cs typeface="Calibri"/>
                <a:sym typeface="Calibri"/>
              </a:rPr>
              <a:t>resultados</a:t>
            </a:r>
            <a:endParaRPr dirty="0"/>
          </a:p>
        </p:txBody>
      </p:sp>
      <p:sp>
        <p:nvSpPr>
          <p:cNvPr id="65" name="Google Shape;65;p4"/>
          <p:cNvSpPr txBox="1"/>
          <p:nvPr/>
        </p:nvSpPr>
        <p:spPr>
          <a:xfrm>
            <a:off x="12032119" y="20972203"/>
            <a:ext cx="6476664"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Gráfico</a:t>
            </a:r>
            <a:r>
              <a:rPr lang="en-US" sz="2000" b="1" dirty="0">
                <a:solidFill>
                  <a:schemeClr val="dk1"/>
                </a:solidFill>
                <a:latin typeface="Calibri"/>
                <a:ea typeface="Calibri"/>
                <a:cs typeface="Calibri"/>
                <a:sym typeface="Calibri"/>
              </a:rPr>
              <a:t> 1.</a:t>
            </a:r>
            <a:r>
              <a:rPr lang="en-US" sz="2000" dirty="0">
                <a:solidFill>
                  <a:schemeClr val="dk1"/>
                </a:solidFill>
                <a:latin typeface="Calibri"/>
                <a:ea typeface="Calibri"/>
                <a:cs typeface="Calibri"/>
                <a:sym typeface="Calibri"/>
              </a:rPr>
              <a:t> Loss del dataset original con 20 epochs</a:t>
            </a:r>
            <a:endParaRPr sz="2000"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cs typeface="Calibri"/>
                <a:sym typeface="Calibri"/>
              </a:rPr>
              <a:t>Las siguientes son algunas actividades que se podrían desarrollar para obtener mejores resultados: </a:t>
            </a:r>
          </a:p>
          <a:p>
            <a:pPr marL="0" marR="0" lvl="0" indent="0" algn="just" rtl="0">
              <a:spcBef>
                <a:spcPts val="0"/>
              </a:spcBef>
              <a:spcAft>
                <a:spcPts val="0"/>
              </a:spcAft>
              <a:buNone/>
            </a:pPr>
            <a:endParaRPr lang="es-MX" sz="3200" dirty="0">
              <a:solidFill>
                <a:schemeClr val="dk1"/>
              </a:solidFill>
              <a:latin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cs typeface="Calibri"/>
                <a:sym typeface="Calibri"/>
              </a:rPr>
              <a:t>1. Aumentar los </a:t>
            </a:r>
            <a:r>
              <a:rPr lang="es-MX" sz="3200" dirty="0" err="1">
                <a:solidFill>
                  <a:schemeClr val="dk1"/>
                </a:solidFill>
                <a:latin typeface="Calibri"/>
                <a:cs typeface="Calibri"/>
                <a:sym typeface="Calibri"/>
              </a:rPr>
              <a:t>epochs</a:t>
            </a:r>
            <a:r>
              <a:rPr lang="es-MX" sz="3200" dirty="0">
                <a:solidFill>
                  <a:schemeClr val="dk1"/>
                </a:solidFill>
                <a:latin typeface="Calibri"/>
                <a:cs typeface="Calibri"/>
                <a:sym typeface="Calibri"/>
              </a:rPr>
              <a:t> para mejorar el rendimiento del modelo.</a:t>
            </a:r>
            <a:endParaRPr lang="es-CO" sz="3200" dirty="0">
              <a:solidFill>
                <a:schemeClr val="dk1"/>
              </a:solidFill>
              <a:latin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cs typeface="Calibri"/>
                <a:sym typeface="Calibri"/>
              </a:rPr>
              <a:t>2. Añadir un mayor número de muestras multiclase para mejorar la segmentación y clasificación de este tipo de imágenes histológicas.</a:t>
            </a:r>
            <a:endParaRPr lang="es-MX" sz="3200" dirty="0">
              <a:solidFill>
                <a:schemeClr val="dk1"/>
              </a:solidFill>
              <a:latin typeface="Calibri"/>
              <a:cs typeface="Calibri"/>
              <a:sym typeface="Calibri"/>
            </a:endParaRPr>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sp>
        <p:nvSpPr>
          <p:cNvPr id="3" name="CuadroTexto 2">
            <a:extLst>
              <a:ext uri="{FF2B5EF4-FFF2-40B4-BE49-F238E27FC236}">
                <a16:creationId xmlns:a16="http://schemas.microsoft.com/office/drawing/2014/main" id="{CD458618-0257-4301-A2ED-8003AF43AAC8}"/>
              </a:ext>
            </a:extLst>
          </p:cNvPr>
          <p:cNvSpPr txBox="1"/>
          <p:nvPr/>
        </p:nvSpPr>
        <p:spPr>
          <a:xfrm>
            <a:off x="1769804" y="5538132"/>
            <a:ext cx="8111613" cy="6001643"/>
          </a:xfrm>
          <a:prstGeom prst="rect">
            <a:avLst/>
          </a:prstGeom>
          <a:noFill/>
        </p:spPr>
        <p:txBody>
          <a:bodyPr wrap="square" rtlCol="0">
            <a:spAutoFit/>
          </a:bodyPr>
          <a:lstStyle/>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Se desarrolló una estrategia convolucional  profunda utilizando un modelo </a:t>
            </a:r>
            <a:r>
              <a:rPr kumimoji="0" lang="es-MX" sz="3200" b="0" i="0" u="none" strike="noStrike" kern="0" cap="none" spc="0" normalizeH="0" baseline="0" noProof="0" dirty="0" err="1">
                <a:ln>
                  <a:noFill/>
                </a:ln>
                <a:solidFill>
                  <a:prstClr val="black"/>
                </a:solidFill>
                <a:effectLst/>
                <a:uLnTx/>
                <a:uFillTx/>
                <a:latin typeface="Calibri"/>
                <a:ea typeface="Calibri"/>
                <a:cs typeface="Calibri"/>
                <a:sym typeface="Calibri"/>
              </a:rPr>
              <a:t>Mask</a:t>
            </a: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 R-CNN [1] de segmentación de objetos con una arquitectura Resnet-101, entrenada a partir de muestras de tejido prostático delineadas y etiquetadas por expertos patólogos según la escala de Gleason [2], con el fin de que el modelo aprendiera una representación visual que permitiera la segmentación y clasificación de imágenes histológicas, diferenciando los </a:t>
            </a:r>
            <a:r>
              <a:rPr kumimoji="0" lang="es-MX" sz="3200" b="0" i="0" u="none" strike="noStrike" kern="0" cap="none" spc="0" normalizeH="0" baseline="0" noProof="0" dirty="0" err="1">
                <a:ln>
                  <a:noFill/>
                </a:ln>
                <a:solidFill>
                  <a:prstClr val="black"/>
                </a:solidFill>
                <a:effectLst/>
                <a:uLnTx/>
                <a:uFillTx/>
                <a:latin typeface="Calibri"/>
                <a:ea typeface="Calibri"/>
                <a:cs typeface="Calibri"/>
                <a:sym typeface="Calibri"/>
              </a:rPr>
              <a:t>estadíos</a:t>
            </a: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 o grados de severidad de la enfermedad.</a:t>
            </a:r>
          </a:p>
        </p:txBody>
      </p:sp>
      <p:pic>
        <p:nvPicPr>
          <p:cNvPr id="6" name="Imagen 5" descr="Imagen que contiene paraguas&#10;&#10;Descripción generada automáticamente">
            <a:extLst>
              <a:ext uri="{FF2B5EF4-FFF2-40B4-BE49-F238E27FC236}">
                <a16:creationId xmlns:a16="http://schemas.microsoft.com/office/drawing/2014/main" id="{A6F8C74B-298E-44F9-AA32-74FFB2FADFEB}"/>
              </a:ext>
            </a:extLst>
          </p:cNvPr>
          <p:cNvPicPr>
            <a:picLocks noChangeAspect="1"/>
          </p:cNvPicPr>
          <p:nvPr/>
        </p:nvPicPr>
        <p:blipFill rotWithShape="1">
          <a:blip r:embed="rId5"/>
          <a:srcRect l="5486" t="2634" r="2537" b="9883"/>
          <a:stretch/>
        </p:blipFill>
        <p:spPr>
          <a:xfrm>
            <a:off x="4156237" y="24205036"/>
            <a:ext cx="3100906" cy="3109924"/>
          </a:xfrm>
          <a:prstGeom prst="rect">
            <a:avLst/>
          </a:prstGeom>
        </p:spPr>
      </p:pic>
      <p:sp>
        <p:nvSpPr>
          <p:cNvPr id="7" name="Google Shape;61;p4">
            <a:extLst>
              <a:ext uri="{FF2B5EF4-FFF2-40B4-BE49-F238E27FC236}">
                <a16:creationId xmlns:a16="http://schemas.microsoft.com/office/drawing/2014/main" id="{245AA9CC-C655-4C47-88C3-948A5AE1268D}"/>
              </a:ext>
            </a:extLst>
          </p:cNvPr>
          <p:cNvSpPr txBox="1"/>
          <p:nvPr/>
        </p:nvSpPr>
        <p:spPr>
          <a:xfrm>
            <a:off x="3034187" y="27332959"/>
            <a:ext cx="5582849"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Muestra</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tejido</a:t>
            </a:r>
            <a:r>
              <a:rPr lang="en-US" sz="2400" dirty="0">
                <a:solidFill>
                  <a:schemeClr val="dk1"/>
                </a:solidFill>
                <a:latin typeface="Calibri"/>
                <a:ea typeface="Calibri"/>
                <a:cs typeface="Calibri"/>
                <a:sym typeface="Calibri"/>
              </a:rPr>
              <a:t> con </a:t>
            </a:r>
            <a:r>
              <a:rPr lang="en-US" sz="2400" dirty="0" err="1">
                <a:solidFill>
                  <a:schemeClr val="dk1"/>
                </a:solidFill>
                <a:latin typeface="Calibri"/>
                <a:ea typeface="Calibri"/>
                <a:cs typeface="Calibri"/>
                <a:sym typeface="Calibri"/>
              </a:rPr>
              <a:t>su</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máscara</a:t>
            </a:r>
            <a:endParaRPr dirty="0"/>
          </a:p>
        </p:txBody>
      </p:sp>
      <p:graphicFrame>
        <p:nvGraphicFramePr>
          <p:cNvPr id="8" name="Tabla 7">
            <a:extLst>
              <a:ext uri="{FF2B5EF4-FFF2-40B4-BE49-F238E27FC236}">
                <a16:creationId xmlns:a16="http://schemas.microsoft.com/office/drawing/2014/main" id="{A68375B3-F380-424A-81A3-2D5BFAC457ED}"/>
              </a:ext>
            </a:extLst>
          </p:cNvPr>
          <p:cNvGraphicFramePr>
            <a:graphicFrameLocks noGrp="1"/>
          </p:cNvGraphicFramePr>
          <p:nvPr>
            <p:extLst>
              <p:ext uri="{D42A27DB-BD31-4B8C-83A1-F6EECF244321}">
                <p14:modId xmlns:p14="http://schemas.microsoft.com/office/powerpoint/2010/main" val="157993216"/>
              </p:ext>
            </p:extLst>
          </p:nvPr>
        </p:nvGraphicFramePr>
        <p:xfrm>
          <a:off x="14488598" y="22736967"/>
          <a:ext cx="14914005" cy="5087607"/>
        </p:xfrm>
        <a:graphic>
          <a:graphicData uri="http://schemas.openxmlformats.org/drawingml/2006/table">
            <a:tbl>
              <a:tblPr>
                <a:tableStyleId>{5940675A-B579-460E-94D1-54222C63F5DA}</a:tableStyleId>
              </a:tblPr>
              <a:tblGrid>
                <a:gridCol w="4191289">
                  <a:extLst>
                    <a:ext uri="{9D8B030D-6E8A-4147-A177-3AD203B41FA5}">
                      <a16:colId xmlns:a16="http://schemas.microsoft.com/office/drawing/2014/main" val="2493515063"/>
                    </a:ext>
                  </a:extLst>
                </a:gridCol>
                <a:gridCol w="3422886">
                  <a:extLst>
                    <a:ext uri="{9D8B030D-6E8A-4147-A177-3AD203B41FA5}">
                      <a16:colId xmlns:a16="http://schemas.microsoft.com/office/drawing/2014/main" val="4082683067"/>
                    </a:ext>
                  </a:extLst>
                </a:gridCol>
                <a:gridCol w="3597524">
                  <a:extLst>
                    <a:ext uri="{9D8B030D-6E8A-4147-A177-3AD203B41FA5}">
                      <a16:colId xmlns:a16="http://schemas.microsoft.com/office/drawing/2014/main" val="3406563920"/>
                    </a:ext>
                  </a:extLst>
                </a:gridCol>
                <a:gridCol w="3702306">
                  <a:extLst>
                    <a:ext uri="{9D8B030D-6E8A-4147-A177-3AD203B41FA5}">
                      <a16:colId xmlns:a16="http://schemas.microsoft.com/office/drawing/2014/main" val="3800965518"/>
                    </a:ext>
                  </a:extLst>
                </a:gridCol>
              </a:tblGrid>
              <a:tr h="726801">
                <a:tc>
                  <a:txBody>
                    <a:bodyPr/>
                    <a:lstStyle/>
                    <a:p>
                      <a:pPr fontAlgn="t"/>
                      <a:r>
                        <a:rPr lang="es-CO" sz="3200" dirty="0">
                          <a:effectLst/>
                          <a:latin typeface="Calibri" panose="020F0502020204030204" pitchFamily="34" charset="0"/>
                          <a:cs typeface="Calibri" panose="020F0502020204030204" pitchFamily="34" charset="0"/>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epochs</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IoU</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mAP</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769838"/>
                  </a:ext>
                </a:extLst>
              </a:tr>
              <a:tr h="726801">
                <a:tc rowSpan="2">
                  <a:txBody>
                    <a:bodyPr/>
                    <a:lstStyle/>
                    <a:p>
                      <a:pPr algn="ctr" rtl="0" fontAlgn="ctr">
                        <a:spcBef>
                          <a:spcPts val="0"/>
                        </a:spcBef>
                        <a:spcAft>
                          <a:spcPts val="0"/>
                        </a:spcAft>
                      </a:pPr>
                      <a:r>
                        <a:rPr lang="es-CO" sz="3200" b="1" u="none" strike="noStrike" dirty="0">
                          <a:solidFill>
                            <a:srgbClr val="6572A9"/>
                          </a:solidFill>
                          <a:effectLst/>
                          <a:latin typeface="Calibri" panose="020F0502020204030204" pitchFamily="34" charset="0"/>
                          <a:cs typeface="Calibri" panose="020F0502020204030204" pitchFamily="34" charset="0"/>
                        </a:rPr>
                        <a:t>Original</a:t>
                      </a:r>
                      <a:endParaRPr lang="es-CO" sz="3200" dirty="0">
                        <a:effectLst/>
                        <a:latin typeface="Calibri" panose="020F0502020204030204" pitchFamily="34" charset="0"/>
                        <a:cs typeface="Calibri" panose="020F050202020403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10</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0.605</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0.342</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320840"/>
                  </a:ext>
                </a:extLst>
              </a:tr>
              <a:tr h="726801">
                <a:tc vMerge="1">
                  <a:txBody>
                    <a:bodyPr/>
                    <a:lstStyle/>
                    <a:p>
                      <a:endParaRPr lang="es-CO"/>
                    </a:p>
                  </a:txBody>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20</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0.622</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0.379</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444411"/>
                  </a:ext>
                </a:extLst>
              </a:tr>
              <a:tr h="726801">
                <a:tc rowSpan="2">
                  <a:txBody>
                    <a:bodyPr/>
                    <a:lstStyle/>
                    <a:p>
                      <a:pPr algn="ctr" rtl="0" fontAlgn="ctr">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Gray</a:t>
                      </a:r>
                      <a:endParaRPr lang="es-CO" sz="3200">
                        <a:effectLst/>
                        <a:latin typeface="Calibri" panose="020F0502020204030204" pitchFamily="34" charset="0"/>
                        <a:cs typeface="Calibri" panose="020F050202020403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10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0.554</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0.483</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48060"/>
                  </a:ext>
                </a:extLst>
              </a:tr>
              <a:tr h="726801">
                <a:tc vMerge="1">
                  <a:txBody>
                    <a:bodyPr/>
                    <a:lstStyle/>
                    <a:p>
                      <a:endParaRPr lang="es-CO"/>
                    </a:p>
                  </a:txBody>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20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0.597</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0.508</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030459"/>
                  </a:ext>
                </a:extLst>
              </a:tr>
              <a:tr h="726801">
                <a:tc rowSpan="2">
                  <a:txBody>
                    <a:bodyPr/>
                    <a:lstStyle/>
                    <a:p>
                      <a:pPr algn="ctr" rtl="0" fontAlgn="ctr">
                        <a:spcBef>
                          <a:spcPts val="0"/>
                        </a:spcBef>
                        <a:spcAft>
                          <a:spcPts val="0"/>
                        </a:spcAft>
                      </a:pPr>
                      <a:r>
                        <a:rPr lang="es-CO" sz="3200" b="1" u="none" strike="noStrike" dirty="0" err="1">
                          <a:solidFill>
                            <a:srgbClr val="6572A9"/>
                          </a:solidFill>
                          <a:effectLst/>
                          <a:latin typeface="Calibri" panose="020F0502020204030204" pitchFamily="34" charset="0"/>
                          <a:cs typeface="Calibri" panose="020F0502020204030204" pitchFamily="34" charset="0"/>
                        </a:rPr>
                        <a:t>Resized</a:t>
                      </a:r>
                      <a:endParaRPr lang="es-CO" sz="3200" dirty="0">
                        <a:effectLst/>
                        <a:latin typeface="Calibri" panose="020F0502020204030204" pitchFamily="34" charset="0"/>
                        <a:cs typeface="Calibri" panose="020F0502020204030204" pitchFamily="34" charset="0"/>
                      </a:endParaRPr>
                    </a:p>
                    <a:p>
                      <a:pPr algn="ctr" rtl="0" fontAlgn="ctr">
                        <a:spcBef>
                          <a:spcPts val="0"/>
                        </a:spcBef>
                        <a:spcAft>
                          <a:spcPts val="0"/>
                        </a:spcAft>
                      </a:pPr>
                      <a:r>
                        <a:rPr lang="es-CO" sz="3200" b="1" u="none" strike="noStrike" dirty="0">
                          <a:solidFill>
                            <a:srgbClr val="6572A9"/>
                          </a:solidFill>
                          <a:effectLst/>
                          <a:latin typeface="Calibri" panose="020F0502020204030204" pitchFamily="34" charset="0"/>
                          <a:cs typeface="Calibri" panose="020F0502020204030204" pitchFamily="34" charset="0"/>
                        </a:rPr>
                        <a:t>(1000*1000)</a:t>
                      </a:r>
                      <a:endParaRPr lang="es-CO" sz="3200" dirty="0">
                        <a:effectLst/>
                        <a:latin typeface="Calibri" panose="020F0502020204030204" pitchFamily="34" charset="0"/>
                        <a:cs typeface="Calibri" panose="020F050202020403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10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0.548</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0.276</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913782"/>
                  </a:ext>
                </a:extLst>
              </a:tr>
              <a:tr h="726801">
                <a:tc vMerge="1">
                  <a:txBody>
                    <a:bodyPr/>
                    <a:lstStyle/>
                    <a:p>
                      <a:endParaRPr lang="es-CO"/>
                    </a:p>
                  </a:txBody>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20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0.622</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0.445</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2240859"/>
                  </a:ext>
                </a:extLst>
              </a:tr>
            </a:tbl>
          </a:graphicData>
        </a:graphic>
      </p:graphicFrame>
      <p:sp>
        <p:nvSpPr>
          <p:cNvPr id="9" name="Google Shape;65;p4">
            <a:extLst>
              <a:ext uri="{FF2B5EF4-FFF2-40B4-BE49-F238E27FC236}">
                <a16:creationId xmlns:a16="http://schemas.microsoft.com/office/drawing/2014/main" id="{22FF6E0C-D0D9-41C9-AA27-D3BAE4ED2C94}"/>
              </a:ext>
            </a:extLst>
          </p:cNvPr>
          <p:cNvSpPr txBox="1"/>
          <p:nvPr/>
        </p:nvSpPr>
        <p:spPr>
          <a:xfrm>
            <a:off x="18615200" y="20972203"/>
            <a:ext cx="6660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Gráfico</a:t>
            </a:r>
            <a:r>
              <a:rPr lang="en-US" sz="2000" b="1" dirty="0">
                <a:solidFill>
                  <a:schemeClr val="dk1"/>
                </a:solidFill>
                <a:latin typeface="Calibri"/>
                <a:ea typeface="Calibri"/>
                <a:cs typeface="Calibri"/>
                <a:sym typeface="Calibri"/>
              </a:rPr>
              <a:t> 2. </a:t>
            </a:r>
            <a:r>
              <a:rPr lang="en-US" sz="2000" dirty="0">
                <a:solidFill>
                  <a:schemeClr val="dk1"/>
                </a:solidFill>
                <a:latin typeface="Calibri"/>
                <a:ea typeface="Calibri"/>
                <a:cs typeface="Calibri"/>
                <a:sym typeface="Calibri"/>
              </a:rPr>
              <a:t>Loss del dataset </a:t>
            </a:r>
            <a:r>
              <a:rPr lang="en-US" sz="2000" dirty="0" err="1">
                <a:solidFill>
                  <a:schemeClr val="dk1"/>
                </a:solidFill>
                <a:latin typeface="Calibri"/>
                <a:ea typeface="Calibri"/>
                <a:cs typeface="Calibri"/>
                <a:sym typeface="Calibri"/>
              </a:rPr>
              <a:t>en</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escala</a:t>
            </a:r>
            <a:r>
              <a:rPr lang="en-US" sz="2000" dirty="0">
                <a:solidFill>
                  <a:schemeClr val="dk1"/>
                </a:solidFill>
                <a:latin typeface="Calibri"/>
                <a:ea typeface="Calibri"/>
                <a:cs typeface="Calibri"/>
                <a:sym typeface="Calibri"/>
              </a:rPr>
              <a:t> de </a:t>
            </a:r>
            <a:r>
              <a:rPr lang="en-US" sz="2000" dirty="0" err="1">
                <a:solidFill>
                  <a:schemeClr val="dk1"/>
                </a:solidFill>
                <a:latin typeface="Calibri"/>
                <a:ea typeface="Calibri"/>
                <a:cs typeface="Calibri"/>
                <a:sym typeface="Calibri"/>
              </a:rPr>
              <a:t>grises</a:t>
            </a:r>
            <a:r>
              <a:rPr lang="en-US" sz="2000" dirty="0">
                <a:solidFill>
                  <a:schemeClr val="dk1"/>
                </a:solidFill>
                <a:latin typeface="Calibri"/>
                <a:ea typeface="Calibri"/>
                <a:cs typeface="Calibri"/>
                <a:sym typeface="Calibri"/>
              </a:rPr>
              <a:t> con 20 epochs</a:t>
            </a:r>
            <a:endParaRPr lang="en-US" sz="2000" dirty="0"/>
          </a:p>
        </p:txBody>
      </p:sp>
      <p:sp>
        <p:nvSpPr>
          <p:cNvPr id="10" name="Google Shape;65;p4">
            <a:extLst>
              <a:ext uri="{FF2B5EF4-FFF2-40B4-BE49-F238E27FC236}">
                <a16:creationId xmlns:a16="http://schemas.microsoft.com/office/drawing/2014/main" id="{17500478-5C0D-4300-A8E4-7F80BFEB05A6}"/>
              </a:ext>
            </a:extLst>
          </p:cNvPr>
          <p:cNvSpPr txBox="1"/>
          <p:nvPr/>
        </p:nvSpPr>
        <p:spPr>
          <a:xfrm>
            <a:off x="25781293" y="20978976"/>
            <a:ext cx="6476664"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Gráfico</a:t>
            </a:r>
            <a:r>
              <a:rPr lang="en-US" sz="2000" b="1" dirty="0">
                <a:solidFill>
                  <a:schemeClr val="dk1"/>
                </a:solidFill>
                <a:latin typeface="Calibri"/>
                <a:ea typeface="Calibri"/>
                <a:cs typeface="Calibri"/>
                <a:sym typeface="Calibri"/>
              </a:rPr>
              <a:t> 3.</a:t>
            </a:r>
            <a:r>
              <a:rPr lang="en-US" sz="2000" dirty="0">
                <a:solidFill>
                  <a:schemeClr val="dk1"/>
                </a:solidFill>
                <a:latin typeface="Calibri"/>
                <a:ea typeface="Calibri"/>
                <a:cs typeface="Calibri"/>
                <a:sym typeface="Calibri"/>
              </a:rPr>
              <a:t> Loss del dataset </a:t>
            </a:r>
            <a:r>
              <a:rPr lang="en-US" sz="2000" dirty="0" err="1">
                <a:solidFill>
                  <a:schemeClr val="dk1"/>
                </a:solidFill>
                <a:latin typeface="Calibri"/>
                <a:ea typeface="Calibri"/>
                <a:cs typeface="Calibri"/>
                <a:sym typeface="Calibri"/>
              </a:rPr>
              <a:t>redimensionado</a:t>
            </a:r>
            <a:r>
              <a:rPr lang="en-US" sz="2000" dirty="0">
                <a:solidFill>
                  <a:schemeClr val="dk1"/>
                </a:solidFill>
                <a:latin typeface="Calibri"/>
                <a:ea typeface="Calibri"/>
                <a:cs typeface="Calibri"/>
                <a:sym typeface="Calibri"/>
              </a:rPr>
              <a:t> con 20 epochs</a:t>
            </a:r>
            <a:endParaRPr sz="2000" dirty="0"/>
          </a:p>
        </p:txBody>
      </p:sp>
      <p:pic>
        <p:nvPicPr>
          <p:cNvPr id="1026" name="Picture 2">
            <a:extLst>
              <a:ext uri="{FF2B5EF4-FFF2-40B4-BE49-F238E27FC236}">
                <a16:creationId xmlns:a16="http://schemas.microsoft.com/office/drawing/2014/main" id="{B55A349A-6503-44A9-AF2D-5A6CDE3223C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380" t="32758" r="56121" b="18750"/>
          <a:stretch/>
        </p:blipFill>
        <p:spPr bwMode="auto">
          <a:xfrm>
            <a:off x="12032119" y="17431657"/>
            <a:ext cx="4748982" cy="35473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5E787A5-A3AE-48F6-B782-87553BC403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10228" y="17412831"/>
            <a:ext cx="473392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3064175-1B6B-42F0-AF82-EA667C2143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10955" y="17445201"/>
            <a:ext cx="47339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DC6F77C-3939-4D3D-84CE-7AACA9F76C85}"/>
              </a:ext>
            </a:extLst>
          </p:cNvPr>
          <p:cNvSpPr txBox="1"/>
          <p:nvPr/>
        </p:nvSpPr>
        <p:spPr>
          <a:xfrm>
            <a:off x="12032119" y="5743658"/>
            <a:ext cx="16697739" cy="7478970"/>
          </a:xfrm>
          <a:prstGeom prst="rect">
            <a:avLst/>
          </a:prstGeom>
          <a:noFill/>
        </p:spPr>
        <p:txBody>
          <a:bodyPr wrap="square" rtlCol="0">
            <a:spAutoFit/>
          </a:bodyPr>
          <a:lstStyle/>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Para el desarrollo del proyecto se empleó la metodología mostrada en la figura 2. Este proceso constó de 4 pasos que serán explicados en detalle a continuación:</a:t>
            </a:r>
          </a:p>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MX" sz="3200" dirty="0">
              <a:solidFill>
                <a:prstClr val="black"/>
              </a:solidFill>
              <a:latin typeface="Calibri"/>
              <a:ea typeface="Calibri"/>
              <a:cs typeface="Calibri"/>
              <a:sym typeface="Calibri"/>
            </a:endParaRP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s-MX" sz="3200" dirty="0">
                <a:solidFill>
                  <a:prstClr val="black"/>
                </a:solidFill>
                <a:latin typeface="Calibri"/>
                <a:ea typeface="Calibri"/>
                <a:cs typeface="Calibri"/>
                <a:sym typeface="Calibri"/>
              </a:rPr>
              <a:t>Se eligió el conjunto de datos publico de Harvard </a:t>
            </a:r>
            <a:r>
              <a:rPr lang="es-MX" sz="3200" dirty="0" err="1">
                <a:solidFill>
                  <a:prstClr val="black"/>
                </a:solidFill>
                <a:latin typeface="Calibri"/>
                <a:ea typeface="Calibri"/>
                <a:cs typeface="Calibri"/>
                <a:sym typeface="Calibri"/>
              </a:rPr>
              <a:t>Dataverse</a:t>
            </a:r>
            <a:r>
              <a:rPr lang="es-MX" sz="3200" dirty="0">
                <a:solidFill>
                  <a:prstClr val="black"/>
                </a:solidFill>
                <a:latin typeface="Calibri"/>
                <a:ea typeface="Calibri"/>
                <a:cs typeface="Calibri"/>
                <a:sym typeface="Calibri"/>
              </a:rPr>
              <a:t> que tiene 886 imágenes histológicas de muestras de cáncer de próstata con mascaras delimitadas por un experto de acuerdo al sistema de Gleason.</a:t>
            </a: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Se identificaron esquemas de segmentación supervisada y se seleccionaron los que podrían ser útiles.</a:t>
            </a: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Se propuso una estrategia para segmentación supervisada con </a:t>
            </a:r>
            <a:r>
              <a:rPr kumimoji="0" lang="es-MX" sz="3200" b="0" i="0" u="none" strike="noStrike" kern="0" cap="none" spc="0" normalizeH="0" baseline="0" noProof="0" dirty="0" err="1">
                <a:ln>
                  <a:noFill/>
                </a:ln>
                <a:solidFill>
                  <a:prstClr val="black"/>
                </a:solidFill>
                <a:effectLst/>
                <a:uLnTx/>
                <a:uFillTx/>
                <a:latin typeface="Calibri"/>
                <a:ea typeface="Calibri"/>
                <a:cs typeface="Calibri"/>
                <a:sym typeface="Calibri"/>
              </a:rPr>
              <a:t>Mask</a:t>
            </a: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 R-CNN que permite segmentar y clasificar las muestras de cáncer de próstata en la escala de Gleason</a:t>
            </a: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s-MX" sz="3200" dirty="0">
                <a:solidFill>
                  <a:prstClr val="black"/>
                </a:solidFill>
                <a:latin typeface="Calibri"/>
                <a:ea typeface="Calibri"/>
                <a:cs typeface="Calibri"/>
                <a:sym typeface="Calibri"/>
              </a:rPr>
              <a:t>Se evaluó la estrategia propuesta con las métricas </a:t>
            </a:r>
            <a:r>
              <a:rPr lang="es-MX" sz="3200" dirty="0" err="1">
                <a:solidFill>
                  <a:prstClr val="black"/>
                </a:solidFill>
                <a:latin typeface="Calibri"/>
                <a:ea typeface="Calibri"/>
                <a:cs typeface="Calibri"/>
                <a:sym typeface="Calibri"/>
              </a:rPr>
              <a:t>mAP</a:t>
            </a:r>
            <a:r>
              <a:rPr lang="es-MX" sz="3200" dirty="0">
                <a:solidFill>
                  <a:prstClr val="black"/>
                </a:solidFill>
                <a:latin typeface="Calibri"/>
                <a:ea typeface="Calibri"/>
                <a:cs typeface="Calibri"/>
                <a:sym typeface="Calibri"/>
              </a:rPr>
              <a:t> e </a:t>
            </a:r>
            <a:r>
              <a:rPr lang="es-MX" sz="3200" dirty="0" err="1">
                <a:solidFill>
                  <a:prstClr val="black"/>
                </a:solidFill>
                <a:latin typeface="Calibri"/>
                <a:ea typeface="Calibri"/>
                <a:cs typeface="Calibri"/>
                <a:sym typeface="Calibri"/>
              </a:rPr>
              <a:t>IoU</a:t>
            </a:r>
            <a:r>
              <a:rPr lang="es-MX" sz="3200" dirty="0">
                <a:solidFill>
                  <a:prstClr val="black"/>
                </a:solidFill>
                <a:latin typeface="Calibri"/>
                <a:ea typeface="Calibri"/>
                <a:cs typeface="Calibri"/>
                <a:sym typeface="Calibri"/>
              </a:rPr>
              <a:t>. Para esta parte se realizaron diferentes pruebas, variando los </a:t>
            </a:r>
            <a:r>
              <a:rPr lang="es-MX" sz="3200" dirty="0" err="1">
                <a:solidFill>
                  <a:prstClr val="black"/>
                </a:solidFill>
                <a:latin typeface="Calibri"/>
                <a:ea typeface="Calibri"/>
                <a:cs typeface="Calibri"/>
                <a:sym typeface="Calibri"/>
              </a:rPr>
              <a:t>epochs</a:t>
            </a:r>
            <a:r>
              <a:rPr lang="es-MX" sz="3200" dirty="0">
                <a:solidFill>
                  <a:prstClr val="black"/>
                </a:solidFill>
                <a:latin typeface="Calibri"/>
                <a:ea typeface="Calibri"/>
                <a:cs typeface="Calibri"/>
                <a:sym typeface="Calibri"/>
              </a:rPr>
              <a:t>, transformando las imágenes a escala de grises y variando su tamaño.</a:t>
            </a:r>
            <a:endPar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endParaRP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endPar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endParaRPr>
          </a:p>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15" name="Imagen 14" descr="Imagen que contiene señal, dibujo, cd&#10;&#10;Descripción generada automáticamente">
            <a:extLst>
              <a:ext uri="{FF2B5EF4-FFF2-40B4-BE49-F238E27FC236}">
                <a16:creationId xmlns:a16="http://schemas.microsoft.com/office/drawing/2014/main" id="{259435E0-9AC8-434E-A32D-EC0E5102DFA3}"/>
              </a:ext>
            </a:extLst>
          </p:cNvPr>
          <p:cNvPicPr>
            <a:picLocks noChangeAspect="1"/>
          </p:cNvPicPr>
          <p:nvPr/>
        </p:nvPicPr>
        <p:blipFill>
          <a:blip r:embed="rId9"/>
          <a:stretch>
            <a:fillRect/>
          </a:stretch>
        </p:blipFill>
        <p:spPr>
          <a:xfrm>
            <a:off x="29352690" y="5857938"/>
            <a:ext cx="13362923" cy="5817170"/>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2.xml><?xml version="1.0" encoding="utf-8"?>
<ds:datastoreItem xmlns:ds="http://schemas.openxmlformats.org/officeDocument/2006/customXml" ds:itemID="{1E97E41D-B09E-4D3D-82C8-D317E003E535}">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d405435-45be-43e4-8998-645d85a018d9"/>
    <ds:schemaRef ds:uri="http://www.w3.org/XML/1998/namespace"/>
    <ds:schemaRef ds:uri="http://purl.org/dc/dcmitype/"/>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388</TotalTime>
  <Words>905</Words>
  <Application>Microsoft Office PowerPoint</Application>
  <PresentationFormat>Personalizado</PresentationFormat>
  <Paragraphs>74</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MARIA VERA</cp:lastModifiedBy>
  <cp:revision>33</cp:revision>
  <dcterms:modified xsi:type="dcterms:W3CDTF">2020-09-05T18:31:36Z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