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59" r:id="rId4"/>
    <p:sldId id="281" r:id="rId5"/>
    <p:sldId id="284" r:id="rId6"/>
    <p:sldId id="282" r:id="rId7"/>
    <p:sldId id="283" r:id="rId8"/>
    <p:sldId id="273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98" r:id="rId28"/>
    <p:sldId id="297" r:id="rId29"/>
    <p:sldId id="285" r:id="rId30"/>
    <p:sldId id="286" r:id="rId31"/>
    <p:sldId id="287" r:id="rId32"/>
    <p:sldId id="293" r:id="rId33"/>
    <p:sldId id="294" r:id="rId34"/>
    <p:sldId id="292" r:id="rId35"/>
    <p:sldId id="295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90" autoAdjust="0"/>
  </p:normalViewPr>
  <p:slideViewPr>
    <p:cSldViewPr>
      <p:cViewPr varScale="1">
        <p:scale>
          <a:sx n="98" d="100"/>
          <a:sy n="98" d="100"/>
        </p:scale>
        <p:origin x="106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C7C11-9364-4D21-9969-FE1713980504}" type="datetimeFigureOut">
              <a:rPr lang="en-US" smtClean="0"/>
              <a:t>2015-11-22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C057A-0B97-417A-8499-FF85B453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raster,</a:t>
            </a:r>
            <a:r>
              <a:rPr lang="en-US" baseline="0" dirty="0" smtClean="0"/>
              <a:t> vector, point sets 2d and 3d, shapes (polygons, polyhedra), planar subdivisions, trajectories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scanning, etc.</a:t>
            </a:r>
          </a:p>
          <a:p>
            <a:r>
              <a:rPr lang="en-US" baseline="0" dirty="0" smtClean="0"/>
              <a:t>- raster-vector conversion: edge detection, gradients, line simplification methods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intersection, circle through 3 points, etc.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aggregated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C057A-0B97-417A-8499-FF85B453B4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Geological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C057A-0B97-417A-8499-FF85B453B4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can happen that a polygonal line is approximated within eps, but by forcing one extra DP step, it no longer is within 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C057A-0B97-417A-8499-FF85B453B4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C057A-0B97-417A-8499-FF85B453B4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three options: (1) we match the house to the point cloud; (2) we sample the house to be a point cloud too and we find an occurrence of such a small point cloud in the big one; (3) we reconstruct the urban scene from the point cloud and we find the 3D model in the urban scene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C057A-0B97-417A-8499-FF85B453B4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35FA-7FBE-43DB-9D3B-B9F7331D7EA9}" type="slidenum">
              <a:rPr lang="nl-NL" altLang="en-US"/>
              <a:pPr/>
              <a:t>34</a:t>
            </a:fld>
            <a:endParaRPr lang="nl-NL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Obviously, there are more cases of a disease where there are more people. The figure does not show clustering at all (quite the opposite).</a:t>
            </a:r>
          </a:p>
        </p:txBody>
      </p:sp>
    </p:spTree>
    <p:extLst>
      <p:ext uri="{BB962C8B-B14F-4D97-AF65-F5344CB8AC3E}">
        <p14:creationId xmlns:p14="http://schemas.microsoft.com/office/powerpoint/2010/main" val="387042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C057A-0B97-417A-8499-FF85B453B49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2015-11-22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2015-11-22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2015-11-22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2015-11-22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6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2015-11-22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2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2015-11-22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2015-11-22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2015-11-22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2015-11-22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2015-11-22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3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B989-1880-4350-A8DE-6C1CDF74B5FF}" type="datetimeFigureOut">
              <a:rPr lang="en-US" smtClean="0"/>
              <a:t>2015-11-22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B989-1880-4350-A8DE-6C1CDF74B5FF}" type="datetimeFigureOut">
              <a:rPr lang="en-US" smtClean="0"/>
              <a:t>2015-11-22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CCA7-0594-4D97-871F-E039BF7C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Geometric Data and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1088"/>
            <a:ext cx="6858000" cy="1036712"/>
          </a:xfrm>
        </p:spPr>
        <p:txBody>
          <a:bodyPr/>
          <a:lstStyle/>
          <a:p>
            <a:r>
              <a:rPr lang="en-US" dirty="0" smtClean="0"/>
              <a:t>Pattern Recognition </a:t>
            </a:r>
            <a:r>
              <a:rPr lang="en-US" dirty="0" smtClean="0"/>
              <a:t>2015/2016</a:t>
            </a:r>
          </a:p>
          <a:p>
            <a:r>
              <a:rPr lang="en-US" dirty="0" smtClean="0"/>
              <a:t>Marc van Kreveld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smtClean="0"/>
              <a:t>Tracing and thinning</a:t>
            </a:r>
            <a:endParaRPr lang="nl-NL" altLang="en-US" dirty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62000" y="2819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14400" y="2819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066800" y="2819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219200" y="2819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371600" y="2819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24000" y="2819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676400" y="2819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828800" y="2819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981200" y="2819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133600" y="2819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62000" y="2971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914400" y="2971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1066800" y="2971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219200" y="2971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371600" y="2971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524000" y="2971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1676400" y="2971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1828800" y="2971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981200" y="2971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2133600" y="2971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762000" y="3124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914400" y="3124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1066800" y="3124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1219200" y="3124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1371600" y="3124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1524000" y="3124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1676400" y="3124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1828800" y="3124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1981200" y="3124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2133600" y="3124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762000" y="3276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914400" y="3276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1066800" y="3276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1219200" y="3276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1371600" y="3276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1524000" y="3276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1676400" y="3276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1828800" y="3276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1981200" y="3276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2133600" y="3276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762000" y="3429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914400" y="3429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1066800" y="3429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1219200" y="3429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1371600" y="3429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1524000" y="3429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Rectangle 49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1828800" y="3429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1981200" y="3429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Rectangle 52"/>
          <p:cNvSpPr>
            <a:spLocks noChangeArrowheads="1"/>
          </p:cNvSpPr>
          <p:nvPr/>
        </p:nvSpPr>
        <p:spPr bwMode="auto">
          <a:xfrm>
            <a:off x="2133600" y="3429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762000" y="3581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914400" y="3581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>
            <a:off x="1066800" y="3581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1219200" y="3581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1371600" y="3581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1524000" y="3581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Rectangle 59"/>
          <p:cNvSpPr>
            <a:spLocks noChangeArrowheads="1"/>
          </p:cNvSpPr>
          <p:nvPr/>
        </p:nvSpPr>
        <p:spPr bwMode="auto">
          <a:xfrm>
            <a:off x="1676400" y="3581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Rectangle 60"/>
          <p:cNvSpPr>
            <a:spLocks noChangeArrowheads="1"/>
          </p:cNvSpPr>
          <p:nvPr/>
        </p:nvSpPr>
        <p:spPr bwMode="auto">
          <a:xfrm>
            <a:off x="1828800" y="3581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3" name="Rectangle 61"/>
          <p:cNvSpPr>
            <a:spLocks noChangeArrowheads="1"/>
          </p:cNvSpPr>
          <p:nvPr/>
        </p:nvSpPr>
        <p:spPr bwMode="auto">
          <a:xfrm>
            <a:off x="1981200" y="3581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4" name="Rectangle 62"/>
          <p:cNvSpPr>
            <a:spLocks noChangeArrowheads="1"/>
          </p:cNvSpPr>
          <p:nvPr/>
        </p:nvSpPr>
        <p:spPr bwMode="auto">
          <a:xfrm>
            <a:off x="2133600" y="3581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5" name="Rectangle 63"/>
          <p:cNvSpPr>
            <a:spLocks noChangeArrowheads="1"/>
          </p:cNvSpPr>
          <p:nvPr/>
        </p:nvSpPr>
        <p:spPr bwMode="auto">
          <a:xfrm>
            <a:off x="762000" y="3733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6" name="Rectangle 64"/>
          <p:cNvSpPr>
            <a:spLocks noChangeArrowheads="1"/>
          </p:cNvSpPr>
          <p:nvPr/>
        </p:nvSpPr>
        <p:spPr bwMode="auto">
          <a:xfrm>
            <a:off x="914400" y="3733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Rectangle 65"/>
          <p:cNvSpPr>
            <a:spLocks noChangeArrowheads="1"/>
          </p:cNvSpPr>
          <p:nvPr/>
        </p:nvSpPr>
        <p:spPr bwMode="auto">
          <a:xfrm>
            <a:off x="1066800" y="3733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Rectangle 66"/>
          <p:cNvSpPr>
            <a:spLocks noChangeArrowheads="1"/>
          </p:cNvSpPr>
          <p:nvPr/>
        </p:nvSpPr>
        <p:spPr bwMode="auto">
          <a:xfrm>
            <a:off x="1219200" y="3733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1371600" y="3733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Rectangle 68"/>
          <p:cNvSpPr>
            <a:spLocks noChangeArrowheads="1"/>
          </p:cNvSpPr>
          <p:nvPr/>
        </p:nvSpPr>
        <p:spPr bwMode="auto">
          <a:xfrm>
            <a:off x="1524000" y="3733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1676400" y="3733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Rectangle 70"/>
          <p:cNvSpPr>
            <a:spLocks noChangeArrowheads="1"/>
          </p:cNvSpPr>
          <p:nvPr/>
        </p:nvSpPr>
        <p:spPr bwMode="auto">
          <a:xfrm>
            <a:off x="1828800" y="3733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Rectangle 71"/>
          <p:cNvSpPr>
            <a:spLocks noChangeArrowheads="1"/>
          </p:cNvSpPr>
          <p:nvPr/>
        </p:nvSpPr>
        <p:spPr bwMode="auto">
          <a:xfrm>
            <a:off x="1981200" y="3733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4" name="Rectangle 72"/>
          <p:cNvSpPr>
            <a:spLocks noChangeArrowheads="1"/>
          </p:cNvSpPr>
          <p:nvPr/>
        </p:nvSpPr>
        <p:spPr bwMode="auto">
          <a:xfrm>
            <a:off x="2133600" y="3733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5" name="Rectangle 73"/>
          <p:cNvSpPr>
            <a:spLocks noChangeArrowheads="1"/>
          </p:cNvSpPr>
          <p:nvPr/>
        </p:nvSpPr>
        <p:spPr bwMode="auto">
          <a:xfrm>
            <a:off x="762000" y="3886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Rectangle 74"/>
          <p:cNvSpPr>
            <a:spLocks noChangeArrowheads="1"/>
          </p:cNvSpPr>
          <p:nvPr/>
        </p:nvSpPr>
        <p:spPr bwMode="auto">
          <a:xfrm>
            <a:off x="914400" y="3886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7" name="Rectangle 75"/>
          <p:cNvSpPr>
            <a:spLocks noChangeArrowheads="1"/>
          </p:cNvSpPr>
          <p:nvPr/>
        </p:nvSpPr>
        <p:spPr bwMode="auto">
          <a:xfrm>
            <a:off x="1066800" y="3886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8" name="Rectangle 76"/>
          <p:cNvSpPr>
            <a:spLocks noChangeArrowheads="1"/>
          </p:cNvSpPr>
          <p:nvPr/>
        </p:nvSpPr>
        <p:spPr bwMode="auto">
          <a:xfrm>
            <a:off x="1219200" y="3886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9" name="Rectangle 77"/>
          <p:cNvSpPr>
            <a:spLocks noChangeArrowheads="1"/>
          </p:cNvSpPr>
          <p:nvPr/>
        </p:nvSpPr>
        <p:spPr bwMode="auto">
          <a:xfrm>
            <a:off x="1371600" y="3886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0" name="Rectangle 78"/>
          <p:cNvSpPr>
            <a:spLocks noChangeArrowheads="1"/>
          </p:cNvSpPr>
          <p:nvPr/>
        </p:nvSpPr>
        <p:spPr bwMode="auto">
          <a:xfrm>
            <a:off x="1524000" y="3886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1676400" y="3886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2" name="Rectangle 80"/>
          <p:cNvSpPr>
            <a:spLocks noChangeArrowheads="1"/>
          </p:cNvSpPr>
          <p:nvPr/>
        </p:nvSpPr>
        <p:spPr bwMode="auto">
          <a:xfrm>
            <a:off x="1828800" y="3886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3" name="Rectangle 81"/>
          <p:cNvSpPr>
            <a:spLocks noChangeArrowheads="1"/>
          </p:cNvSpPr>
          <p:nvPr/>
        </p:nvSpPr>
        <p:spPr bwMode="auto">
          <a:xfrm>
            <a:off x="1981200" y="3886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4" name="Rectangle 82"/>
          <p:cNvSpPr>
            <a:spLocks noChangeArrowheads="1"/>
          </p:cNvSpPr>
          <p:nvPr/>
        </p:nvSpPr>
        <p:spPr bwMode="auto">
          <a:xfrm>
            <a:off x="2133600" y="3886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5" name="Rectangle 83"/>
          <p:cNvSpPr>
            <a:spLocks noChangeArrowheads="1"/>
          </p:cNvSpPr>
          <p:nvPr/>
        </p:nvSpPr>
        <p:spPr bwMode="auto">
          <a:xfrm>
            <a:off x="762000" y="4038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6" name="Rectangle 84"/>
          <p:cNvSpPr>
            <a:spLocks noChangeArrowheads="1"/>
          </p:cNvSpPr>
          <p:nvPr/>
        </p:nvSpPr>
        <p:spPr bwMode="auto">
          <a:xfrm>
            <a:off x="914400" y="4038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7" name="Rectangle 85"/>
          <p:cNvSpPr>
            <a:spLocks noChangeArrowheads="1"/>
          </p:cNvSpPr>
          <p:nvPr/>
        </p:nvSpPr>
        <p:spPr bwMode="auto">
          <a:xfrm>
            <a:off x="1066800" y="4038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8" name="Rectangle 86"/>
          <p:cNvSpPr>
            <a:spLocks noChangeArrowheads="1"/>
          </p:cNvSpPr>
          <p:nvPr/>
        </p:nvSpPr>
        <p:spPr bwMode="auto">
          <a:xfrm>
            <a:off x="1219200" y="4038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9" name="Rectangle 87"/>
          <p:cNvSpPr>
            <a:spLocks noChangeArrowheads="1"/>
          </p:cNvSpPr>
          <p:nvPr/>
        </p:nvSpPr>
        <p:spPr bwMode="auto">
          <a:xfrm>
            <a:off x="1371600" y="4038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0" name="Rectangle 88"/>
          <p:cNvSpPr>
            <a:spLocks noChangeArrowheads="1"/>
          </p:cNvSpPr>
          <p:nvPr/>
        </p:nvSpPr>
        <p:spPr bwMode="auto">
          <a:xfrm>
            <a:off x="1524000" y="4038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1" name="Rectangle 89"/>
          <p:cNvSpPr>
            <a:spLocks noChangeArrowheads="1"/>
          </p:cNvSpPr>
          <p:nvPr/>
        </p:nvSpPr>
        <p:spPr bwMode="auto">
          <a:xfrm>
            <a:off x="1676400" y="4038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2" name="Rectangle 90"/>
          <p:cNvSpPr>
            <a:spLocks noChangeArrowheads="1"/>
          </p:cNvSpPr>
          <p:nvPr/>
        </p:nvSpPr>
        <p:spPr bwMode="auto">
          <a:xfrm>
            <a:off x="1828800" y="4038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3" name="Rectangle 91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4" name="Rectangle 92"/>
          <p:cNvSpPr>
            <a:spLocks noChangeArrowheads="1"/>
          </p:cNvSpPr>
          <p:nvPr/>
        </p:nvSpPr>
        <p:spPr bwMode="auto">
          <a:xfrm>
            <a:off x="2133600" y="40386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5" name="Rectangle 93"/>
          <p:cNvSpPr>
            <a:spLocks noChangeArrowheads="1"/>
          </p:cNvSpPr>
          <p:nvPr/>
        </p:nvSpPr>
        <p:spPr bwMode="auto">
          <a:xfrm>
            <a:off x="762000" y="4191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6" name="Rectangle 94"/>
          <p:cNvSpPr>
            <a:spLocks noChangeArrowheads="1"/>
          </p:cNvSpPr>
          <p:nvPr/>
        </p:nvSpPr>
        <p:spPr bwMode="auto">
          <a:xfrm>
            <a:off x="914400" y="4191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7" name="Rectangle 95"/>
          <p:cNvSpPr>
            <a:spLocks noChangeArrowheads="1"/>
          </p:cNvSpPr>
          <p:nvPr/>
        </p:nvSpPr>
        <p:spPr bwMode="auto">
          <a:xfrm>
            <a:off x="1066800" y="4191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8" name="Rectangle 96"/>
          <p:cNvSpPr>
            <a:spLocks noChangeArrowheads="1"/>
          </p:cNvSpPr>
          <p:nvPr/>
        </p:nvSpPr>
        <p:spPr bwMode="auto">
          <a:xfrm>
            <a:off x="1219200" y="4191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29" name="Rectangle 97"/>
          <p:cNvSpPr>
            <a:spLocks noChangeArrowheads="1"/>
          </p:cNvSpPr>
          <p:nvPr/>
        </p:nvSpPr>
        <p:spPr bwMode="auto">
          <a:xfrm>
            <a:off x="1371600" y="4191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0" name="Rectangle 98"/>
          <p:cNvSpPr>
            <a:spLocks noChangeArrowheads="1"/>
          </p:cNvSpPr>
          <p:nvPr/>
        </p:nvSpPr>
        <p:spPr bwMode="auto">
          <a:xfrm>
            <a:off x="1524000" y="4191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1" name="Rectangle 99"/>
          <p:cNvSpPr>
            <a:spLocks noChangeArrowheads="1"/>
          </p:cNvSpPr>
          <p:nvPr/>
        </p:nvSpPr>
        <p:spPr bwMode="auto">
          <a:xfrm>
            <a:off x="1676400" y="4191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2" name="Rectangle 100"/>
          <p:cNvSpPr>
            <a:spLocks noChangeArrowheads="1"/>
          </p:cNvSpPr>
          <p:nvPr/>
        </p:nvSpPr>
        <p:spPr bwMode="auto">
          <a:xfrm>
            <a:off x="1828800" y="4191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3" name="Rectangle 101"/>
          <p:cNvSpPr>
            <a:spLocks noChangeArrowheads="1"/>
          </p:cNvSpPr>
          <p:nvPr/>
        </p:nvSpPr>
        <p:spPr bwMode="auto">
          <a:xfrm>
            <a:off x="1981200" y="4191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" name="Rectangle 102"/>
          <p:cNvSpPr>
            <a:spLocks noChangeArrowheads="1"/>
          </p:cNvSpPr>
          <p:nvPr/>
        </p:nvSpPr>
        <p:spPr bwMode="auto">
          <a:xfrm>
            <a:off x="2133600" y="4191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" name="Rectangle 103"/>
          <p:cNvSpPr>
            <a:spLocks noChangeArrowheads="1"/>
          </p:cNvSpPr>
          <p:nvPr/>
        </p:nvSpPr>
        <p:spPr bwMode="auto">
          <a:xfrm>
            <a:off x="76200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6" name="Rectangle 104"/>
          <p:cNvSpPr>
            <a:spLocks noChangeArrowheads="1"/>
          </p:cNvSpPr>
          <p:nvPr/>
        </p:nvSpPr>
        <p:spPr bwMode="auto">
          <a:xfrm>
            <a:off x="91440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7" name="Rectangle 105"/>
          <p:cNvSpPr>
            <a:spLocks noChangeArrowheads="1"/>
          </p:cNvSpPr>
          <p:nvPr/>
        </p:nvSpPr>
        <p:spPr bwMode="auto">
          <a:xfrm>
            <a:off x="106680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8" name="Rectangle 106"/>
          <p:cNvSpPr>
            <a:spLocks noChangeArrowheads="1"/>
          </p:cNvSpPr>
          <p:nvPr/>
        </p:nvSpPr>
        <p:spPr bwMode="auto">
          <a:xfrm>
            <a:off x="121920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9" name="Rectangle 107"/>
          <p:cNvSpPr>
            <a:spLocks noChangeArrowheads="1"/>
          </p:cNvSpPr>
          <p:nvPr/>
        </p:nvSpPr>
        <p:spPr bwMode="auto">
          <a:xfrm>
            <a:off x="137160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0" name="Rectangle 108"/>
          <p:cNvSpPr>
            <a:spLocks noChangeArrowheads="1"/>
          </p:cNvSpPr>
          <p:nvPr/>
        </p:nvSpPr>
        <p:spPr bwMode="auto">
          <a:xfrm>
            <a:off x="152400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1" name="Rectangle 109"/>
          <p:cNvSpPr>
            <a:spLocks noChangeArrowheads="1"/>
          </p:cNvSpPr>
          <p:nvPr/>
        </p:nvSpPr>
        <p:spPr bwMode="auto">
          <a:xfrm>
            <a:off x="167640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2" name="Rectangle 110"/>
          <p:cNvSpPr>
            <a:spLocks noChangeArrowheads="1"/>
          </p:cNvSpPr>
          <p:nvPr/>
        </p:nvSpPr>
        <p:spPr bwMode="auto">
          <a:xfrm>
            <a:off x="182880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3" name="Rectangle 111"/>
          <p:cNvSpPr>
            <a:spLocks noChangeArrowheads="1"/>
          </p:cNvSpPr>
          <p:nvPr/>
        </p:nvSpPr>
        <p:spPr bwMode="auto">
          <a:xfrm>
            <a:off x="198120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4" name="Rectangle 112"/>
          <p:cNvSpPr>
            <a:spLocks noChangeArrowheads="1"/>
          </p:cNvSpPr>
          <p:nvPr/>
        </p:nvSpPr>
        <p:spPr bwMode="auto">
          <a:xfrm>
            <a:off x="213360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5" name="Rectangle 113"/>
          <p:cNvSpPr>
            <a:spLocks noChangeArrowheads="1"/>
          </p:cNvSpPr>
          <p:nvPr/>
        </p:nvSpPr>
        <p:spPr bwMode="auto">
          <a:xfrm>
            <a:off x="762000" y="4495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6" name="Rectangle 114"/>
          <p:cNvSpPr>
            <a:spLocks noChangeArrowheads="1"/>
          </p:cNvSpPr>
          <p:nvPr/>
        </p:nvSpPr>
        <p:spPr bwMode="auto">
          <a:xfrm>
            <a:off x="914400" y="4495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7" name="Rectangle 115"/>
          <p:cNvSpPr>
            <a:spLocks noChangeArrowheads="1"/>
          </p:cNvSpPr>
          <p:nvPr/>
        </p:nvSpPr>
        <p:spPr bwMode="auto">
          <a:xfrm>
            <a:off x="1066800" y="4495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48" name="Rectangle 116"/>
          <p:cNvSpPr>
            <a:spLocks noChangeArrowheads="1"/>
          </p:cNvSpPr>
          <p:nvPr/>
        </p:nvSpPr>
        <p:spPr bwMode="auto">
          <a:xfrm>
            <a:off x="1219200" y="4495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549" name="Rectangle 117"/>
          <p:cNvSpPr>
            <a:spLocks noChangeArrowheads="1"/>
          </p:cNvSpPr>
          <p:nvPr/>
        </p:nvSpPr>
        <p:spPr bwMode="auto">
          <a:xfrm>
            <a:off x="1371600" y="4495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550" name="Rectangle 118"/>
          <p:cNvSpPr>
            <a:spLocks noChangeArrowheads="1"/>
          </p:cNvSpPr>
          <p:nvPr/>
        </p:nvSpPr>
        <p:spPr bwMode="auto">
          <a:xfrm>
            <a:off x="1524000" y="4495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551" name="Rectangle 119"/>
          <p:cNvSpPr>
            <a:spLocks noChangeArrowheads="1"/>
          </p:cNvSpPr>
          <p:nvPr/>
        </p:nvSpPr>
        <p:spPr bwMode="auto">
          <a:xfrm>
            <a:off x="1676400" y="4495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552" name="Rectangle 120"/>
          <p:cNvSpPr>
            <a:spLocks noChangeArrowheads="1"/>
          </p:cNvSpPr>
          <p:nvPr/>
        </p:nvSpPr>
        <p:spPr bwMode="auto">
          <a:xfrm>
            <a:off x="1828800" y="4495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553" name="Rectangle 121"/>
          <p:cNvSpPr>
            <a:spLocks noChangeArrowheads="1"/>
          </p:cNvSpPr>
          <p:nvPr/>
        </p:nvSpPr>
        <p:spPr bwMode="auto">
          <a:xfrm>
            <a:off x="1981200" y="4495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554" name="Rectangle 122"/>
          <p:cNvSpPr>
            <a:spLocks noChangeArrowheads="1"/>
          </p:cNvSpPr>
          <p:nvPr/>
        </p:nvSpPr>
        <p:spPr bwMode="auto">
          <a:xfrm>
            <a:off x="2133600" y="44958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555" name="Freeform 123"/>
          <p:cNvSpPr>
            <a:spLocks/>
          </p:cNvSpPr>
          <p:nvPr/>
        </p:nvSpPr>
        <p:spPr bwMode="auto">
          <a:xfrm>
            <a:off x="4343400" y="3352800"/>
            <a:ext cx="1066800" cy="1066800"/>
          </a:xfrm>
          <a:custGeom>
            <a:avLst/>
            <a:gdLst>
              <a:gd name="T0" fmla="*/ 0 w 672"/>
              <a:gd name="T1" fmla="*/ 0 h 672"/>
              <a:gd name="T2" fmla="*/ 0 w 672"/>
              <a:gd name="T3" fmla="*/ 192 h 672"/>
              <a:gd name="T4" fmla="*/ 96 w 672"/>
              <a:gd name="T5" fmla="*/ 192 h 672"/>
              <a:gd name="T6" fmla="*/ 96 w 672"/>
              <a:gd name="T7" fmla="*/ 576 h 672"/>
              <a:gd name="T8" fmla="*/ 192 w 672"/>
              <a:gd name="T9" fmla="*/ 576 h 672"/>
              <a:gd name="T10" fmla="*/ 192 w 672"/>
              <a:gd name="T11" fmla="*/ 672 h 672"/>
              <a:gd name="T12" fmla="*/ 480 w 672"/>
              <a:gd name="T13" fmla="*/ 672 h 672"/>
              <a:gd name="T14" fmla="*/ 480 w 672"/>
              <a:gd name="T15" fmla="*/ 576 h 672"/>
              <a:gd name="T16" fmla="*/ 672 w 672"/>
              <a:gd name="T17" fmla="*/ 576 h 672"/>
              <a:gd name="T18" fmla="*/ 672 w 672"/>
              <a:gd name="T19" fmla="*/ 480 h 672"/>
              <a:gd name="T20" fmla="*/ 576 w 672"/>
              <a:gd name="T21" fmla="*/ 480 h 672"/>
              <a:gd name="T22" fmla="*/ 576 w 672"/>
              <a:gd name="T23" fmla="*/ 384 h 672"/>
              <a:gd name="T24" fmla="*/ 480 w 672"/>
              <a:gd name="T25" fmla="*/ 384 h 672"/>
              <a:gd name="T26" fmla="*/ 480 w 672"/>
              <a:gd name="T27" fmla="*/ 288 h 672"/>
              <a:gd name="T28" fmla="*/ 384 w 672"/>
              <a:gd name="T29" fmla="*/ 288 h 672"/>
              <a:gd name="T30" fmla="*/ 384 w 672"/>
              <a:gd name="T31" fmla="*/ 192 h 672"/>
              <a:gd name="T32" fmla="*/ 288 w 672"/>
              <a:gd name="T33" fmla="*/ 192 h 672"/>
              <a:gd name="T34" fmla="*/ 288 w 672"/>
              <a:gd name="T35" fmla="*/ 96 h 672"/>
              <a:gd name="T36" fmla="*/ 192 w 672"/>
              <a:gd name="T37" fmla="*/ 96 h 672"/>
              <a:gd name="T38" fmla="*/ 192 w 672"/>
              <a:gd name="T39" fmla="*/ 0 h 672"/>
              <a:gd name="T40" fmla="*/ 0 w 672"/>
              <a:gd name="T4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672">
                <a:moveTo>
                  <a:pt x="0" y="0"/>
                </a:moveTo>
                <a:lnTo>
                  <a:pt x="0" y="192"/>
                </a:lnTo>
                <a:lnTo>
                  <a:pt x="96" y="192"/>
                </a:lnTo>
                <a:lnTo>
                  <a:pt x="96" y="576"/>
                </a:lnTo>
                <a:lnTo>
                  <a:pt x="192" y="576"/>
                </a:lnTo>
                <a:lnTo>
                  <a:pt x="192" y="672"/>
                </a:lnTo>
                <a:lnTo>
                  <a:pt x="480" y="672"/>
                </a:lnTo>
                <a:lnTo>
                  <a:pt x="480" y="576"/>
                </a:lnTo>
                <a:lnTo>
                  <a:pt x="672" y="576"/>
                </a:lnTo>
                <a:lnTo>
                  <a:pt x="672" y="480"/>
                </a:lnTo>
                <a:lnTo>
                  <a:pt x="576" y="480"/>
                </a:lnTo>
                <a:lnTo>
                  <a:pt x="576" y="384"/>
                </a:lnTo>
                <a:lnTo>
                  <a:pt x="480" y="384"/>
                </a:lnTo>
                <a:lnTo>
                  <a:pt x="480" y="288"/>
                </a:lnTo>
                <a:lnTo>
                  <a:pt x="384" y="288"/>
                </a:lnTo>
                <a:lnTo>
                  <a:pt x="384" y="192"/>
                </a:lnTo>
                <a:lnTo>
                  <a:pt x="288" y="192"/>
                </a:lnTo>
                <a:lnTo>
                  <a:pt x="288" y="96"/>
                </a:lnTo>
                <a:lnTo>
                  <a:pt x="192" y="96"/>
                </a:lnTo>
                <a:lnTo>
                  <a:pt x="19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6" name="Oval 124"/>
          <p:cNvSpPr>
            <a:spLocks noChangeArrowheads="1"/>
          </p:cNvSpPr>
          <p:nvPr/>
        </p:nvSpPr>
        <p:spPr bwMode="auto">
          <a:xfrm>
            <a:off x="4457700" y="3619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7" name="Oval 125"/>
          <p:cNvSpPr>
            <a:spLocks noChangeArrowheads="1"/>
          </p:cNvSpPr>
          <p:nvPr/>
        </p:nvSpPr>
        <p:spPr bwMode="auto">
          <a:xfrm>
            <a:off x="4457700" y="37719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8" name="Oval 126"/>
          <p:cNvSpPr>
            <a:spLocks noChangeArrowheads="1"/>
          </p:cNvSpPr>
          <p:nvPr/>
        </p:nvSpPr>
        <p:spPr bwMode="auto">
          <a:xfrm>
            <a:off x="4457700" y="39243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9" name="Oval 127"/>
          <p:cNvSpPr>
            <a:spLocks noChangeArrowheads="1"/>
          </p:cNvSpPr>
          <p:nvPr/>
        </p:nvSpPr>
        <p:spPr bwMode="auto">
          <a:xfrm>
            <a:off x="4457700" y="40767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0" name="Oval 128"/>
          <p:cNvSpPr>
            <a:spLocks noChangeArrowheads="1"/>
          </p:cNvSpPr>
          <p:nvPr/>
        </p:nvSpPr>
        <p:spPr bwMode="auto">
          <a:xfrm>
            <a:off x="4457700" y="4229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1" name="Oval 129"/>
          <p:cNvSpPr>
            <a:spLocks noChangeArrowheads="1"/>
          </p:cNvSpPr>
          <p:nvPr/>
        </p:nvSpPr>
        <p:spPr bwMode="auto">
          <a:xfrm>
            <a:off x="4610100" y="4229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2" name="Oval 130"/>
          <p:cNvSpPr>
            <a:spLocks noChangeArrowheads="1"/>
          </p:cNvSpPr>
          <p:nvPr/>
        </p:nvSpPr>
        <p:spPr bwMode="auto">
          <a:xfrm>
            <a:off x="4610100" y="4381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3" name="Oval 131"/>
          <p:cNvSpPr>
            <a:spLocks noChangeArrowheads="1"/>
          </p:cNvSpPr>
          <p:nvPr/>
        </p:nvSpPr>
        <p:spPr bwMode="auto">
          <a:xfrm>
            <a:off x="4762500" y="4381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4" name="Oval 132"/>
          <p:cNvSpPr>
            <a:spLocks noChangeArrowheads="1"/>
          </p:cNvSpPr>
          <p:nvPr/>
        </p:nvSpPr>
        <p:spPr bwMode="auto">
          <a:xfrm>
            <a:off x="4914900" y="4381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5" name="Oval 133"/>
          <p:cNvSpPr>
            <a:spLocks noChangeArrowheads="1"/>
          </p:cNvSpPr>
          <p:nvPr/>
        </p:nvSpPr>
        <p:spPr bwMode="auto">
          <a:xfrm>
            <a:off x="5067300" y="4381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6" name="Oval 134"/>
          <p:cNvSpPr>
            <a:spLocks noChangeArrowheads="1"/>
          </p:cNvSpPr>
          <p:nvPr/>
        </p:nvSpPr>
        <p:spPr bwMode="auto">
          <a:xfrm>
            <a:off x="5067300" y="4229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7" name="Oval 135"/>
          <p:cNvSpPr>
            <a:spLocks noChangeArrowheads="1"/>
          </p:cNvSpPr>
          <p:nvPr/>
        </p:nvSpPr>
        <p:spPr bwMode="auto">
          <a:xfrm>
            <a:off x="5219700" y="4229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8" name="Oval 136"/>
          <p:cNvSpPr>
            <a:spLocks noChangeArrowheads="1"/>
          </p:cNvSpPr>
          <p:nvPr/>
        </p:nvSpPr>
        <p:spPr bwMode="auto">
          <a:xfrm>
            <a:off x="4610100" y="33147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69" name="Oval 137"/>
          <p:cNvSpPr>
            <a:spLocks noChangeArrowheads="1"/>
          </p:cNvSpPr>
          <p:nvPr/>
        </p:nvSpPr>
        <p:spPr bwMode="auto">
          <a:xfrm>
            <a:off x="4610100" y="3467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70" name="Oval 138"/>
          <p:cNvSpPr>
            <a:spLocks noChangeArrowheads="1"/>
          </p:cNvSpPr>
          <p:nvPr/>
        </p:nvSpPr>
        <p:spPr bwMode="auto">
          <a:xfrm>
            <a:off x="4305300" y="3619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71" name="Oval 139"/>
          <p:cNvSpPr>
            <a:spLocks noChangeArrowheads="1"/>
          </p:cNvSpPr>
          <p:nvPr/>
        </p:nvSpPr>
        <p:spPr bwMode="auto">
          <a:xfrm>
            <a:off x="4762500" y="3467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72" name="Oval 140"/>
          <p:cNvSpPr>
            <a:spLocks noChangeArrowheads="1"/>
          </p:cNvSpPr>
          <p:nvPr/>
        </p:nvSpPr>
        <p:spPr bwMode="auto">
          <a:xfrm>
            <a:off x="4914900" y="3619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73" name="Oval 141"/>
          <p:cNvSpPr>
            <a:spLocks noChangeArrowheads="1"/>
          </p:cNvSpPr>
          <p:nvPr/>
        </p:nvSpPr>
        <p:spPr bwMode="auto">
          <a:xfrm>
            <a:off x="5067300" y="37719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74" name="Oval 142"/>
          <p:cNvSpPr>
            <a:spLocks noChangeArrowheads="1"/>
          </p:cNvSpPr>
          <p:nvPr/>
        </p:nvSpPr>
        <p:spPr bwMode="auto">
          <a:xfrm>
            <a:off x="5219700" y="39243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75" name="Oval 143"/>
          <p:cNvSpPr>
            <a:spLocks noChangeArrowheads="1"/>
          </p:cNvSpPr>
          <p:nvPr/>
        </p:nvSpPr>
        <p:spPr bwMode="auto">
          <a:xfrm>
            <a:off x="5372100" y="40767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76" name="Oval 144"/>
          <p:cNvSpPr>
            <a:spLocks noChangeArrowheads="1"/>
          </p:cNvSpPr>
          <p:nvPr/>
        </p:nvSpPr>
        <p:spPr bwMode="auto">
          <a:xfrm>
            <a:off x="4762500" y="3619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77" name="Oval 145"/>
          <p:cNvSpPr>
            <a:spLocks noChangeArrowheads="1"/>
          </p:cNvSpPr>
          <p:nvPr/>
        </p:nvSpPr>
        <p:spPr bwMode="auto">
          <a:xfrm>
            <a:off x="4914900" y="37719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78" name="Oval 146"/>
          <p:cNvSpPr>
            <a:spLocks noChangeArrowheads="1"/>
          </p:cNvSpPr>
          <p:nvPr/>
        </p:nvSpPr>
        <p:spPr bwMode="auto">
          <a:xfrm>
            <a:off x="5067300" y="39243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79" name="Oval 147"/>
          <p:cNvSpPr>
            <a:spLocks noChangeArrowheads="1"/>
          </p:cNvSpPr>
          <p:nvPr/>
        </p:nvSpPr>
        <p:spPr bwMode="auto">
          <a:xfrm>
            <a:off x="5219700" y="40767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80" name="Oval 148"/>
          <p:cNvSpPr>
            <a:spLocks noChangeArrowheads="1"/>
          </p:cNvSpPr>
          <p:nvPr/>
        </p:nvSpPr>
        <p:spPr bwMode="auto">
          <a:xfrm>
            <a:off x="5372100" y="4229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81" name="Oval 149"/>
          <p:cNvSpPr>
            <a:spLocks noChangeArrowheads="1"/>
          </p:cNvSpPr>
          <p:nvPr/>
        </p:nvSpPr>
        <p:spPr bwMode="auto">
          <a:xfrm>
            <a:off x="4305300" y="33147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82" name="Oval 150"/>
          <p:cNvSpPr>
            <a:spLocks noChangeArrowheads="1"/>
          </p:cNvSpPr>
          <p:nvPr/>
        </p:nvSpPr>
        <p:spPr bwMode="auto">
          <a:xfrm>
            <a:off x="4305300" y="3467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83" name="Oval 151"/>
          <p:cNvSpPr>
            <a:spLocks noChangeArrowheads="1"/>
          </p:cNvSpPr>
          <p:nvPr/>
        </p:nvSpPr>
        <p:spPr bwMode="auto">
          <a:xfrm>
            <a:off x="4457700" y="33147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84" name="Freeform 152"/>
          <p:cNvSpPr>
            <a:spLocks/>
          </p:cNvSpPr>
          <p:nvPr/>
        </p:nvSpPr>
        <p:spPr bwMode="auto">
          <a:xfrm>
            <a:off x="7162800" y="3352800"/>
            <a:ext cx="1066800" cy="1066800"/>
          </a:xfrm>
          <a:custGeom>
            <a:avLst/>
            <a:gdLst>
              <a:gd name="T0" fmla="*/ 0 w 672"/>
              <a:gd name="T1" fmla="*/ 0 h 672"/>
              <a:gd name="T2" fmla="*/ 0 w 672"/>
              <a:gd name="T3" fmla="*/ 192 h 672"/>
              <a:gd name="T4" fmla="*/ 96 w 672"/>
              <a:gd name="T5" fmla="*/ 192 h 672"/>
              <a:gd name="T6" fmla="*/ 96 w 672"/>
              <a:gd name="T7" fmla="*/ 576 h 672"/>
              <a:gd name="T8" fmla="*/ 192 w 672"/>
              <a:gd name="T9" fmla="*/ 576 h 672"/>
              <a:gd name="T10" fmla="*/ 192 w 672"/>
              <a:gd name="T11" fmla="*/ 672 h 672"/>
              <a:gd name="T12" fmla="*/ 480 w 672"/>
              <a:gd name="T13" fmla="*/ 672 h 672"/>
              <a:gd name="T14" fmla="*/ 480 w 672"/>
              <a:gd name="T15" fmla="*/ 576 h 672"/>
              <a:gd name="T16" fmla="*/ 672 w 672"/>
              <a:gd name="T17" fmla="*/ 576 h 672"/>
              <a:gd name="T18" fmla="*/ 672 w 672"/>
              <a:gd name="T19" fmla="*/ 480 h 672"/>
              <a:gd name="T20" fmla="*/ 576 w 672"/>
              <a:gd name="T21" fmla="*/ 480 h 672"/>
              <a:gd name="T22" fmla="*/ 576 w 672"/>
              <a:gd name="T23" fmla="*/ 384 h 672"/>
              <a:gd name="T24" fmla="*/ 480 w 672"/>
              <a:gd name="T25" fmla="*/ 384 h 672"/>
              <a:gd name="T26" fmla="*/ 480 w 672"/>
              <a:gd name="T27" fmla="*/ 288 h 672"/>
              <a:gd name="T28" fmla="*/ 384 w 672"/>
              <a:gd name="T29" fmla="*/ 288 h 672"/>
              <a:gd name="T30" fmla="*/ 384 w 672"/>
              <a:gd name="T31" fmla="*/ 192 h 672"/>
              <a:gd name="T32" fmla="*/ 288 w 672"/>
              <a:gd name="T33" fmla="*/ 192 h 672"/>
              <a:gd name="T34" fmla="*/ 288 w 672"/>
              <a:gd name="T35" fmla="*/ 96 h 672"/>
              <a:gd name="T36" fmla="*/ 192 w 672"/>
              <a:gd name="T37" fmla="*/ 96 h 672"/>
              <a:gd name="T38" fmla="*/ 192 w 672"/>
              <a:gd name="T39" fmla="*/ 0 h 672"/>
              <a:gd name="T40" fmla="*/ 0 w 672"/>
              <a:gd name="T4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672">
                <a:moveTo>
                  <a:pt x="0" y="0"/>
                </a:moveTo>
                <a:lnTo>
                  <a:pt x="0" y="192"/>
                </a:lnTo>
                <a:lnTo>
                  <a:pt x="96" y="192"/>
                </a:lnTo>
                <a:lnTo>
                  <a:pt x="96" y="576"/>
                </a:lnTo>
                <a:lnTo>
                  <a:pt x="192" y="576"/>
                </a:lnTo>
                <a:lnTo>
                  <a:pt x="192" y="672"/>
                </a:lnTo>
                <a:lnTo>
                  <a:pt x="480" y="672"/>
                </a:lnTo>
                <a:lnTo>
                  <a:pt x="480" y="576"/>
                </a:lnTo>
                <a:lnTo>
                  <a:pt x="672" y="576"/>
                </a:lnTo>
                <a:lnTo>
                  <a:pt x="672" y="480"/>
                </a:lnTo>
                <a:lnTo>
                  <a:pt x="576" y="480"/>
                </a:lnTo>
                <a:lnTo>
                  <a:pt x="576" y="384"/>
                </a:lnTo>
                <a:lnTo>
                  <a:pt x="480" y="384"/>
                </a:lnTo>
                <a:lnTo>
                  <a:pt x="480" y="288"/>
                </a:lnTo>
                <a:lnTo>
                  <a:pt x="384" y="288"/>
                </a:lnTo>
                <a:lnTo>
                  <a:pt x="384" y="192"/>
                </a:lnTo>
                <a:lnTo>
                  <a:pt x="288" y="192"/>
                </a:lnTo>
                <a:lnTo>
                  <a:pt x="288" y="96"/>
                </a:lnTo>
                <a:lnTo>
                  <a:pt x="192" y="96"/>
                </a:lnTo>
                <a:lnTo>
                  <a:pt x="19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85" name="Oval 153"/>
          <p:cNvSpPr>
            <a:spLocks noChangeArrowheads="1"/>
          </p:cNvSpPr>
          <p:nvPr/>
        </p:nvSpPr>
        <p:spPr bwMode="auto">
          <a:xfrm>
            <a:off x="7277100" y="3619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89" name="Oval 157"/>
          <p:cNvSpPr>
            <a:spLocks noChangeArrowheads="1"/>
          </p:cNvSpPr>
          <p:nvPr/>
        </p:nvSpPr>
        <p:spPr bwMode="auto">
          <a:xfrm>
            <a:off x="7277100" y="4229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90" name="Oval 158"/>
          <p:cNvSpPr>
            <a:spLocks noChangeArrowheads="1"/>
          </p:cNvSpPr>
          <p:nvPr/>
        </p:nvSpPr>
        <p:spPr bwMode="auto">
          <a:xfrm>
            <a:off x="7429500" y="4229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91" name="Oval 159"/>
          <p:cNvSpPr>
            <a:spLocks noChangeArrowheads="1"/>
          </p:cNvSpPr>
          <p:nvPr/>
        </p:nvSpPr>
        <p:spPr bwMode="auto">
          <a:xfrm>
            <a:off x="7429500" y="4381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94" name="Oval 162"/>
          <p:cNvSpPr>
            <a:spLocks noChangeArrowheads="1"/>
          </p:cNvSpPr>
          <p:nvPr/>
        </p:nvSpPr>
        <p:spPr bwMode="auto">
          <a:xfrm>
            <a:off x="7886700" y="4381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95" name="Oval 163"/>
          <p:cNvSpPr>
            <a:spLocks noChangeArrowheads="1"/>
          </p:cNvSpPr>
          <p:nvPr/>
        </p:nvSpPr>
        <p:spPr bwMode="auto">
          <a:xfrm>
            <a:off x="7886700" y="4229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97" name="Oval 165"/>
          <p:cNvSpPr>
            <a:spLocks noChangeArrowheads="1"/>
          </p:cNvSpPr>
          <p:nvPr/>
        </p:nvSpPr>
        <p:spPr bwMode="auto">
          <a:xfrm>
            <a:off x="7429500" y="33147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98" name="Oval 166"/>
          <p:cNvSpPr>
            <a:spLocks noChangeArrowheads="1"/>
          </p:cNvSpPr>
          <p:nvPr/>
        </p:nvSpPr>
        <p:spPr bwMode="auto">
          <a:xfrm>
            <a:off x="7429500" y="3467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99" name="Oval 167"/>
          <p:cNvSpPr>
            <a:spLocks noChangeArrowheads="1"/>
          </p:cNvSpPr>
          <p:nvPr/>
        </p:nvSpPr>
        <p:spPr bwMode="auto">
          <a:xfrm>
            <a:off x="7124700" y="3619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00" name="Oval 168"/>
          <p:cNvSpPr>
            <a:spLocks noChangeArrowheads="1"/>
          </p:cNvSpPr>
          <p:nvPr/>
        </p:nvSpPr>
        <p:spPr bwMode="auto">
          <a:xfrm>
            <a:off x="7581900" y="3467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01" name="Oval 169"/>
          <p:cNvSpPr>
            <a:spLocks noChangeArrowheads="1"/>
          </p:cNvSpPr>
          <p:nvPr/>
        </p:nvSpPr>
        <p:spPr bwMode="auto">
          <a:xfrm>
            <a:off x="7734300" y="3619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02" name="Oval 170"/>
          <p:cNvSpPr>
            <a:spLocks noChangeArrowheads="1"/>
          </p:cNvSpPr>
          <p:nvPr/>
        </p:nvSpPr>
        <p:spPr bwMode="auto">
          <a:xfrm>
            <a:off x="7886700" y="37719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03" name="Oval 171"/>
          <p:cNvSpPr>
            <a:spLocks noChangeArrowheads="1"/>
          </p:cNvSpPr>
          <p:nvPr/>
        </p:nvSpPr>
        <p:spPr bwMode="auto">
          <a:xfrm>
            <a:off x="8039100" y="39243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04" name="Oval 172"/>
          <p:cNvSpPr>
            <a:spLocks noChangeArrowheads="1"/>
          </p:cNvSpPr>
          <p:nvPr/>
        </p:nvSpPr>
        <p:spPr bwMode="auto">
          <a:xfrm>
            <a:off x="8191500" y="40767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05" name="Oval 173"/>
          <p:cNvSpPr>
            <a:spLocks noChangeArrowheads="1"/>
          </p:cNvSpPr>
          <p:nvPr/>
        </p:nvSpPr>
        <p:spPr bwMode="auto">
          <a:xfrm>
            <a:off x="7581900" y="36195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06" name="Oval 174"/>
          <p:cNvSpPr>
            <a:spLocks noChangeArrowheads="1"/>
          </p:cNvSpPr>
          <p:nvPr/>
        </p:nvSpPr>
        <p:spPr bwMode="auto">
          <a:xfrm>
            <a:off x="7734300" y="37719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07" name="Oval 175"/>
          <p:cNvSpPr>
            <a:spLocks noChangeArrowheads="1"/>
          </p:cNvSpPr>
          <p:nvPr/>
        </p:nvSpPr>
        <p:spPr bwMode="auto">
          <a:xfrm>
            <a:off x="7886700" y="39243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08" name="Oval 176"/>
          <p:cNvSpPr>
            <a:spLocks noChangeArrowheads="1"/>
          </p:cNvSpPr>
          <p:nvPr/>
        </p:nvSpPr>
        <p:spPr bwMode="auto">
          <a:xfrm>
            <a:off x="8039100" y="40767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09" name="Oval 177"/>
          <p:cNvSpPr>
            <a:spLocks noChangeArrowheads="1"/>
          </p:cNvSpPr>
          <p:nvPr/>
        </p:nvSpPr>
        <p:spPr bwMode="auto">
          <a:xfrm>
            <a:off x="8191500" y="42291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10" name="Oval 178"/>
          <p:cNvSpPr>
            <a:spLocks noChangeArrowheads="1"/>
          </p:cNvSpPr>
          <p:nvPr/>
        </p:nvSpPr>
        <p:spPr bwMode="auto">
          <a:xfrm>
            <a:off x="7124700" y="33147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13" name="Line 181"/>
          <p:cNvSpPr>
            <a:spLocks noChangeShapeType="1"/>
          </p:cNvSpPr>
          <p:nvPr/>
        </p:nvSpPr>
        <p:spPr bwMode="auto">
          <a:xfrm>
            <a:off x="2743200" y="3886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14" name="Line 182"/>
          <p:cNvSpPr>
            <a:spLocks noChangeShapeType="1"/>
          </p:cNvSpPr>
          <p:nvPr/>
        </p:nvSpPr>
        <p:spPr bwMode="auto">
          <a:xfrm>
            <a:off x="5638800" y="3886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15" name="Text Box 183"/>
          <p:cNvSpPr txBox="1">
            <a:spLocks noChangeArrowheads="1"/>
          </p:cNvSpPr>
          <p:nvPr/>
        </p:nvSpPr>
        <p:spPr bwMode="auto">
          <a:xfrm>
            <a:off x="2498725" y="4756150"/>
            <a:ext cx="18719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Tracing edges</a:t>
            </a:r>
            <a:endParaRPr lang="nl-NL" altLang="en-US" sz="2400" dirty="0"/>
          </a:p>
        </p:txBody>
      </p:sp>
      <p:sp>
        <p:nvSpPr>
          <p:cNvPr id="18616" name="Text Box 184"/>
          <p:cNvSpPr txBox="1">
            <a:spLocks noChangeArrowheads="1"/>
          </p:cNvSpPr>
          <p:nvPr/>
        </p:nvSpPr>
        <p:spPr bwMode="auto">
          <a:xfrm>
            <a:off x="5638800" y="4791075"/>
            <a:ext cx="12682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/>
              <a:t>Thinning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Lin</a:t>
            </a:r>
            <a:r>
              <a:rPr lang="en-US" altLang="en-US"/>
              <a:t>e </a:t>
            </a:r>
            <a:r>
              <a:rPr lang="nl-NL" altLang="en-US"/>
              <a:t>simplificati</a:t>
            </a:r>
            <a:r>
              <a:rPr lang="en-US" altLang="en-US"/>
              <a:t>on</a:t>
            </a:r>
            <a:endParaRPr lang="nl-NL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13037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nl-NL" altLang="en-US" dirty="0"/>
              <a:t>Douglas-</a:t>
            </a:r>
            <a:r>
              <a:rPr lang="nl-NL" altLang="en-US" dirty="0" err="1"/>
              <a:t>Peucker</a:t>
            </a:r>
            <a:r>
              <a:rPr lang="nl-NL" altLang="en-US" dirty="0"/>
              <a:t> </a:t>
            </a:r>
            <a:r>
              <a:rPr lang="nl-NL" altLang="en-US" dirty="0" err="1"/>
              <a:t>algorit</a:t>
            </a:r>
            <a:r>
              <a:rPr lang="en-US" altLang="en-US" dirty="0"/>
              <a:t>h</a:t>
            </a:r>
            <a:r>
              <a:rPr lang="nl-NL" altLang="en-US" dirty="0"/>
              <a:t>m </a:t>
            </a:r>
            <a:r>
              <a:rPr lang="en-US" altLang="en-US" dirty="0"/>
              <a:t>from</a:t>
            </a:r>
            <a:r>
              <a:rPr lang="nl-NL" altLang="en-US" dirty="0"/>
              <a:t> 1973</a:t>
            </a:r>
          </a:p>
          <a:p>
            <a:pPr>
              <a:lnSpc>
                <a:spcPct val="90000"/>
              </a:lnSpc>
            </a:pPr>
            <a:r>
              <a:rPr lang="nl-NL" altLang="en-US" dirty="0"/>
              <a:t>In</a:t>
            </a:r>
            <a:r>
              <a:rPr lang="en-US" altLang="en-US" dirty="0"/>
              <a:t>put</a:t>
            </a:r>
            <a:r>
              <a:rPr lang="nl-NL" altLang="en-US" dirty="0"/>
              <a:t>: </a:t>
            </a:r>
            <a:r>
              <a:rPr lang="en-US" altLang="en-US" dirty="0"/>
              <a:t>chain</a:t>
            </a:r>
            <a:r>
              <a:rPr lang="nl-NL" altLang="en-US" dirty="0"/>
              <a:t> p1, …, </a:t>
            </a:r>
            <a:r>
              <a:rPr lang="nl-NL" altLang="en-US" dirty="0" err="1"/>
              <a:t>pn</a:t>
            </a:r>
            <a:r>
              <a:rPr lang="nl-NL" altLang="en-US" dirty="0"/>
              <a:t> </a:t>
            </a:r>
            <a:r>
              <a:rPr lang="en-US" altLang="en-US" dirty="0"/>
              <a:t>and</a:t>
            </a:r>
            <a:r>
              <a:rPr lang="nl-NL" altLang="en-US" dirty="0"/>
              <a:t> </a:t>
            </a:r>
            <a:r>
              <a:rPr lang="en-US" altLang="en-US" dirty="0"/>
              <a:t>error</a:t>
            </a:r>
            <a:r>
              <a:rPr lang="nl-NL" altLang="en-US" dirty="0"/>
              <a:t> </a:t>
            </a:r>
            <a:r>
              <a:rPr lang="nl-NL" altLang="en-US" dirty="0">
                <a:sym typeface="Symbol" pitchFamily="18" charset="2"/>
              </a:rPr>
              <a:t></a:t>
            </a:r>
            <a:endParaRPr lang="nl-NL" altLang="en-US" dirty="0"/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1485900" y="3733800"/>
            <a:ext cx="5638800" cy="2209800"/>
          </a:xfrm>
          <a:custGeom>
            <a:avLst/>
            <a:gdLst>
              <a:gd name="T0" fmla="*/ 0 w 3552"/>
              <a:gd name="T1" fmla="*/ 768 h 1392"/>
              <a:gd name="T2" fmla="*/ 288 w 3552"/>
              <a:gd name="T3" fmla="*/ 1008 h 1392"/>
              <a:gd name="T4" fmla="*/ 816 w 3552"/>
              <a:gd name="T5" fmla="*/ 912 h 1392"/>
              <a:gd name="T6" fmla="*/ 912 w 3552"/>
              <a:gd name="T7" fmla="*/ 576 h 1392"/>
              <a:gd name="T8" fmla="*/ 816 w 3552"/>
              <a:gd name="T9" fmla="*/ 336 h 1392"/>
              <a:gd name="T10" fmla="*/ 960 w 3552"/>
              <a:gd name="T11" fmla="*/ 144 h 1392"/>
              <a:gd name="T12" fmla="*/ 1392 w 3552"/>
              <a:gd name="T13" fmla="*/ 0 h 1392"/>
              <a:gd name="T14" fmla="*/ 1632 w 3552"/>
              <a:gd name="T15" fmla="*/ 144 h 1392"/>
              <a:gd name="T16" fmla="*/ 1584 w 3552"/>
              <a:gd name="T17" fmla="*/ 384 h 1392"/>
              <a:gd name="T18" fmla="*/ 1536 w 3552"/>
              <a:gd name="T19" fmla="*/ 672 h 1392"/>
              <a:gd name="T20" fmla="*/ 1632 w 3552"/>
              <a:gd name="T21" fmla="*/ 864 h 1392"/>
              <a:gd name="T22" fmla="*/ 1872 w 3552"/>
              <a:gd name="T23" fmla="*/ 768 h 1392"/>
              <a:gd name="T24" fmla="*/ 2016 w 3552"/>
              <a:gd name="T25" fmla="*/ 816 h 1392"/>
              <a:gd name="T26" fmla="*/ 2016 w 3552"/>
              <a:gd name="T27" fmla="*/ 1008 h 1392"/>
              <a:gd name="T28" fmla="*/ 1824 w 3552"/>
              <a:gd name="T29" fmla="*/ 1152 h 1392"/>
              <a:gd name="T30" fmla="*/ 1728 w 3552"/>
              <a:gd name="T31" fmla="*/ 1392 h 1392"/>
              <a:gd name="T32" fmla="*/ 1968 w 3552"/>
              <a:gd name="T33" fmla="*/ 1392 h 1392"/>
              <a:gd name="T34" fmla="*/ 2112 w 3552"/>
              <a:gd name="T35" fmla="*/ 1248 h 1392"/>
              <a:gd name="T36" fmla="*/ 2352 w 3552"/>
              <a:gd name="T37" fmla="*/ 1200 h 1392"/>
              <a:gd name="T38" fmla="*/ 2640 w 3552"/>
              <a:gd name="T39" fmla="*/ 1248 h 1392"/>
              <a:gd name="T40" fmla="*/ 2880 w 3552"/>
              <a:gd name="T41" fmla="*/ 960 h 1392"/>
              <a:gd name="T42" fmla="*/ 3120 w 3552"/>
              <a:gd name="T43" fmla="*/ 768 h 1392"/>
              <a:gd name="T44" fmla="*/ 3312 w 3552"/>
              <a:gd name="T45" fmla="*/ 720 h 1392"/>
              <a:gd name="T46" fmla="*/ 3552 w 3552"/>
              <a:gd name="T47" fmla="*/ 96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52" h="1392">
                <a:moveTo>
                  <a:pt x="0" y="768"/>
                </a:moveTo>
                <a:lnTo>
                  <a:pt x="288" y="1008"/>
                </a:lnTo>
                <a:lnTo>
                  <a:pt x="816" y="912"/>
                </a:lnTo>
                <a:lnTo>
                  <a:pt x="912" y="576"/>
                </a:lnTo>
                <a:lnTo>
                  <a:pt x="816" y="336"/>
                </a:lnTo>
                <a:lnTo>
                  <a:pt x="960" y="144"/>
                </a:lnTo>
                <a:lnTo>
                  <a:pt x="1392" y="0"/>
                </a:lnTo>
                <a:lnTo>
                  <a:pt x="1632" y="144"/>
                </a:lnTo>
                <a:lnTo>
                  <a:pt x="1584" y="384"/>
                </a:lnTo>
                <a:lnTo>
                  <a:pt x="1536" y="672"/>
                </a:lnTo>
                <a:lnTo>
                  <a:pt x="1632" y="864"/>
                </a:lnTo>
                <a:lnTo>
                  <a:pt x="1872" y="768"/>
                </a:lnTo>
                <a:lnTo>
                  <a:pt x="2016" y="816"/>
                </a:lnTo>
                <a:lnTo>
                  <a:pt x="2016" y="1008"/>
                </a:lnTo>
                <a:lnTo>
                  <a:pt x="1824" y="1152"/>
                </a:lnTo>
                <a:lnTo>
                  <a:pt x="1728" y="1392"/>
                </a:lnTo>
                <a:lnTo>
                  <a:pt x="1968" y="1392"/>
                </a:lnTo>
                <a:lnTo>
                  <a:pt x="2112" y="1248"/>
                </a:lnTo>
                <a:lnTo>
                  <a:pt x="2352" y="1200"/>
                </a:lnTo>
                <a:lnTo>
                  <a:pt x="2640" y="1248"/>
                </a:lnTo>
                <a:lnTo>
                  <a:pt x="2880" y="960"/>
                </a:lnTo>
                <a:lnTo>
                  <a:pt x="3120" y="768"/>
                </a:lnTo>
                <a:lnTo>
                  <a:pt x="3312" y="720"/>
                </a:lnTo>
                <a:lnTo>
                  <a:pt x="3552" y="96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447800" y="49149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895475" y="52768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2752725" y="51244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2886075" y="45910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2752725" y="42195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3000375" y="3914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3648075" y="36957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029075" y="39243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3886200" y="479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4019550" y="5057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4391025" y="49149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629150" y="5324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4648200" y="49911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4352925" y="55149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4210050" y="58769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4572000" y="58959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4791075" y="56769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5172075" y="56007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7086600" y="52006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6696075" y="48291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6400800" y="49149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6019800" y="52197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5629275" y="56864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990600" y="4613275"/>
            <a:ext cx="5020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 dirty="0"/>
              <a:t>p1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7162800" y="4994275"/>
            <a:ext cx="508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/>
              <a:t>pn</a:t>
            </a:r>
          </a:p>
        </p:txBody>
      </p:sp>
      <p:grpSp>
        <p:nvGrpSpPr>
          <p:cNvPr id="19489" name="Group 33"/>
          <p:cNvGrpSpPr>
            <a:grpSpLocks/>
          </p:cNvGrpSpPr>
          <p:nvPr/>
        </p:nvGrpSpPr>
        <p:grpSpPr bwMode="auto">
          <a:xfrm>
            <a:off x="5334000" y="3962400"/>
            <a:ext cx="533400" cy="396875"/>
            <a:chOff x="3360" y="2496"/>
            <a:chExt cx="336" cy="250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3408" y="2496"/>
              <a:ext cx="1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en-US" sz="20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>
              <a:off x="3360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DP-algorit</a:t>
            </a:r>
            <a:r>
              <a:rPr lang="en-US" altLang="en-US"/>
              <a:t>h</a:t>
            </a:r>
            <a:r>
              <a:rPr lang="nl-NL" altLang="en-US"/>
              <a:t>m</a:t>
            </a:r>
          </a:p>
        </p:txBody>
      </p:sp>
      <p:sp>
        <p:nvSpPr>
          <p:cNvPr id="20483" name="Freeform 3"/>
          <p:cNvSpPr>
            <a:spLocks/>
          </p:cNvSpPr>
          <p:nvPr/>
        </p:nvSpPr>
        <p:spPr bwMode="auto">
          <a:xfrm>
            <a:off x="1600200" y="2230016"/>
            <a:ext cx="5638800" cy="2209800"/>
          </a:xfrm>
          <a:custGeom>
            <a:avLst/>
            <a:gdLst>
              <a:gd name="T0" fmla="*/ 0 w 3552"/>
              <a:gd name="T1" fmla="*/ 768 h 1392"/>
              <a:gd name="T2" fmla="*/ 288 w 3552"/>
              <a:gd name="T3" fmla="*/ 1008 h 1392"/>
              <a:gd name="T4" fmla="*/ 816 w 3552"/>
              <a:gd name="T5" fmla="*/ 912 h 1392"/>
              <a:gd name="T6" fmla="*/ 912 w 3552"/>
              <a:gd name="T7" fmla="*/ 576 h 1392"/>
              <a:gd name="T8" fmla="*/ 816 w 3552"/>
              <a:gd name="T9" fmla="*/ 336 h 1392"/>
              <a:gd name="T10" fmla="*/ 960 w 3552"/>
              <a:gd name="T11" fmla="*/ 144 h 1392"/>
              <a:gd name="T12" fmla="*/ 1392 w 3552"/>
              <a:gd name="T13" fmla="*/ 0 h 1392"/>
              <a:gd name="T14" fmla="*/ 1632 w 3552"/>
              <a:gd name="T15" fmla="*/ 144 h 1392"/>
              <a:gd name="T16" fmla="*/ 1584 w 3552"/>
              <a:gd name="T17" fmla="*/ 384 h 1392"/>
              <a:gd name="T18" fmla="*/ 1536 w 3552"/>
              <a:gd name="T19" fmla="*/ 672 h 1392"/>
              <a:gd name="T20" fmla="*/ 1632 w 3552"/>
              <a:gd name="T21" fmla="*/ 864 h 1392"/>
              <a:gd name="T22" fmla="*/ 1872 w 3552"/>
              <a:gd name="T23" fmla="*/ 768 h 1392"/>
              <a:gd name="T24" fmla="*/ 2016 w 3552"/>
              <a:gd name="T25" fmla="*/ 816 h 1392"/>
              <a:gd name="T26" fmla="*/ 2016 w 3552"/>
              <a:gd name="T27" fmla="*/ 1008 h 1392"/>
              <a:gd name="T28" fmla="*/ 1824 w 3552"/>
              <a:gd name="T29" fmla="*/ 1152 h 1392"/>
              <a:gd name="T30" fmla="*/ 1728 w 3552"/>
              <a:gd name="T31" fmla="*/ 1392 h 1392"/>
              <a:gd name="T32" fmla="*/ 1968 w 3552"/>
              <a:gd name="T33" fmla="*/ 1392 h 1392"/>
              <a:gd name="T34" fmla="*/ 2112 w 3552"/>
              <a:gd name="T35" fmla="*/ 1248 h 1392"/>
              <a:gd name="T36" fmla="*/ 2352 w 3552"/>
              <a:gd name="T37" fmla="*/ 1200 h 1392"/>
              <a:gd name="T38" fmla="*/ 2640 w 3552"/>
              <a:gd name="T39" fmla="*/ 1248 h 1392"/>
              <a:gd name="T40" fmla="*/ 2880 w 3552"/>
              <a:gd name="T41" fmla="*/ 960 h 1392"/>
              <a:gd name="T42" fmla="*/ 3120 w 3552"/>
              <a:gd name="T43" fmla="*/ 768 h 1392"/>
              <a:gd name="T44" fmla="*/ 3312 w 3552"/>
              <a:gd name="T45" fmla="*/ 720 h 1392"/>
              <a:gd name="T46" fmla="*/ 3552 w 3552"/>
              <a:gd name="T47" fmla="*/ 96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52" h="1392">
                <a:moveTo>
                  <a:pt x="0" y="768"/>
                </a:moveTo>
                <a:lnTo>
                  <a:pt x="288" y="1008"/>
                </a:lnTo>
                <a:lnTo>
                  <a:pt x="816" y="912"/>
                </a:lnTo>
                <a:lnTo>
                  <a:pt x="912" y="576"/>
                </a:lnTo>
                <a:lnTo>
                  <a:pt x="816" y="336"/>
                </a:lnTo>
                <a:lnTo>
                  <a:pt x="960" y="144"/>
                </a:lnTo>
                <a:lnTo>
                  <a:pt x="1392" y="0"/>
                </a:lnTo>
                <a:lnTo>
                  <a:pt x="1632" y="144"/>
                </a:lnTo>
                <a:lnTo>
                  <a:pt x="1584" y="384"/>
                </a:lnTo>
                <a:lnTo>
                  <a:pt x="1536" y="672"/>
                </a:lnTo>
                <a:lnTo>
                  <a:pt x="1632" y="864"/>
                </a:lnTo>
                <a:lnTo>
                  <a:pt x="1872" y="768"/>
                </a:lnTo>
                <a:lnTo>
                  <a:pt x="2016" y="816"/>
                </a:lnTo>
                <a:lnTo>
                  <a:pt x="2016" y="1008"/>
                </a:lnTo>
                <a:lnTo>
                  <a:pt x="1824" y="1152"/>
                </a:lnTo>
                <a:lnTo>
                  <a:pt x="1728" y="1392"/>
                </a:lnTo>
                <a:lnTo>
                  <a:pt x="1968" y="1392"/>
                </a:lnTo>
                <a:lnTo>
                  <a:pt x="2112" y="1248"/>
                </a:lnTo>
                <a:lnTo>
                  <a:pt x="2352" y="1200"/>
                </a:lnTo>
                <a:lnTo>
                  <a:pt x="2640" y="1248"/>
                </a:lnTo>
                <a:lnTo>
                  <a:pt x="2880" y="960"/>
                </a:lnTo>
                <a:lnTo>
                  <a:pt x="3120" y="768"/>
                </a:lnTo>
                <a:lnTo>
                  <a:pt x="3312" y="720"/>
                </a:lnTo>
                <a:lnTo>
                  <a:pt x="3552" y="96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562100" y="341111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009775" y="377306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67025" y="362066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000375" y="308726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867025" y="271579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3114675" y="241099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3762375" y="219191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4143375" y="242051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4000500" y="328729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4133850" y="355399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505325" y="341111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4743450" y="382069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4762500" y="348731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4467225" y="401119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4324350" y="437314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4686300" y="439219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4905375" y="417311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1"/>
          <p:cNvSpPr>
            <a:spLocks noChangeArrowheads="1"/>
          </p:cNvSpPr>
          <p:nvPr/>
        </p:nvSpPr>
        <p:spPr bwMode="auto">
          <a:xfrm>
            <a:off x="5286375" y="409691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7200900" y="369686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6810375" y="332539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6515100" y="341111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6134100" y="3715916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5743575" y="418264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1612900" y="3436516"/>
            <a:ext cx="562610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381000" y="4744616"/>
            <a:ext cx="8534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nl-NL" altLang="en-US" sz="2400" dirty="0"/>
              <a:t>  </a:t>
            </a:r>
            <a:r>
              <a:rPr lang="en-US" altLang="en-US" sz="2400" dirty="0"/>
              <a:t>Draw</a:t>
            </a:r>
            <a:r>
              <a:rPr lang="nl-NL" altLang="en-US" sz="2400" dirty="0"/>
              <a:t> </a:t>
            </a:r>
            <a:r>
              <a:rPr lang="nl-NL" altLang="en-US" sz="2400" dirty="0" err="1"/>
              <a:t>lin</a:t>
            </a:r>
            <a:r>
              <a:rPr lang="en-US" altLang="en-US" sz="2400" dirty="0"/>
              <a:t>e segment</a:t>
            </a:r>
            <a:r>
              <a:rPr lang="nl-NL" altLang="en-US" sz="2400" dirty="0"/>
              <a:t> </a:t>
            </a:r>
            <a:r>
              <a:rPr lang="en-US" altLang="en-US" sz="2400" dirty="0"/>
              <a:t>between first and last</a:t>
            </a:r>
            <a:r>
              <a:rPr lang="nl-NL" altLang="en-US" sz="2400" dirty="0"/>
              <a:t> p</a:t>
            </a:r>
            <a:r>
              <a:rPr lang="en-US" altLang="en-US" sz="2400" dirty="0"/>
              <a:t>oi</a:t>
            </a:r>
            <a:r>
              <a:rPr lang="nl-NL" altLang="en-US" sz="2400" dirty="0" err="1"/>
              <a:t>nt</a:t>
            </a:r>
            <a:endParaRPr lang="nl-NL" altLang="en-US" sz="2400" dirty="0"/>
          </a:p>
          <a:p>
            <a:pPr>
              <a:buFontTx/>
              <a:buChar char="•"/>
            </a:pPr>
            <a:r>
              <a:rPr lang="en-US" altLang="en-US" sz="2400" dirty="0"/>
              <a:t>  If</a:t>
            </a:r>
            <a:r>
              <a:rPr lang="nl-NL" altLang="en-US" sz="2400" dirty="0"/>
              <a:t> </a:t>
            </a:r>
            <a:r>
              <a:rPr lang="nl-NL" altLang="en-US" sz="2400" dirty="0" err="1"/>
              <a:t>all</a:t>
            </a:r>
            <a:r>
              <a:rPr lang="nl-NL" altLang="en-US" sz="2400" dirty="0"/>
              <a:t> p</a:t>
            </a:r>
            <a:r>
              <a:rPr lang="en-US" altLang="en-US" sz="2400" dirty="0"/>
              <a:t>oi</a:t>
            </a:r>
            <a:r>
              <a:rPr lang="nl-NL" altLang="en-US" sz="2400" dirty="0" err="1"/>
              <a:t>nt</a:t>
            </a:r>
            <a:r>
              <a:rPr lang="en-US" altLang="en-US" sz="2400" dirty="0"/>
              <a:t>s in between are within error</a:t>
            </a:r>
            <a:r>
              <a:rPr lang="nl-NL" altLang="en-US" sz="2400" dirty="0"/>
              <a:t>: </a:t>
            </a:r>
            <a:r>
              <a:rPr lang="en-US" altLang="en-US" sz="2400" dirty="0"/>
              <a:t>ready</a:t>
            </a:r>
            <a:endParaRPr lang="nl-NL" altLang="en-US" sz="2400" dirty="0"/>
          </a:p>
          <a:p>
            <a:pPr>
              <a:buFontTx/>
              <a:buChar char="•"/>
            </a:pPr>
            <a:r>
              <a:rPr lang="nl-NL" altLang="en-US" sz="2400" dirty="0"/>
              <a:t>  </a:t>
            </a:r>
            <a:r>
              <a:rPr lang="en-US" altLang="en-US" sz="2400" dirty="0"/>
              <a:t>Otherwise</a:t>
            </a:r>
            <a:r>
              <a:rPr lang="nl-NL" altLang="en-US" sz="2400" dirty="0"/>
              <a:t>, </a:t>
            </a:r>
            <a:r>
              <a:rPr lang="en-US" altLang="en-US" sz="2400" dirty="0"/>
              <a:t>determine farthest</a:t>
            </a:r>
            <a:r>
              <a:rPr lang="nl-NL" altLang="en-US" sz="2400" dirty="0"/>
              <a:t> p</a:t>
            </a:r>
            <a:r>
              <a:rPr lang="en-US" altLang="en-US" sz="2400" dirty="0"/>
              <a:t>oi</a:t>
            </a:r>
            <a:r>
              <a:rPr lang="nl-NL" altLang="en-US" sz="2400" dirty="0" err="1"/>
              <a:t>nt</a:t>
            </a:r>
            <a:r>
              <a:rPr lang="nl-NL" altLang="en-US" sz="2400" dirty="0"/>
              <a:t> </a:t>
            </a:r>
            <a:r>
              <a:rPr lang="en-US" altLang="en-US" sz="2400" dirty="0"/>
              <a:t>and</a:t>
            </a:r>
            <a:r>
              <a:rPr lang="nl-NL" altLang="en-US" sz="2400" dirty="0"/>
              <a:t> </a:t>
            </a:r>
            <a:r>
              <a:rPr lang="nl-NL" altLang="en-US" sz="2400" dirty="0" err="1"/>
              <a:t>recursi</a:t>
            </a:r>
            <a:r>
              <a:rPr lang="en-US" altLang="en-US" sz="2400" dirty="0" err="1"/>
              <a:t>vely</a:t>
            </a:r>
            <a:r>
              <a:rPr lang="en-US" altLang="en-US" sz="2400" dirty="0"/>
              <a:t> continue</a:t>
            </a:r>
            <a:br>
              <a:rPr lang="en-US" altLang="en-US" sz="2400" dirty="0"/>
            </a:br>
            <a:r>
              <a:rPr lang="en-US" altLang="en-US" sz="2400" dirty="0"/>
              <a:t>  </a:t>
            </a:r>
            <a:r>
              <a:rPr lang="nl-NL" altLang="en-US" sz="2400" dirty="0"/>
              <a:t> </a:t>
            </a:r>
            <a:r>
              <a:rPr lang="en-US" altLang="en-US" sz="2400" dirty="0"/>
              <a:t>on the part until farthest</a:t>
            </a:r>
            <a:r>
              <a:rPr lang="nl-NL" altLang="en-US" sz="2400" dirty="0"/>
              <a:t> p</a:t>
            </a:r>
            <a:r>
              <a:rPr lang="en-US" altLang="en-US" sz="2400" dirty="0"/>
              <a:t>oi</a:t>
            </a:r>
            <a:r>
              <a:rPr lang="nl-NL" altLang="en-US" sz="2400" dirty="0" err="1"/>
              <a:t>nt</a:t>
            </a:r>
            <a:r>
              <a:rPr lang="nl-NL" altLang="en-US" sz="2400" dirty="0"/>
              <a:t> </a:t>
            </a:r>
            <a:r>
              <a:rPr lang="en-US" altLang="en-US" sz="2400" dirty="0"/>
              <a:t>and the part after</a:t>
            </a:r>
            <a:r>
              <a:rPr lang="nl-NL" altLang="en-US" sz="2400" dirty="0"/>
              <a:t> </a:t>
            </a:r>
            <a:r>
              <a:rPr lang="en-US" altLang="en-US" sz="2400" dirty="0"/>
              <a:t>farthest</a:t>
            </a:r>
            <a:r>
              <a:rPr lang="nl-NL" altLang="en-US" sz="2400" dirty="0"/>
              <a:t> p</a:t>
            </a:r>
            <a:r>
              <a:rPr lang="en-US" altLang="en-US" sz="2400" dirty="0"/>
              <a:t>oi</a:t>
            </a:r>
            <a:r>
              <a:rPr lang="nl-NL" altLang="en-US" sz="2400" dirty="0" err="1"/>
              <a:t>nt</a:t>
            </a:r>
            <a:endParaRPr lang="nl-NL" altLang="en-US" sz="2400" dirty="0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3429000" y="1772816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10" name="Group 30"/>
          <p:cNvGrpSpPr>
            <a:grpSpLocks/>
          </p:cNvGrpSpPr>
          <p:nvPr/>
        </p:nvGrpSpPr>
        <p:grpSpPr bwMode="auto">
          <a:xfrm>
            <a:off x="5638800" y="2306216"/>
            <a:ext cx="533400" cy="396875"/>
            <a:chOff x="3360" y="2496"/>
            <a:chExt cx="336" cy="250"/>
          </a:xfrm>
        </p:grpSpPr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3408" y="2496"/>
              <a:ext cx="1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en-US" sz="20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>
              <a:off x="3360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/>
              <a:t>DP-algorit</a:t>
            </a:r>
            <a:r>
              <a:rPr lang="en-US" altLang="en-US"/>
              <a:t>h</a:t>
            </a:r>
            <a:r>
              <a:rPr lang="nl-NL" altLang="en-US"/>
              <a:t>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990600" y="2057400"/>
            <a:ext cx="5981830" cy="332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nl-NL" altLang="en-US" sz="2400" dirty="0"/>
              <a:t>DP-standard(i, j, </a:t>
            </a:r>
            <a:r>
              <a:rPr lang="nl-NL" altLang="en-US" sz="2400" dirty="0">
                <a:sym typeface="Symbol" pitchFamily="18" charset="2"/>
              </a:rPr>
              <a:t></a:t>
            </a:r>
            <a:r>
              <a:rPr lang="nl-NL" altLang="en-US" sz="2400" dirty="0"/>
              <a:t>)</a:t>
            </a:r>
            <a:br>
              <a:rPr lang="nl-NL" altLang="en-US" sz="2400" dirty="0"/>
            </a:br>
            <a:endParaRPr lang="nl-NL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Determine farthest</a:t>
            </a:r>
            <a:r>
              <a:rPr lang="nl-NL" altLang="en-US" sz="2400" dirty="0"/>
              <a:t> p</a:t>
            </a:r>
            <a:r>
              <a:rPr lang="en-US" altLang="en-US" sz="2400" dirty="0"/>
              <a:t>oi</a:t>
            </a:r>
            <a:r>
              <a:rPr lang="nl-NL" altLang="en-US" sz="2400" dirty="0" err="1"/>
              <a:t>nt</a:t>
            </a:r>
            <a:r>
              <a:rPr lang="nl-NL" altLang="en-US" sz="2400" dirty="0"/>
              <a:t> pk </a:t>
            </a:r>
            <a:r>
              <a:rPr lang="en-US" altLang="en-US" sz="2400" dirty="0" err="1"/>
              <a:t>betwee</a:t>
            </a:r>
            <a:r>
              <a:rPr lang="nl-NL" altLang="en-US" sz="2400" dirty="0"/>
              <a:t>n pi </a:t>
            </a:r>
            <a:r>
              <a:rPr lang="en-US" altLang="en-US" sz="2400" dirty="0"/>
              <a:t>and</a:t>
            </a:r>
            <a:r>
              <a:rPr lang="nl-NL" altLang="en-US" sz="2400" dirty="0"/>
              <a:t> </a:t>
            </a:r>
            <a:r>
              <a:rPr lang="nl-NL" altLang="en-US" sz="2400" dirty="0" err="1"/>
              <a:t>pj</a:t>
            </a:r>
            <a:endParaRPr lang="nl-NL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If</a:t>
            </a:r>
            <a:r>
              <a:rPr lang="nl-NL" altLang="en-US" sz="2400" dirty="0"/>
              <a:t> </a:t>
            </a:r>
            <a:r>
              <a:rPr lang="en-US" altLang="en-US" sz="2400" dirty="0"/>
              <a:t>distance</a:t>
            </a:r>
            <a:r>
              <a:rPr lang="nl-NL" altLang="en-US" sz="2400" dirty="0"/>
              <a:t>(pk, pi </a:t>
            </a:r>
            <a:r>
              <a:rPr lang="nl-NL" altLang="en-US" sz="2400" dirty="0" err="1"/>
              <a:t>pj</a:t>
            </a:r>
            <a:r>
              <a:rPr lang="nl-NL" altLang="en-US" sz="2400" dirty="0"/>
              <a:t>) &gt; </a:t>
            </a:r>
            <a:r>
              <a:rPr lang="nl-NL" altLang="en-US" sz="2400" dirty="0">
                <a:sym typeface="Symbol" pitchFamily="18" charset="2"/>
              </a:rPr>
              <a:t></a:t>
            </a:r>
            <a:r>
              <a:rPr lang="nl-NL" altLang="en-US" sz="2400" dirty="0"/>
              <a:t> </a:t>
            </a:r>
            <a:br>
              <a:rPr lang="nl-NL" altLang="en-US" sz="2400" dirty="0"/>
            </a:br>
            <a:r>
              <a:rPr lang="en-US" altLang="en-US" sz="2400" dirty="0"/>
              <a:t>then</a:t>
            </a:r>
            <a:r>
              <a:rPr lang="nl-NL" altLang="en-US" sz="2400" dirty="0"/>
              <a:t>  DP-standard(i, k, </a:t>
            </a:r>
            <a:r>
              <a:rPr lang="nl-NL" altLang="en-US" sz="2400" dirty="0">
                <a:sym typeface="Symbol" pitchFamily="18" charset="2"/>
              </a:rPr>
              <a:t></a:t>
            </a:r>
            <a:r>
              <a:rPr lang="nl-NL" altLang="en-US" sz="2400" dirty="0"/>
              <a:t>)</a:t>
            </a:r>
          </a:p>
          <a:p>
            <a:pPr>
              <a:lnSpc>
                <a:spcPct val="110000"/>
              </a:lnSpc>
            </a:pPr>
            <a:r>
              <a:rPr lang="nl-NL" altLang="en-US" sz="2400" dirty="0"/>
              <a:t>        DP-standard(k, j, </a:t>
            </a:r>
            <a:r>
              <a:rPr lang="nl-NL" altLang="en-US" sz="2400" dirty="0">
                <a:sym typeface="Symbol" pitchFamily="18" charset="2"/>
              </a:rPr>
              <a:t></a:t>
            </a:r>
            <a:r>
              <a:rPr lang="nl-NL" altLang="en-US" sz="2400" dirty="0"/>
              <a:t>)</a:t>
            </a:r>
          </a:p>
          <a:p>
            <a:pPr>
              <a:lnSpc>
                <a:spcPct val="110000"/>
              </a:lnSpc>
            </a:pPr>
            <a:r>
              <a:rPr lang="nl-NL" altLang="en-US" sz="2400" dirty="0"/>
              <a:t>        Return </a:t>
            </a:r>
            <a:r>
              <a:rPr lang="en-US" altLang="en-US" sz="2400" dirty="0" err="1"/>
              <a:t>th</a:t>
            </a:r>
            <a:r>
              <a:rPr lang="nl-NL" altLang="en-US" sz="2400" dirty="0"/>
              <a:t>e </a:t>
            </a:r>
            <a:r>
              <a:rPr lang="nl-NL" altLang="en-US" sz="2400" dirty="0" err="1"/>
              <a:t>concatenati</a:t>
            </a:r>
            <a:r>
              <a:rPr lang="en-US" altLang="en-US" sz="2400" dirty="0"/>
              <a:t>on</a:t>
            </a:r>
            <a:r>
              <a:rPr lang="nl-NL" altLang="en-US" sz="2400" dirty="0"/>
              <a:t> </a:t>
            </a:r>
            <a:r>
              <a:rPr lang="en-US" altLang="en-US" sz="2400" dirty="0"/>
              <a:t>of</a:t>
            </a:r>
            <a:endParaRPr lang="nl-NL" altLang="en-US" sz="2400" dirty="0"/>
          </a:p>
          <a:p>
            <a:pPr>
              <a:lnSpc>
                <a:spcPct val="110000"/>
              </a:lnSpc>
            </a:pPr>
            <a:r>
              <a:rPr lang="nl-NL" altLang="en-US" sz="2400" dirty="0"/>
              <a:t>             </a:t>
            </a:r>
            <a:r>
              <a:rPr lang="en-US" altLang="en-US" sz="2400" dirty="0" err="1"/>
              <a:t>th</a:t>
            </a:r>
            <a:r>
              <a:rPr lang="nl-NL" altLang="en-US" sz="2400" dirty="0"/>
              <a:t>e </a:t>
            </a:r>
            <a:r>
              <a:rPr lang="nl-NL" altLang="en-US" sz="2400" dirty="0" err="1"/>
              <a:t>simplificati</a:t>
            </a:r>
            <a:r>
              <a:rPr lang="en-US" altLang="en-US" sz="2400" dirty="0"/>
              <a:t>on</a:t>
            </a:r>
            <a:r>
              <a:rPr lang="nl-NL" altLang="en-US" sz="2400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6" name="Freeform 58"/>
          <p:cNvSpPr>
            <a:spLocks/>
          </p:cNvSpPr>
          <p:nvPr/>
        </p:nvSpPr>
        <p:spPr bwMode="auto">
          <a:xfrm>
            <a:off x="1689100" y="4641850"/>
            <a:ext cx="5024438" cy="1849438"/>
          </a:xfrm>
          <a:custGeom>
            <a:avLst/>
            <a:gdLst>
              <a:gd name="T0" fmla="*/ 0 w 3552"/>
              <a:gd name="T1" fmla="*/ 768 h 1392"/>
              <a:gd name="T2" fmla="*/ 288 w 3552"/>
              <a:gd name="T3" fmla="*/ 1008 h 1392"/>
              <a:gd name="T4" fmla="*/ 816 w 3552"/>
              <a:gd name="T5" fmla="*/ 912 h 1392"/>
              <a:gd name="T6" fmla="*/ 912 w 3552"/>
              <a:gd name="T7" fmla="*/ 576 h 1392"/>
              <a:gd name="T8" fmla="*/ 816 w 3552"/>
              <a:gd name="T9" fmla="*/ 336 h 1392"/>
              <a:gd name="T10" fmla="*/ 960 w 3552"/>
              <a:gd name="T11" fmla="*/ 144 h 1392"/>
              <a:gd name="T12" fmla="*/ 1392 w 3552"/>
              <a:gd name="T13" fmla="*/ 0 h 1392"/>
              <a:gd name="T14" fmla="*/ 1632 w 3552"/>
              <a:gd name="T15" fmla="*/ 144 h 1392"/>
              <a:gd name="T16" fmla="*/ 1584 w 3552"/>
              <a:gd name="T17" fmla="*/ 384 h 1392"/>
              <a:gd name="T18" fmla="*/ 1536 w 3552"/>
              <a:gd name="T19" fmla="*/ 672 h 1392"/>
              <a:gd name="T20" fmla="*/ 1632 w 3552"/>
              <a:gd name="T21" fmla="*/ 864 h 1392"/>
              <a:gd name="T22" fmla="*/ 1872 w 3552"/>
              <a:gd name="T23" fmla="*/ 768 h 1392"/>
              <a:gd name="T24" fmla="*/ 2016 w 3552"/>
              <a:gd name="T25" fmla="*/ 816 h 1392"/>
              <a:gd name="T26" fmla="*/ 2016 w 3552"/>
              <a:gd name="T27" fmla="*/ 1008 h 1392"/>
              <a:gd name="T28" fmla="*/ 1824 w 3552"/>
              <a:gd name="T29" fmla="*/ 1152 h 1392"/>
              <a:gd name="T30" fmla="*/ 1728 w 3552"/>
              <a:gd name="T31" fmla="*/ 1392 h 1392"/>
              <a:gd name="T32" fmla="*/ 1968 w 3552"/>
              <a:gd name="T33" fmla="*/ 1392 h 1392"/>
              <a:gd name="T34" fmla="*/ 2112 w 3552"/>
              <a:gd name="T35" fmla="*/ 1248 h 1392"/>
              <a:gd name="T36" fmla="*/ 2352 w 3552"/>
              <a:gd name="T37" fmla="*/ 1200 h 1392"/>
              <a:gd name="T38" fmla="*/ 2640 w 3552"/>
              <a:gd name="T39" fmla="*/ 1248 h 1392"/>
              <a:gd name="T40" fmla="*/ 2880 w 3552"/>
              <a:gd name="T41" fmla="*/ 960 h 1392"/>
              <a:gd name="T42" fmla="*/ 3120 w 3552"/>
              <a:gd name="T43" fmla="*/ 768 h 1392"/>
              <a:gd name="T44" fmla="*/ 3312 w 3552"/>
              <a:gd name="T45" fmla="*/ 720 h 1392"/>
              <a:gd name="T46" fmla="*/ 3552 w 3552"/>
              <a:gd name="T47" fmla="*/ 96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52" h="1392">
                <a:moveTo>
                  <a:pt x="0" y="768"/>
                </a:moveTo>
                <a:lnTo>
                  <a:pt x="288" y="1008"/>
                </a:lnTo>
                <a:lnTo>
                  <a:pt x="816" y="912"/>
                </a:lnTo>
                <a:lnTo>
                  <a:pt x="912" y="576"/>
                </a:lnTo>
                <a:lnTo>
                  <a:pt x="816" y="336"/>
                </a:lnTo>
                <a:lnTo>
                  <a:pt x="960" y="144"/>
                </a:lnTo>
                <a:lnTo>
                  <a:pt x="1392" y="0"/>
                </a:lnTo>
                <a:lnTo>
                  <a:pt x="1632" y="144"/>
                </a:lnTo>
                <a:lnTo>
                  <a:pt x="1584" y="384"/>
                </a:lnTo>
                <a:lnTo>
                  <a:pt x="1536" y="672"/>
                </a:lnTo>
                <a:lnTo>
                  <a:pt x="1632" y="864"/>
                </a:lnTo>
                <a:lnTo>
                  <a:pt x="1872" y="768"/>
                </a:lnTo>
                <a:lnTo>
                  <a:pt x="2016" y="816"/>
                </a:lnTo>
                <a:lnTo>
                  <a:pt x="2016" y="1008"/>
                </a:lnTo>
                <a:lnTo>
                  <a:pt x="1824" y="1152"/>
                </a:lnTo>
                <a:lnTo>
                  <a:pt x="1728" y="1392"/>
                </a:lnTo>
                <a:lnTo>
                  <a:pt x="1968" y="1392"/>
                </a:lnTo>
                <a:lnTo>
                  <a:pt x="2112" y="1248"/>
                </a:lnTo>
                <a:lnTo>
                  <a:pt x="2352" y="1200"/>
                </a:lnTo>
                <a:lnTo>
                  <a:pt x="2640" y="1248"/>
                </a:lnTo>
                <a:lnTo>
                  <a:pt x="2880" y="960"/>
                </a:lnTo>
                <a:lnTo>
                  <a:pt x="3120" y="768"/>
                </a:lnTo>
                <a:lnTo>
                  <a:pt x="3312" y="720"/>
                </a:lnTo>
                <a:lnTo>
                  <a:pt x="3552" y="96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7" name="Oval 59"/>
          <p:cNvSpPr>
            <a:spLocks noChangeArrowheads="1"/>
          </p:cNvSpPr>
          <p:nvPr/>
        </p:nvSpPr>
        <p:spPr bwMode="auto">
          <a:xfrm>
            <a:off x="1655763" y="56308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Oval 60"/>
          <p:cNvSpPr>
            <a:spLocks noChangeArrowheads="1"/>
          </p:cNvSpPr>
          <p:nvPr/>
        </p:nvSpPr>
        <p:spPr bwMode="auto">
          <a:xfrm>
            <a:off x="2054225" y="5934075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9" name="Oval 61"/>
          <p:cNvSpPr>
            <a:spLocks noChangeArrowheads="1"/>
          </p:cNvSpPr>
          <p:nvPr/>
        </p:nvSpPr>
        <p:spPr bwMode="auto">
          <a:xfrm>
            <a:off x="2817813" y="5805488"/>
            <a:ext cx="68262" cy="635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0" name="Oval 62"/>
          <p:cNvSpPr>
            <a:spLocks noChangeArrowheads="1"/>
          </p:cNvSpPr>
          <p:nvPr/>
        </p:nvSpPr>
        <p:spPr bwMode="auto">
          <a:xfrm>
            <a:off x="2936875" y="5359400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1" name="Oval 63"/>
          <p:cNvSpPr>
            <a:spLocks noChangeArrowheads="1"/>
          </p:cNvSpPr>
          <p:nvPr/>
        </p:nvSpPr>
        <p:spPr bwMode="auto">
          <a:xfrm>
            <a:off x="2817813" y="5048250"/>
            <a:ext cx="68262" cy="65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2" name="Oval 64"/>
          <p:cNvSpPr>
            <a:spLocks noChangeArrowheads="1"/>
          </p:cNvSpPr>
          <p:nvPr/>
        </p:nvSpPr>
        <p:spPr bwMode="auto">
          <a:xfrm>
            <a:off x="3038475" y="4794250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3" name="Oval 65"/>
          <p:cNvSpPr>
            <a:spLocks noChangeArrowheads="1"/>
          </p:cNvSpPr>
          <p:nvPr/>
        </p:nvSpPr>
        <p:spPr bwMode="auto">
          <a:xfrm>
            <a:off x="3619500" y="4622800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4" name="Oval 66"/>
          <p:cNvSpPr>
            <a:spLocks noChangeArrowheads="1"/>
          </p:cNvSpPr>
          <p:nvPr/>
        </p:nvSpPr>
        <p:spPr bwMode="auto">
          <a:xfrm>
            <a:off x="3956050" y="4802188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5" name="Oval 67"/>
          <p:cNvSpPr>
            <a:spLocks noChangeArrowheads="1"/>
          </p:cNvSpPr>
          <p:nvPr/>
        </p:nvSpPr>
        <p:spPr bwMode="auto">
          <a:xfrm>
            <a:off x="3829050" y="5527675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6" name="Oval 68"/>
          <p:cNvSpPr>
            <a:spLocks noChangeArrowheads="1"/>
          </p:cNvSpPr>
          <p:nvPr/>
        </p:nvSpPr>
        <p:spPr bwMode="auto">
          <a:xfrm>
            <a:off x="3946525" y="5749925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7" name="Oval 69"/>
          <p:cNvSpPr>
            <a:spLocks noChangeArrowheads="1"/>
          </p:cNvSpPr>
          <p:nvPr/>
        </p:nvSpPr>
        <p:spPr bwMode="auto">
          <a:xfrm>
            <a:off x="4278313" y="56308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8" name="Oval 70"/>
          <p:cNvSpPr>
            <a:spLocks noChangeArrowheads="1"/>
          </p:cNvSpPr>
          <p:nvPr/>
        </p:nvSpPr>
        <p:spPr bwMode="auto">
          <a:xfrm>
            <a:off x="4491038" y="5973763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9" name="Oval 71"/>
          <p:cNvSpPr>
            <a:spLocks noChangeArrowheads="1"/>
          </p:cNvSpPr>
          <p:nvPr/>
        </p:nvSpPr>
        <p:spPr bwMode="auto">
          <a:xfrm>
            <a:off x="4506913" y="56943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0" name="Oval 72"/>
          <p:cNvSpPr>
            <a:spLocks noChangeArrowheads="1"/>
          </p:cNvSpPr>
          <p:nvPr/>
        </p:nvSpPr>
        <p:spPr bwMode="auto">
          <a:xfrm>
            <a:off x="4244975" y="6132513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1" name="Oval 73"/>
          <p:cNvSpPr>
            <a:spLocks noChangeArrowheads="1"/>
          </p:cNvSpPr>
          <p:nvPr/>
        </p:nvSpPr>
        <p:spPr bwMode="auto">
          <a:xfrm>
            <a:off x="4116388" y="6435725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Oval 74"/>
          <p:cNvSpPr>
            <a:spLocks noChangeArrowheads="1"/>
          </p:cNvSpPr>
          <p:nvPr/>
        </p:nvSpPr>
        <p:spPr bwMode="auto">
          <a:xfrm>
            <a:off x="4440238" y="6451600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3" name="Oval 75"/>
          <p:cNvSpPr>
            <a:spLocks noChangeArrowheads="1"/>
          </p:cNvSpPr>
          <p:nvPr/>
        </p:nvSpPr>
        <p:spPr bwMode="auto">
          <a:xfrm>
            <a:off x="4635500" y="6267450"/>
            <a:ext cx="66675" cy="65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4" name="Oval 76"/>
          <p:cNvSpPr>
            <a:spLocks noChangeArrowheads="1"/>
          </p:cNvSpPr>
          <p:nvPr/>
        </p:nvSpPr>
        <p:spPr bwMode="auto">
          <a:xfrm>
            <a:off x="4973638" y="6203950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5" name="Oval 77"/>
          <p:cNvSpPr>
            <a:spLocks noChangeArrowheads="1"/>
          </p:cNvSpPr>
          <p:nvPr/>
        </p:nvSpPr>
        <p:spPr bwMode="auto">
          <a:xfrm>
            <a:off x="6680200" y="5868988"/>
            <a:ext cx="68263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6" name="Oval 78"/>
          <p:cNvSpPr>
            <a:spLocks noChangeArrowheads="1"/>
          </p:cNvSpPr>
          <p:nvPr/>
        </p:nvSpPr>
        <p:spPr bwMode="auto">
          <a:xfrm>
            <a:off x="6332538" y="5559425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7" name="Oval 79"/>
          <p:cNvSpPr>
            <a:spLocks noChangeArrowheads="1"/>
          </p:cNvSpPr>
          <p:nvPr/>
        </p:nvSpPr>
        <p:spPr bwMode="auto">
          <a:xfrm>
            <a:off x="6069013" y="56308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8" name="Oval 80"/>
          <p:cNvSpPr>
            <a:spLocks noChangeArrowheads="1"/>
          </p:cNvSpPr>
          <p:nvPr/>
        </p:nvSpPr>
        <p:spPr bwMode="auto">
          <a:xfrm>
            <a:off x="5729288" y="5884863"/>
            <a:ext cx="68262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9" name="Oval 81"/>
          <p:cNvSpPr>
            <a:spLocks noChangeArrowheads="1"/>
          </p:cNvSpPr>
          <p:nvPr/>
        </p:nvSpPr>
        <p:spPr bwMode="auto">
          <a:xfrm>
            <a:off x="5381625" y="6275388"/>
            <a:ext cx="68263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0" name="Line 82"/>
          <p:cNvSpPr>
            <a:spLocks noChangeShapeType="1"/>
          </p:cNvSpPr>
          <p:nvPr/>
        </p:nvSpPr>
        <p:spPr bwMode="auto">
          <a:xfrm flipV="1">
            <a:off x="1701800" y="4648200"/>
            <a:ext cx="1925638" cy="10033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611" name="Group 83"/>
          <p:cNvGrpSpPr>
            <a:grpSpLocks/>
          </p:cNvGrpSpPr>
          <p:nvPr/>
        </p:nvGrpSpPr>
        <p:grpSpPr bwMode="auto">
          <a:xfrm>
            <a:off x="5287963" y="4705350"/>
            <a:ext cx="476250" cy="396875"/>
            <a:chOff x="3360" y="2495"/>
            <a:chExt cx="336" cy="299"/>
          </a:xfrm>
        </p:grpSpPr>
        <p:sp>
          <p:nvSpPr>
            <p:cNvPr id="22612" name="Text Box 84"/>
            <p:cNvSpPr txBox="1">
              <a:spLocks noChangeArrowheads="1"/>
            </p:cNvSpPr>
            <p:nvPr/>
          </p:nvSpPr>
          <p:spPr bwMode="auto">
            <a:xfrm>
              <a:off x="3408" y="2495"/>
              <a:ext cx="20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en-US" sz="20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3360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17" name="Freeform 89"/>
          <p:cNvSpPr>
            <a:spLocks/>
          </p:cNvSpPr>
          <p:nvPr/>
        </p:nvSpPr>
        <p:spPr bwMode="auto">
          <a:xfrm>
            <a:off x="1651000" y="2508250"/>
            <a:ext cx="5024438" cy="1849438"/>
          </a:xfrm>
          <a:custGeom>
            <a:avLst/>
            <a:gdLst>
              <a:gd name="T0" fmla="*/ 0 w 3552"/>
              <a:gd name="T1" fmla="*/ 768 h 1392"/>
              <a:gd name="T2" fmla="*/ 288 w 3552"/>
              <a:gd name="T3" fmla="*/ 1008 h 1392"/>
              <a:gd name="T4" fmla="*/ 816 w 3552"/>
              <a:gd name="T5" fmla="*/ 912 h 1392"/>
              <a:gd name="T6" fmla="*/ 912 w 3552"/>
              <a:gd name="T7" fmla="*/ 576 h 1392"/>
              <a:gd name="T8" fmla="*/ 816 w 3552"/>
              <a:gd name="T9" fmla="*/ 336 h 1392"/>
              <a:gd name="T10" fmla="*/ 960 w 3552"/>
              <a:gd name="T11" fmla="*/ 144 h 1392"/>
              <a:gd name="T12" fmla="*/ 1392 w 3552"/>
              <a:gd name="T13" fmla="*/ 0 h 1392"/>
              <a:gd name="T14" fmla="*/ 1632 w 3552"/>
              <a:gd name="T15" fmla="*/ 144 h 1392"/>
              <a:gd name="T16" fmla="*/ 1584 w 3552"/>
              <a:gd name="T17" fmla="*/ 384 h 1392"/>
              <a:gd name="T18" fmla="*/ 1536 w 3552"/>
              <a:gd name="T19" fmla="*/ 672 h 1392"/>
              <a:gd name="T20" fmla="*/ 1632 w 3552"/>
              <a:gd name="T21" fmla="*/ 864 h 1392"/>
              <a:gd name="T22" fmla="*/ 1872 w 3552"/>
              <a:gd name="T23" fmla="*/ 768 h 1392"/>
              <a:gd name="T24" fmla="*/ 2016 w 3552"/>
              <a:gd name="T25" fmla="*/ 816 h 1392"/>
              <a:gd name="T26" fmla="*/ 2016 w 3552"/>
              <a:gd name="T27" fmla="*/ 1008 h 1392"/>
              <a:gd name="T28" fmla="*/ 1824 w 3552"/>
              <a:gd name="T29" fmla="*/ 1152 h 1392"/>
              <a:gd name="T30" fmla="*/ 1728 w 3552"/>
              <a:gd name="T31" fmla="*/ 1392 h 1392"/>
              <a:gd name="T32" fmla="*/ 1968 w 3552"/>
              <a:gd name="T33" fmla="*/ 1392 h 1392"/>
              <a:gd name="T34" fmla="*/ 2112 w 3552"/>
              <a:gd name="T35" fmla="*/ 1248 h 1392"/>
              <a:gd name="T36" fmla="*/ 2352 w 3552"/>
              <a:gd name="T37" fmla="*/ 1200 h 1392"/>
              <a:gd name="T38" fmla="*/ 2640 w 3552"/>
              <a:gd name="T39" fmla="*/ 1248 h 1392"/>
              <a:gd name="T40" fmla="*/ 2880 w 3552"/>
              <a:gd name="T41" fmla="*/ 960 h 1392"/>
              <a:gd name="T42" fmla="*/ 3120 w 3552"/>
              <a:gd name="T43" fmla="*/ 768 h 1392"/>
              <a:gd name="T44" fmla="*/ 3312 w 3552"/>
              <a:gd name="T45" fmla="*/ 720 h 1392"/>
              <a:gd name="T46" fmla="*/ 3552 w 3552"/>
              <a:gd name="T47" fmla="*/ 96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52" h="1392">
                <a:moveTo>
                  <a:pt x="0" y="768"/>
                </a:moveTo>
                <a:lnTo>
                  <a:pt x="288" y="1008"/>
                </a:lnTo>
                <a:lnTo>
                  <a:pt x="816" y="912"/>
                </a:lnTo>
                <a:lnTo>
                  <a:pt x="912" y="576"/>
                </a:lnTo>
                <a:lnTo>
                  <a:pt x="816" y="336"/>
                </a:lnTo>
                <a:lnTo>
                  <a:pt x="960" y="144"/>
                </a:lnTo>
                <a:lnTo>
                  <a:pt x="1392" y="0"/>
                </a:lnTo>
                <a:lnTo>
                  <a:pt x="1632" y="144"/>
                </a:lnTo>
                <a:lnTo>
                  <a:pt x="1584" y="384"/>
                </a:lnTo>
                <a:lnTo>
                  <a:pt x="1536" y="672"/>
                </a:lnTo>
                <a:lnTo>
                  <a:pt x="1632" y="864"/>
                </a:lnTo>
                <a:lnTo>
                  <a:pt x="1872" y="768"/>
                </a:lnTo>
                <a:lnTo>
                  <a:pt x="2016" y="816"/>
                </a:lnTo>
                <a:lnTo>
                  <a:pt x="2016" y="1008"/>
                </a:lnTo>
                <a:lnTo>
                  <a:pt x="1824" y="1152"/>
                </a:lnTo>
                <a:lnTo>
                  <a:pt x="1728" y="1392"/>
                </a:lnTo>
                <a:lnTo>
                  <a:pt x="1968" y="1392"/>
                </a:lnTo>
                <a:lnTo>
                  <a:pt x="2112" y="1248"/>
                </a:lnTo>
                <a:lnTo>
                  <a:pt x="2352" y="1200"/>
                </a:lnTo>
                <a:lnTo>
                  <a:pt x="2640" y="1248"/>
                </a:lnTo>
                <a:lnTo>
                  <a:pt x="2880" y="960"/>
                </a:lnTo>
                <a:lnTo>
                  <a:pt x="3120" y="768"/>
                </a:lnTo>
                <a:lnTo>
                  <a:pt x="3312" y="720"/>
                </a:lnTo>
                <a:lnTo>
                  <a:pt x="3552" y="96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8" name="Oval 90"/>
          <p:cNvSpPr>
            <a:spLocks noChangeArrowheads="1"/>
          </p:cNvSpPr>
          <p:nvPr/>
        </p:nvSpPr>
        <p:spPr bwMode="auto">
          <a:xfrm>
            <a:off x="1617663" y="34972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9" name="Oval 91"/>
          <p:cNvSpPr>
            <a:spLocks noChangeArrowheads="1"/>
          </p:cNvSpPr>
          <p:nvPr/>
        </p:nvSpPr>
        <p:spPr bwMode="auto">
          <a:xfrm>
            <a:off x="2016125" y="3800475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0" name="Oval 92"/>
          <p:cNvSpPr>
            <a:spLocks noChangeArrowheads="1"/>
          </p:cNvSpPr>
          <p:nvPr/>
        </p:nvSpPr>
        <p:spPr bwMode="auto">
          <a:xfrm>
            <a:off x="2779713" y="3671888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1" name="Oval 93"/>
          <p:cNvSpPr>
            <a:spLocks noChangeArrowheads="1"/>
          </p:cNvSpPr>
          <p:nvPr/>
        </p:nvSpPr>
        <p:spPr bwMode="auto">
          <a:xfrm>
            <a:off x="2898775" y="3225800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2" name="Oval 94"/>
          <p:cNvSpPr>
            <a:spLocks noChangeArrowheads="1"/>
          </p:cNvSpPr>
          <p:nvPr/>
        </p:nvSpPr>
        <p:spPr bwMode="auto">
          <a:xfrm>
            <a:off x="2779713" y="2914650"/>
            <a:ext cx="68262" cy="65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3" name="Oval 95"/>
          <p:cNvSpPr>
            <a:spLocks noChangeArrowheads="1"/>
          </p:cNvSpPr>
          <p:nvPr/>
        </p:nvSpPr>
        <p:spPr bwMode="auto">
          <a:xfrm>
            <a:off x="3000375" y="2660650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4" name="Oval 96"/>
          <p:cNvSpPr>
            <a:spLocks noChangeArrowheads="1"/>
          </p:cNvSpPr>
          <p:nvPr/>
        </p:nvSpPr>
        <p:spPr bwMode="auto">
          <a:xfrm>
            <a:off x="3581400" y="2489200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5" name="Oval 97"/>
          <p:cNvSpPr>
            <a:spLocks noChangeArrowheads="1"/>
          </p:cNvSpPr>
          <p:nvPr/>
        </p:nvSpPr>
        <p:spPr bwMode="auto">
          <a:xfrm>
            <a:off x="3917950" y="2668588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6" name="Oval 98"/>
          <p:cNvSpPr>
            <a:spLocks noChangeArrowheads="1"/>
          </p:cNvSpPr>
          <p:nvPr/>
        </p:nvSpPr>
        <p:spPr bwMode="auto">
          <a:xfrm>
            <a:off x="3790950" y="3394075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7" name="Oval 99"/>
          <p:cNvSpPr>
            <a:spLocks noChangeArrowheads="1"/>
          </p:cNvSpPr>
          <p:nvPr/>
        </p:nvSpPr>
        <p:spPr bwMode="auto">
          <a:xfrm>
            <a:off x="3908425" y="3616325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8" name="Oval 100"/>
          <p:cNvSpPr>
            <a:spLocks noChangeArrowheads="1"/>
          </p:cNvSpPr>
          <p:nvPr/>
        </p:nvSpPr>
        <p:spPr bwMode="auto">
          <a:xfrm>
            <a:off x="4240213" y="34972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9" name="Oval 101"/>
          <p:cNvSpPr>
            <a:spLocks noChangeArrowheads="1"/>
          </p:cNvSpPr>
          <p:nvPr/>
        </p:nvSpPr>
        <p:spPr bwMode="auto">
          <a:xfrm>
            <a:off x="4452938" y="3840163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0" name="Oval 102"/>
          <p:cNvSpPr>
            <a:spLocks noChangeArrowheads="1"/>
          </p:cNvSpPr>
          <p:nvPr/>
        </p:nvSpPr>
        <p:spPr bwMode="auto">
          <a:xfrm>
            <a:off x="4468813" y="35607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1" name="Oval 103"/>
          <p:cNvSpPr>
            <a:spLocks noChangeArrowheads="1"/>
          </p:cNvSpPr>
          <p:nvPr/>
        </p:nvSpPr>
        <p:spPr bwMode="auto">
          <a:xfrm>
            <a:off x="4206875" y="3998913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2" name="Oval 104"/>
          <p:cNvSpPr>
            <a:spLocks noChangeArrowheads="1"/>
          </p:cNvSpPr>
          <p:nvPr/>
        </p:nvSpPr>
        <p:spPr bwMode="auto">
          <a:xfrm>
            <a:off x="4078288" y="4302125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3" name="Oval 105"/>
          <p:cNvSpPr>
            <a:spLocks noChangeArrowheads="1"/>
          </p:cNvSpPr>
          <p:nvPr/>
        </p:nvSpPr>
        <p:spPr bwMode="auto">
          <a:xfrm>
            <a:off x="4402138" y="4318000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4" name="Oval 106"/>
          <p:cNvSpPr>
            <a:spLocks noChangeArrowheads="1"/>
          </p:cNvSpPr>
          <p:nvPr/>
        </p:nvSpPr>
        <p:spPr bwMode="auto">
          <a:xfrm>
            <a:off x="4597400" y="4133850"/>
            <a:ext cx="66675" cy="65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5" name="Oval 107"/>
          <p:cNvSpPr>
            <a:spLocks noChangeArrowheads="1"/>
          </p:cNvSpPr>
          <p:nvPr/>
        </p:nvSpPr>
        <p:spPr bwMode="auto">
          <a:xfrm>
            <a:off x="4935538" y="4070350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6" name="Oval 108"/>
          <p:cNvSpPr>
            <a:spLocks noChangeArrowheads="1"/>
          </p:cNvSpPr>
          <p:nvPr/>
        </p:nvSpPr>
        <p:spPr bwMode="auto">
          <a:xfrm>
            <a:off x="6642100" y="3735388"/>
            <a:ext cx="68263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7" name="Oval 109"/>
          <p:cNvSpPr>
            <a:spLocks noChangeArrowheads="1"/>
          </p:cNvSpPr>
          <p:nvPr/>
        </p:nvSpPr>
        <p:spPr bwMode="auto">
          <a:xfrm>
            <a:off x="6294438" y="3425825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8" name="Oval 110"/>
          <p:cNvSpPr>
            <a:spLocks noChangeArrowheads="1"/>
          </p:cNvSpPr>
          <p:nvPr/>
        </p:nvSpPr>
        <p:spPr bwMode="auto">
          <a:xfrm>
            <a:off x="6030913" y="34972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9" name="Oval 111"/>
          <p:cNvSpPr>
            <a:spLocks noChangeArrowheads="1"/>
          </p:cNvSpPr>
          <p:nvPr/>
        </p:nvSpPr>
        <p:spPr bwMode="auto">
          <a:xfrm>
            <a:off x="5691188" y="3751263"/>
            <a:ext cx="68262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0" name="Oval 112"/>
          <p:cNvSpPr>
            <a:spLocks noChangeArrowheads="1"/>
          </p:cNvSpPr>
          <p:nvPr/>
        </p:nvSpPr>
        <p:spPr bwMode="auto">
          <a:xfrm>
            <a:off x="5343525" y="4141788"/>
            <a:ext cx="68263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1" name="Line 113"/>
          <p:cNvSpPr>
            <a:spLocks noChangeShapeType="1"/>
          </p:cNvSpPr>
          <p:nvPr/>
        </p:nvSpPr>
        <p:spPr bwMode="auto">
          <a:xfrm flipV="1">
            <a:off x="1663700" y="2501900"/>
            <a:ext cx="1938338" cy="1016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642" name="Group 114"/>
          <p:cNvGrpSpPr>
            <a:grpSpLocks/>
          </p:cNvGrpSpPr>
          <p:nvPr/>
        </p:nvGrpSpPr>
        <p:grpSpPr bwMode="auto">
          <a:xfrm>
            <a:off x="5249863" y="2571750"/>
            <a:ext cx="476250" cy="396875"/>
            <a:chOff x="3360" y="2495"/>
            <a:chExt cx="336" cy="299"/>
          </a:xfrm>
        </p:grpSpPr>
        <p:sp>
          <p:nvSpPr>
            <p:cNvPr id="22643" name="Text Box 115"/>
            <p:cNvSpPr txBox="1">
              <a:spLocks noChangeArrowheads="1"/>
            </p:cNvSpPr>
            <p:nvPr/>
          </p:nvSpPr>
          <p:spPr bwMode="auto">
            <a:xfrm>
              <a:off x="3408" y="2495"/>
              <a:ext cx="20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en-US" sz="20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2644" name="Line 116"/>
            <p:cNvSpPr>
              <a:spLocks noChangeShapeType="1"/>
            </p:cNvSpPr>
            <p:nvPr/>
          </p:nvSpPr>
          <p:spPr bwMode="auto">
            <a:xfrm>
              <a:off x="3360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46" name="Freeform 118"/>
          <p:cNvSpPr>
            <a:spLocks/>
          </p:cNvSpPr>
          <p:nvPr/>
        </p:nvSpPr>
        <p:spPr bwMode="auto">
          <a:xfrm>
            <a:off x="1651000" y="412750"/>
            <a:ext cx="5024438" cy="1849438"/>
          </a:xfrm>
          <a:custGeom>
            <a:avLst/>
            <a:gdLst>
              <a:gd name="T0" fmla="*/ 0 w 3552"/>
              <a:gd name="T1" fmla="*/ 768 h 1392"/>
              <a:gd name="T2" fmla="*/ 288 w 3552"/>
              <a:gd name="T3" fmla="*/ 1008 h 1392"/>
              <a:gd name="T4" fmla="*/ 816 w 3552"/>
              <a:gd name="T5" fmla="*/ 912 h 1392"/>
              <a:gd name="T6" fmla="*/ 912 w 3552"/>
              <a:gd name="T7" fmla="*/ 576 h 1392"/>
              <a:gd name="T8" fmla="*/ 816 w 3552"/>
              <a:gd name="T9" fmla="*/ 336 h 1392"/>
              <a:gd name="T10" fmla="*/ 960 w 3552"/>
              <a:gd name="T11" fmla="*/ 144 h 1392"/>
              <a:gd name="T12" fmla="*/ 1392 w 3552"/>
              <a:gd name="T13" fmla="*/ 0 h 1392"/>
              <a:gd name="T14" fmla="*/ 1632 w 3552"/>
              <a:gd name="T15" fmla="*/ 144 h 1392"/>
              <a:gd name="T16" fmla="*/ 1584 w 3552"/>
              <a:gd name="T17" fmla="*/ 384 h 1392"/>
              <a:gd name="T18" fmla="*/ 1536 w 3552"/>
              <a:gd name="T19" fmla="*/ 672 h 1392"/>
              <a:gd name="T20" fmla="*/ 1632 w 3552"/>
              <a:gd name="T21" fmla="*/ 864 h 1392"/>
              <a:gd name="T22" fmla="*/ 1872 w 3552"/>
              <a:gd name="T23" fmla="*/ 768 h 1392"/>
              <a:gd name="T24" fmla="*/ 2016 w 3552"/>
              <a:gd name="T25" fmla="*/ 816 h 1392"/>
              <a:gd name="T26" fmla="*/ 2016 w 3552"/>
              <a:gd name="T27" fmla="*/ 1008 h 1392"/>
              <a:gd name="T28" fmla="*/ 1824 w 3552"/>
              <a:gd name="T29" fmla="*/ 1152 h 1392"/>
              <a:gd name="T30" fmla="*/ 1728 w 3552"/>
              <a:gd name="T31" fmla="*/ 1392 h 1392"/>
              <a:gd name="T32" fmla="*/ 1968 w 3552"/>
              <a:gd name="T33" fmla="*/ 1392 h 1392"/>
              <a:gd name="T34" fmla="*/ 2112 w 3552"/>
              <a:gd name="T35" fmla="*/ 1248 h 1392"/>
              <a:gd name="T36" fmla="*/ 2352 w 3552"/>
              <a:gd name="T37" fmla="*/ 1200 h 1392"/>
              <a:gd name="T38" fmla="*/ 2640 w 3552"/>
              <a:gd name="T39" fmla="*/ 1248 h 1392"/>
              <a:gd name="T40" fmla="*/ 2880 w 3552"/>
              <a:gd name="T41" fmla="*/ 960 h 1392"/>
              <a:gd name="T42" fmla="*/ 3120 w 3552"/>
              <a:gd name="T43" fmla="*/ 768 h 1392"/>
              <a:gd name="T44" fmla="*/ 3312 w 3552"/>
              <a:gd name="T45" fmla="*/ 720 h 1392"/>
              <a:gd name="T46" fmla="*/ 3552 w 3552"/>
              <a:gd name="T47" fmla="*/ 96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52" h="1392">
                <a:moveTo>
                  <a:pt x="0" y="768"/>
                </a:moveTo>
                <a:lnTo>
                  <a:pt x="288" y="1008"/>
                </a:lnTo>
                <a:lnTo>
                  <a:pt x="816" y="912"/>
                </a:lnTo>
                <a:lnTo>
                  <a:pt x="912" y="576"/>
                </a:lnTo>
                <a:lnTo>
                  <a:pt x="816" y="336"/>
                </a:lnTo>
                <a:lnTo>
                  <a:pt x="960" y="144"/>
                </a:lnTo>
                <a:lnTo>
                  <a:pt x="1392" y="0"/>
                </a:lnTo>
                <a:lnTo>
                  <a:pt x="1632" y="144"/>
                </a:lnTo>
                <a:lnTo>
                  <a:pt x="1584" y="384"/>
                </a:lnTo>
                <a:lnTo>
                  <a:pt x="1536" y="672"/>
                </a:lnTo>
                <a:lnTo>
                  <a:pt x="1632" y="864"/>
                </a:lnTo>
                <a:lnTo>
                  <a:pt x="1872" y="768"/>
                </a:lnTo>
                <a:lnTo>
                  <a:pt x="2016" y="816"/>
                </a:lnTo>
                <a:lnTo>
                  <a:pt x="2016" y="1008"/>
                </a:lnTo>
                <a:lnTo>
                  <a:pt x="1824" y="1152"/>
                </a:lnTo>
                <a:lnTo>
                  <a:pt x="1728" y="1392"/>
                </a:lnTo>
                <a:lnTo>
                  <a:pt x="1968" y="1392"/>
                </a:lnTo>
                <a:lnTo>
                  <a:pt x="2112" y="1248"/>
                </a:lnTo>
                <a:lnTo>
                  <a:pt x="2352" y="1200"/>
                </a:lnTo>
                <a:lnTo>
                  <a:pt x="2640" y="1248"/>
                </a:lnTo>
                <a:lnTo>
                  <a:pt x="2880" y="960"/>
                </a:lnTo>
                <a:lnTo>
                  <a:pt x="3120" y="768"/>
                </a:lnTo>
                <a:lnTo>
                  <a:pt x="3312" y="720"/>
                </a:lnTo>
                <a:lnTo>
                  <a:pt x="3552" y="96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7" name="Oval 119"/>
          <p:cNvSpPr>
            <a:spLocks noChangeArrowheads="1"/>
          </p:cNvSpPr>
          <p:nvPr/>
        </p:nvSpPr>
        <p:spPr bwMode="auto">
          <a:xfrm>
            <a:off x="1617663" y="14017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8" name="Oval 120"/>
          <p:cNvSpPr>
            <a:spLocks noChangeArrowheads="1"/>
          </p:cNvSpPr>
          <p:nvPr/>
        </p:nvSpPr>
        <p:spPr bwMode="auto">
          <a:xfrm>
            <a:off x="2016125" y="1704975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9" name="Oval 121"/>
          <p:cNvSpPr>
            <a:spLocks noChangeArrowheads="1"/>
          </p:cNvSpPr>
          <p:nvPr/>
        </p:nvSpPr>
        <p:spPr bwMode="auto">
          <a:xfrm>
            <a:off x="2779713" y="1576388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0" name="Oval 122"/>
          <p:cNvSpPr>
            <a:spLocks noChangeArrowheads="1"/>
          </p:cNvSpPr>
          <p:nvPr/>
        </p:nvSpPr>
        <p:spPr bwMode="auto">
          <a:xfrm>
            <a:off x="2898775" y="1130300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1" name="Oval 123"/>
          <p:cNvSpPr>
            <a:spLocks noChangeArrowheads="1"/>
          </p:cNvSpPr>
          <p:nvPr/>
        </p:nvSpPr>
        <p:spPr bwMode="auto">
          <a:xfrm>
            <a:off x="2779713" y="819150"/>
            <a:ext cx="68262" cy="65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2" name="Oval 124"/>
          <p:cNvSpPr>
            <a:spLocks noChangeArrowheads="1"/>
          </p:cNvSpPr>
          <p:nvPr/>
        </p:nvSpPr>
        <p:spPr bwMode="auto">
          <a:xfrm>
            <a:off x="3000375" y="565150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3" name="Oval 125"/>
          <p:cNvSpPr>
            <a:spLocks noChangeArrowheads="1"/>
          </p:cNvSpPr>
          <p:nvPr/>
        </p:nvSpPr>
        <p:spPr bwMode="auto">
          <a:xfrm>
            <a:off x="3581400" y="393700"/>
            <a:ext cx="68263" cy="635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4" name="Oval 126"/>
          <p:cNvSpPr>
            <a:spLocks noChangeArrowheads="1"/>
          </p:cNvSpPr>
          <p:nvPr/>
        </p:nvSpPr>
        <p:spPr bwMode="auto">
          <a:xfrm>
            <a:off x="3917950" y="573088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5" name="Oval 127"/>
          <p:cNvSpPr>
            <a:spLocks noChangeArrowheads="1"/>
          </p:cNvSpPr>
          <p:nvPr/>
        </p:nvSpPr>
        <p:spPr bwMode="auto">
          <a:xfrm>
            <a:off x="3790950" y="1298575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6" name="Oval 128"/>
          <p:cNvSpPr>
            <a:spLocks noChangeArrowheads="1"/>
          </p:cNvSpPr>
          <p:nvPr/>
        </p:nvSpPr>
        <p:spPr bwMode="auto">
          <a:xfrm>
            <a:off x="3908425" y="1520825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7" name="Oval 129"/>
          <p:cNvSpPr>
            <a:spLocks noChangeArrowheads="1"/>
          </p:cNvSpPr>
          <p:nvPr/>
        </p:nvSpPr>
        <p:spPr bwMode="auto">
          <a:xfrm>
            <a:off x="4240213" y="14017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8" name="Oval 130"/>
          <p:cNvSpPr>
            <a:spLocks noChangeArrowheads="1"/>
          </p:cNvSpPr>
          <p:nvPr/>
        </p:nvSpPr>
        <p:spPr bwMode="auto">
          <a:xfrm>
            <a:off x="4452938" y="1744663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9" name="Oval 131"/>
          <p:cNvSpPr>
            <a:spLocks noChangeArrowheads="1"/>
          </p:cNvSpPr>
          <p:nvPr/>
        </p:nvSpPr>
        <p:spPr bwMode="auto">
          <a:xfrm>
            <a:off x="4468813" y="14652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60" name="Oval 132"/>
          <p:cNvSpPr>
            <a:spLocks noChangeArrowheads="1"/>
          </p:cNvSpPr>
          <p:nvPr/>
        </p:nvSpPr>
        <p:spPr bwMode="auto">
          <a:xfrm>
            <a:off x="4206875" y="1903413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61" name="Oval 133"/>
          <p:cNvSpPr>
            <a:spLocks noChangeArrowheads="1"/>
          </p:cNvSpPr>
          <p:nvPr/>
        </p:nvSpPr>
        <p:spPr bwMode="auto">
          <a:xfrm>
            <a:off x="4078288" y="2206625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62" name="Oval 134"/>
          <p:cNvSpPr>
            <a:spLocks noChangeArrowheads="1"/>
          </p:cNvSpPr>
          <p:nvPr/>
        </p:nvSpPr>
        <p:spPr bwMode="auto">
          <a:xfrm>
            <a:off x="4402138" y="2222500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63" name="Oval 135"/>
          <p:cNvSpPr>
            <a:spLocks noChangeArrowheads="1"/>
          </p:cNvSpPr>
          <p:nvPr/>
        </p:nvSpPr>
        <p:spPr bwMode="auto">
          <a:xfrm>
            <a:off x="4597400" y="2038350"/>
            <a:ext cx="66675" cy="65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64" name="Oval 136"/>
          <p:cNvSpPr>
            <a:spLocks noChangeArrowheads="1"/>
          </p:cNvSpPr>
          <p:nvPr/>
        </p:nvSpPr>
        <p:spPr bwMode="auto">
          <a:xfrm>
            <a:off x="4935538" y="1974850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65" name="Oval 137"/>
          <p:cNvSpPr>
            <a:spLocks noChangeArrowheads="1"/>
          </p:cNvSpPr>
          <p:nvPr/>
        </p:nvSpPr>
        <p:spPr bwMode="auto">
          <a:xfrm>
            <a:off x="6642100" y="1639888"/>
            <a:ext cx="68263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66" name="Oval 138"/>
          <p:cNvSpPr>
            <a:spLocks noChangeArrowheads="1"/>
          </p:cNvSpPr>
          <p:nvPr/>
        </p:nvSpPr>
        <p:spPr bwMode="auto">
          <a:xfrm>
            <a:off x="6294438" y="1330325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67" name="Oval 139"/>
          <p:cNvSpPr>
            <a:spLocks noChangeArrowheads="1"/>
          </p:cNvSpPr>
          <p:nvPr/>
        </p:nvSpPr>
        <p:spPr bwMode="auto">
          <a:xfrm>
            <a:off x="6030913" y="14017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68" name="Oval 140"/>
          <p:cNvSpPr>
            <a:spLocks noChangeArrowheads="1"/>
          </p:cNvSpPr>
          <p:nvPr/>
        </p:nvSpPr>
        <p:spPr bwMode="auto">
          <a:xfrm>
            <a:off x="5691188" y="1655763"/>
            <a:ext cx="68262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69" name="Oval 141"/>
          <p:cNvSpPr>
            <a:spLocks noChangeArrowheads="1"/>
          </p:cNvSpPr>
          <p:nvPr/>
        </p:nvSpPr>
        <p:spPr bwMode="auto">
          <a:xfrm>
            <a:off x="5343525" y="2046288"/>
            <a:ext cx="68263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70" name="Line 142"/>
          <p:cNvSpPr>
            <a:spLocks noChangeShapeType="1"/>
          </p:cNvSpPr>
          <p:nvPr/>
        </p:nvSpPr>
        <p:spPr bwMode="auto">
          <a:xfrm>
            <a:off x="1663700" y="1422400"/>
            <a:ext cx="5011738" cy="2667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671" name="Group 143"/>
          <p:cNvGrpSpPr>
            <a:grpSpLocks/>
          </p:cNvGrpSpPr>
          <p:nvPr/>
        </p:nvGrpSpPr>
        <p:grpSpPr bwMode="auto">
          <a:xfrm>
            <a:off x="5249863" y="476250"/>
            <a:ext cx="476250" cy="396875"/>
            <a:chOff x="3360" y="2495"/>
            <a:chExt cx="336" cy="299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3408" y="2495"/>
              <a:ext cx="20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en-US" sz="20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3360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74" name="Line 146"/>
          <p:cNvSpPr>
            <a:spLocks noChangeShapeType="1"/>
          </p:cNvSpPr>
          <p:nvPr/>
        </p:nvSpPr>
        <p:spPr bwMode="auto">
          <a:xfrm>
            <a:off x="3606800" y="2514600"/>
            <a:ext cx="3068638" cy="12573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75" name="Line 147"/>
          <p:cNvSpPr>
            <a:spLocks noChangeShapeType="1"/>
          </p:cNvSpPr>
          <p:nvPr/>
        </p:nvSpPr>
        <p:spPr bwMode="auto">
          <a:xfrm>
            <a:off x="3657600" y="4648200"/>
            <a:ext cx="3068638" cy="12573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76" name="Line 148"/>
          <p:cNvSpPr>
            <a:spLocks noChangeShapeType="1"/>
          </p:cNvSpPr>
          <p:nvPr/>
        </p:nvSpPr>
        <p:spPr bwMode="auto">
          <a:xfrm>
            <a:off x="1689100" y="5664200"/>
            <a:ext cx="1143000" cy="1778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77" name="Line 149"/>
          <p:cNvSpPr>
            <a:spLocks noChangeShapeType="1"/>
          </p:cNvSpPr>
          <p:nvPr/>
        </p:nvSpPr>
        <p:spPr bwMode="auto">
          <a:xfrm flipV="1">
            <a:off x="2857500" y="4635500"/>
            <a:ext cx="762000" cy="120650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6" name="Group 34"/>
          <p:cNvGrpSpPr>
            <a:grpSpLocks/>
          </p:cNvGrpSpPr>
          <p:nvPr/>
        </p:nvGrpSpPr>
        <p:grpSpPr bwMode="auto">
          <a:xfrm>
            <a:off x="1630363" y="368300"/>
            <a:ext cx="5092700" cy="1892300"/>
            <a:chOff x="1027" y="184"/>
            <a:chExt cx="3208" cy="1192"/>
          </a:xfrm>
        </p:grpSpPr>
        <p:sp>
          <p:nvSpPr>
            <p:cNvPr id="23554" name="Freeform 2"/>
            <p:cNvSpPr>
              <a:spLocks/>
            </p:cNvSpPr>
            <p:nvPr/>
          </p:nvSpPr>
          <p:spPr bwMode="auto">
            <a:xfrm>
              <a:off x="1048" y="196"/>
              <a:ext cx="3165" cy="1165"/>
            </a:xfrm>
            <a:custGeom>
              <a:avLst/>
              <a:gdLst>
                <a:gd name="T0" fmla="*/ 0 w 3552"/>
                <a:gd name="T1" fmla="*/ 768 h 1392"/>
                <a:gd name="T2" fmla="*/ 288 w 3552"/>
                <a:gd name="T3" fmla="*/ 1008 h 1392"/>
                <a:gd name="T4" fmla="*/ 816 w 3552"/>
                <a:gd name="T5" fmla="*/ 912 h 1392"/>
                <a:gd name="T6" fmla="*/ 912 w 3552"/>
                <a:gd name="T7" fmla="*/ 576 h 1392"/>
                <a:gd name="T8" fmla="*/ 816 w 3552"/>
                <a:gd name="T9" fmla="*/ 336 h 1392"/>
                <a:gd name="T10" fmla="*/ 960 w 3552"/>
                <a:gd name="T11" fmla="*/ 144 h 1392"/>
                <a:gd name="T12" fmla="*/ 1392 w 3552"/>
                <a:gd name="T13" fmla="*/ 0 h 1392"/>
                <a:gd name="T14" fmla="*/ 1632 w 3552"/>
                <a:gd name="T15" fmla="*/ 144 h 1392"/>
                <a:gd name="T16" fmla="*/ 1584 w 3552"/>
                <a:gd name="T17" fmla="*/ 384 h 1392"/>
                <a:gd name="T18" fmla="*/ 1536 w 3552"/>
                <a:gd name="T19" fmla="*/ 672 h 1392"/>
                <a:gd name="T20" fmla="*/ 1632 w 3552"/>
                <a:gd name="T21" fmla="*/ 864 h 1392"/>
                <a:gd name="T22" fmla="*/ 1872 w 3552"/>
                <a:gd name="T23" fmla="*/ 768 h 1392"/>
                <a:gd name="T24" fmla="*/ 2016 w 3552"/>
                <a:gd name="T25" fmla="*/ 816 h 1392"/>
                <a:gd name="T26" fmla="*/ 2016 w 3552"/>
                <a:gd name="T27" fmla="*/ 1008 h 1392"/>
                <a:gd name="T28" fmla="*/ 1824 w 3552"/>
                <a:gd name="T29" fmla="*/ 1152 h 1392"/>
                <a:gd name="T30" fmla="*/ 1728 w 3552"/>
                <a:gd name="T31" fmla="*/ 1392 h 1392"/>
                <a:gd name="T32" fmla="*/ 1968 w 3552"/>
                <a:gd name="T33" fmla="*/ 1392 h 1392"/>
                <a:gd name="T34" fmla="*/ 2112 w 3552"/>
                <a:gd name="T35" fmla="*/ 1248 h 1392"/>
                <a:gd name="T36" fmla="*/ 2352 w 3552"/>
                <a:gd name="T37" fmla="*/ 1200 h 1392"/>
                <a:gd name="T38" fmla="*/ 2640 w 3552"/>
                <a:gd name="T39" fmla="*/ 1248 h 1392"/>
                <a:gd name="T40" fmla="*/ 2880 w 3552"/>
                <a:gd name="T41" fmla="*/ 960 h 1392"/>
                <a:gd name="T42" fmla="*/ 3120 w 3552"/>
                <a:gd name="T43" fmla="*/ 768 h 1392"/>
                <a:gd name="T44" fmla="*/ 3312 w 3552"/>
                <a:gd name="T45" fmla="*/ 720 h 1392"/>
                <a:gd name="T46" fmla="*/ 3552 w 3552"/>
                <a:gd name="T47" fmla="*/ 960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52" h="1392">
                  <a:moveTo>
                    <a:pt x="0" y="768"/>
                  </a:moveTo>
                  <a:lnTo>
                    <a:pt x="288" y="1008"/>
                  </a:lnTo>
                  <a:lnTo>
                    <a:pt x="816" y="912"/>
                  </a:lnTo>
                  <a:lnTo>
                    <a:pt x="912" y="576"/>
                  </a:lnTo>
                  <a:lnTo>
                    <a:pt x="816" y="336"/>
                  </a:lnTo>
                  <a:lnTo>
                    <a:pt x="960" y="144"/>
                  </a:lnTo>
                  <a:lnTo>
                    <a:pt x="1392" y="0"/>
                  </a:lnTo>
                  <a:lnTo>
                    <a:pt x="1632" y="144"/>
                  </a:lnTo>
                  <a:lnTo>
                    <a:pt x="1584" y="384"/>
                  </a:lnTo>
                  <a:lnTo>
                    <a:pt x="1536" y="672"/>
                  </a:lnTo>
                  <a:lnTo>
                    <a:pt x="1632" y="864"/>
                  </a:lnTo>
                  <a:lnTo>
                    <a:pt x="1872" y="768"/>
                  </a:lnTo>
                  <a:lnTo>
                    <a:pt x="2016" y="816"/>
                  </a:lnTo>
                  <a:lnTo>
                    <a:pt x="2016" y="1008"/>
                  </a:lnTo>
                  <a:lnTo>
                    <a:pt x="1824" y="1152"/>
                  </a:lnTo>
                  <a:lnTo>
                    <a:pt x="1728" y="1392"/>
                  </a:lnTo>
                  <a:lnTo>
                    <a:pt x="1968" y="1392"/>
                  </a:lnTo>
                  <a:lnTo>
                    <a:pt x="2112" y="1248"/>
                  </a:lnTo>
                  <a:lnTo>
                    <a:pt x="2352" y="1200"/>
                  </a:lnTo>
                  <a:lnTo>
                    <a:pt x="2640" y="1248"/>
                  </a:lnTo>
                  <a:lnTo>
                    <a:pt x="2880" y="960"/>
                  </a:lnTo>
                  <a:lnTo>
                    <a:pt x="3120" y="768"/>
                  </a:lnTo>
                  <a:lnTo>
                    <a:pt x="3312" y="720"/>
                  </a:lnTo>
                  <a:lnTo>
                    <a:pt x="3552" y="9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5" name="Oval 3"/>
            <p:cNvSpPr>
              <a:spLocks noChangeArrowheads="1"/>
            </p:cNvSpPr>
            <p:nvPr/>
          </p:nvSpPr>
          <p:spPr bwMode="auto">
            <a:xfrm>
              <a:off x="1027" y="819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6" name="Oval 4"/>
            <p:cNvSpPr>
              <a:spLocks noChangeArrowheads="1"/>
            </p:cNvSpPr>
            <p:nvPr/>
          </p:nvSpPr>
          <p:spPr bwMode="auto">
            <a:xfrm>
              <a:off x="1278" y="1010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1759" y="929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1834" y="648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1759" y="452"/>
              <a:ext cx="43" cy="41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1898" y="292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2264" y="184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2476" y="297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2396" y="754"/>
              <a:ext cx="42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2470" y="894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2679" y="819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813" y="1035"/>
              <a:ext cx="42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2823" y="859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Oval 16"/>
            <p:cNvSpPr>
              <a:spLocks noChangeArrowheads="1"/>
            </p:cNvSpPr>
            <p:nvPr/>
          </p:nvSpPr>
          <p:spPr bwMode="auto">
            <a:xfrm>
              <a:off x="2658" y="1135"/>
              <a:ext cx="42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Oval 17"/>
            <p:cNvSpPr>
              <a:spLocks noChangeArrowheads="1"/>
            </p:cNvSpPr>
            <p:nvPr/>
          </p:nvSpPr>
          <p:spPr bwMode="auto">
            <a:xfrm>
              <a:off x="2577" y="1326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Oval 18"/>
            <p:cNvSpPr>
              <a:spLocks noChangeArrowheads="1"/>
            </p:cNvSpPr>
            <p:nvPr/>
          </p:nvSpPr>
          <p:spPr bwMode="auto">
            <a:xfrm>
              <a:off x="2781" y="1336"/>
              <a:ext cx="42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19"/>
            <p:cNvSpPr>
              <a:spLocks noChangeArrowheads="1"/>
            </p:cNvSpPr>
            <p:nvPr/>
          </p:nvSpPr>
          <p:spPr bwMode="auto">
            <a:xfrm>
              <a:off x="2904" y="1220"/>
              <a:ext cx="42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20"/>
            <p:cNvSpPr>
              <a:spLocks noChangeArrowheads="1"/>
            </p:cNvSpPr>
            <p:nvPr/>
          </p:nvSpPr>
          <p:spPr bwMode="auto">
            <a:xfrm>
              <a:off x="3117" y="1180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Oval 21"/>
            <p:cNvSpPr>
              <a:spLocks noChangeArrowheads="1"/>
            </p:cNvSpPr>
            <p:nvPr/>
          </p:nvSpPr>
          <p:spPr bwMode="auto">
            <a:xfrm>
              <a:off x="4192" y="969"/>
              <a:ext cx="43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Oval 22"/>
            <p:cNvSpPr>
              <a:spLocks noChangeArrowheads="1"/>
            </p:cNvSpPr>
            <p:nvPr/>
          </p:nvSpPr>
          <p:spPr bwMode="auto">
            <a:xfrm>
              <a:off x="3973" y="774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Oval 23"/>
            <p:cNvSpPr>
              <a:spLocks noChangeArrowheads="1"/>
            </p:cNvSpPr>
            <p:nvPr/>
          </p:nvSpPr>
          <p:spPr bwMode="auto">
            <a:xfrm>
              <a:off x="3807" y="819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Oval 24"/>
            <p:cNvSpPr>
              <a:spLocks noChangeArrowheads="1"/>
            </p:cNvSpPr>
            <p:nvPr/>
          </p:nvSpPr>
          <p:spPr bwMode="auto">
            <a:xfrm>
              <a:off x="3593" y="979"/>
              <a:ext cx="43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Oval 25"/>
            <p:cNvSpPr>
              <a:spLocks noChangeArrowheads="1"/>
            </p:cNvSpPr>
            <p:nvPr/>
          </p:nvSpPr>
          <p:spPr bwMode="auto">
            <a:xfrm>
              <a:off x="3374" y="1225"/>
              <a:ext cx="43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79" name="Group 27"/>
            <p:cNvGrpSpPr>
              <a:grpSpLocks/>
            </p:cNvGrpSpPr>
            <p:nvPr/>
          </p:nvGrpSpPr>
          <p:grpSpPr bwMode="auto">
            <a:xfrm>
              <a:off x="3315" y="236"/>
              <a:ext cx="300" cy="250"/>
              <a:chOff x="3360" y="2495"/>
              <a:chExt cx="336" cy="299"/>
            </a:xfrm>
          </p:grpSpPr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3408" y="2495"/>
                <a:ext cx="209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nl-NL" altLang="en-US" sz="20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23581" name="Line 29"/>
              <p:cNvSpPr>
                <a:spLocks noChangeShapeType="1"/>
              </p:cNvSpPr>
              <p:nvPr/>
            </p:nvSpPr>
            <p:spPr bwMode="auto">
              <a:xfrm>
                <a:off x="3360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>
              <a:off x="2288" y="200"/>
              <a:ext cx="1933" cy="7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1048" y="840"/>
              <a:ext cx="720" cy="11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784" y="488"/>
              <a:ext cx="0" cy="46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 flipH="1">
              <a:off x="1776" y="192"/>
              <a:ext cx="504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620" name="Group 68"/>
          <p:cNvGrpSpPr>
            <a:grpSpLocks/>
          </p:cNvGrpSpPr>
          <p:nvPr/>
        </p:nvGrpSpPr>
        <p:grpSpPr bwMode="auto">
          <a:xfrm>
            <a:off x="1554163" y="2324100"/>
            <a:ext cx="5092700" cy="1892300"/>
            <a:chOff x="979" y="1464"/>
            <a:chExt cx="3208" cy="1192"/>
          </a:xfrm>
        </p:grpSpPr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1000" y="1476"/>
              <a:ext cx="3165" cy="1165"/>
            </a:xfrm>
            <a:custGeom>
              <a:avLst/>
              <a:gdLst>
                <a:gd name="T0" fmla="*/ 0 w 3552"/>
                <a:gd name="T1" fmla="*/ 768 h 1392"/>
                <a:gd name="T2" fmla="*/ 288 w 3552"/>
                <a:gd name="T3" fmla="*/ 1008 h 1392"/>
                <a:gd name="T4" fmla="*/ 816 w 3552"/>
                <a:gd name="T5" fmla="*/ 912 h 1392"/>
                <a:gd name="T6" fmla="*/ 912 w 3552"/>
                <a:gd name="T7" fmla="*/ 576 h 1392"/>
                <a:gd name="T8" fmla="*/ 816 w 3552"/>
                <a:gd name="T9" fmla="*/ 336 h 1392"/>
                <a:gd name="T10" fmla="*/ 960 w 3552"/>
                <a:gd name="T11" fmla="*/ 144 h 1392"/>
                <a:gd name="T12" fmla="*/ 1392 w 3552"/>
                <a:gd name="T13" fmla="*/ 0 h 1392"/>
                <a:gd name="T14" fmla="*/ 1632 w 3552"/>
                <a:gd name="T15" fmla="*/ 144 h 1392"/>
                <a:gd name="T16" fmla="*/ 1584 w 3552"/>
                <a:gd name="T17" fmla="*/ 384 h 1392"/>
                <a:gd name="T18" fmla="*/ 1536 w 3552"/>
                <a:gd name="T19" fmla="*/ 672 h 1392"/>
                <a:gd name="T20" fmla="*/ 1632 w 3552"/>
                <a:gd name="T21" fmla="*/ 864 h 1392"/>
                <a:gd name="T22" fmla="*/ 1872 w 3552"/>
                <a:gd name="T23" fmla="*/ 768 h 1392"/>
                <a:gd name="T24" fmla="*/ 2016 w 3552"/>
                <a:gd name="T25" fmla="*/ 816 h 1392"/>
                <a:gd name="T26" fmla="*/ 2016 w 3552"/>
                <a:gd name="T27" fmla="*/ 1008 h 1392"/>
                <a:gd name="T28" fmla="*/ 1824 w 3552"/>
                <a:gd name="T29" fmla="*/ 1152 h 1392"/>
                <a:gd name="T30" fmla="*/ 1728 w 3552"/>
                <a:gd name="T31" fmla="*/ 1392 h 1392"/>
                <a:gd name="T32" fmla="*/ 1968 w 3552"/>
                <a:gd name="T33" fmla="*/ 1392 h 1392"/>
                <a:gd name="T34" fmla="*/ 2112 w 3552"/>
                <a:gd name="T35" fmla="*/ 1248 h 1392"/>
                <a:gd name="T36" fmla="*/ 2352 w 3552"/>
                <a:gd name="T37" fmla="*/ 1200 h 1392"/>
                <a:gd name="T38" fmla="*/ 2640 w 3552"/>
                <a:gd name="T39" fmla="*/ 1248 h 1392"/>
                <a:gd name="T40" fmla="*/ 2880 w 3552"/>
                <a:gd name="T41" fmla="*/ 960 h 1392"/>
                <a:gd name="T42" fmla="*/ 3120 w 3552"/>
                <a:gd name="T43" fmla="*/ 768 h 1392"/>
                <a:gd name="T44" fmla="*/ 3312 w 3552"/>
                <a:gd name="T45" fmla="*/ 720 h 1392"/>
                <a:gd name="T46" fmla="*/ 3552 w 3552"/>
                <a:gd name="T47" fmla="*/ 960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52" h="1392">
                  <a:moveTo>
                    <a:pt x="0" y="768"/>
                  </a:moveTo>
                  <a:lnTo>
                    <a:pt x="288" y="1008"/>
                  </a:lnTo>
                  <a:lnTo>
                    <a:pt x="816" y="912"/>
                  </a:lnTo>
                  <a:lnTo>
                    <a:pt x="912" y="576"/>
                  </a:lnTo>
                  <a:lnTo>
                    <a:pt x="816" y="336"/>
                  </a:lnTo>
                  <a:lnTo>
                    <a:pt x="960" y="144"/>
                  </a:lnTo>
                  <a:lnTo>
                    <a:pt x="1392" y="0"/>
                  </a:lnTo>
                  <a:lnTo>
                    <a:pt x="1632" y="144"/>
                  </a:lnTo>
                  <a:lnTo>
                    <a:pt x="1584" y="384"/>
                  </a:lnTo>
                  <a:lnTo>
                    <a:pt x="1536" y="672"/>
                  </a:lnTo>
                  <a:lnTo>
                    <a:pt x="1632" y="864"/>
                  </a:lnTo>
                  <a:lnTo>
                    <a:pt x="1872" y="768"/>
                  </a:lnTo>
                  <a:lnTo>
                    <a:pt x="2016" y="816"/>
                  </a:lnTo>
                  <a:lnTo>
                    <a:pt x="2016" y="1008"/>
                  </a:lnTo>
                  <a:lnTo>
                    <a:pt x="1824" y="1152"/>
                  </a:lnTo>
                  <a:lnTo>
                    <a:pt x="1728" y="1392"/>
                  </a:lnTo>
                  <a:lnTo>
                    <a:pt x="1968" y="1392"/>
                  </a:lnTo>
                  <a:lnTo>
                    <a:pt x="2112" y="1248"/>
                  </a:lnTo>
                  <a:lnTo>
                    <a:pt x="2352" y="1200"/>
                  </a:lnTo>
                  <a:lnTo>
                    <a:pt x="2640" y="1248"/>
                  </a:lnTo>
                  <a:lnTo>
                    <a:pt x="2880" y="960"/>
                  </a:lnTo>
                  <a:lnTo>
                    <a:pt x="3120" y="768"/>
                  </a:lnTo>
                  <a:lnTo>
                    <a:pt x="3312" y="720"/>
                  </a:lnTo>
                  <a:lnTo>
                    <a:pt x="3552" y="9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Oval 37"/>
            <p:cNvSpPr>
              <a:spLocks noChangeArrowheads="1"/>
            </p:cNvSpPr>
            <p:nvPr/>
          </p:nvSpPr>
          <p:spPr bwMode="auto">
            <a:xfrm>
              <a:off x="979" y="2099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Oval 38"/>
            <p:cNvSpPr>
              <a:spLocks noChangeArrowheads="1"/>
            </p:cNvSpPr>
            <p:nvPr/>
          </p:nvSpPr>
          <p:spPr bwMode="auto">
            <a:xfrm>
              <a:off x="1230" y="2290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Oval 39"/>
            <p:cNvSpPr>
              <a:spLocks noChangeArrowheads="1"/>
            </p:cNvSpPr>
            <p:nvPr/>
          </p:nvSpPr>
          <p:spPr bwMode="auto">
            <a:xfrm>
              <a:off x="1711" y="2209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Oval 40"/>
            <p:cNvSpPr>
              <a:spLocks noChangeArrowheads="1"/>
            </p:cNvSpPr>
            <p:nvPr/>
          </p:nvSpPr>
          <p:spPr bwMode="auto">
            <a:xfrm>
              <a:off x="1786" y="1928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Oval 41"/>
            <p:cNvSpPr>
              <a:spLocks noChangeArrowheads="1"/>
            </p:cNvSpPr>
            <p:nvPr/>
          </p:nvSpPr>
          <p:spPr bwMode="auto">
            <a:xfrm>
              <a:off x="1711" y="1732"/>
              <a:ext cx="43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Oval 42"/>
            <p:cNvSpPr>
              <a:spLocks noChangeArrowheads="1"/>
            </p:cNvSpPr>
            <p:nvPr/>
          </p:nvSpPr>
          <p:spPr bwMode="auto">
            <a:xfrm>
              <a:off x="1850" y="1572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Oval 43"/>
            <p:cNvSpPr>
              <a:spLocks noChangeArrowheads="1"/>
            </p:cNvSpPr>
            <p:nvPr/>
          </p:nvSpPr>
          <p:spPr bwMode="auto">
            <a:xfrm>
              <a:off x="2216" y="1464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Oval 44"/>
            <p:cNvSpPr>
              <a:spLocks noChangeArrowheads="1"/>
            </p:cNvSpPr>
            <p:nvPr/>
          </p:nvSpPr>
          <p:spPr bwMode="auto">
            <a:xfrm>
              <a:off x="2428" y="1577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Oval 45"/>
            <p:cNvSpPr>
              <a:spLocks noChangeArrowheads="1"/>
            </p:cNvSpPr>
            <p:nvPr/>
          </p:nvSpPr>
          <p:spPr bwMode="auto">
            <a:xfrm>
              <a:off x="2348" y="2034"/>
              <a:ext cx="42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Oval 46"/>
            <p:cNvSpPr>
              <a:spLocks noChangeArrowheads="1"/>
            </p:cNvSpPr>
            <p:nvPr/>
          </p:nvSpPr>
          <p:spPr bwMode="auto">
            <a:xfrm>
              <a:off x="2422" y="2174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Oval 47"/>
            <p:cNvSpPr>
              <a:spLocks noChangeArrowheads="1"/>
            </p:cNvSpPr>
            <p:nvPr/>
          </p:nvSpPr>
          <p:spPr bwMode="auto">
            <a:xfrm>
              <a:off x="2631" y="2099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Oval 48"/>
            <p:cNvSpPr>
              <a:spLocks noChangeArrowheads="1"/>
            </p:cNvSpPr>
            <p:nvPr/>
          </p:nvSpPr>
          <p:spPr bwMode="auto">
            <a:xfrm>
              <a:off x="2765" y="2315"/>
              <a:ext cx="42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Oval 49"/>
            <p:cNvSpPr>
              <a:spLocks noChangeArrowheads="1"/>
            </p:cNvSpPr>
            <p:nvPr/>
          </p:nvSpPr>
          <p:spPr bwMode="auto">
            <a:xfrm>
              <a:off x="2775" y="2139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Oval 50"/>
            <p:cNvSpPr>
              <a:spLocks noChangeArrowheads="1"/>
            </p:cNvSpPr>
            <p:nvPr/>
          </p:nvSpPr>
          <p:spPr bwMode="auto">
            <a:xfrm>
              <a:off x="2610" y="2415"/>
              <a:ext cx="42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Oval 51"/>
            <p:cNvSpPr>
              <a:spLocks noChangeArrowheads="1"/>
            </p:cNvSpPr>
            <p:nvPr/>
          </p:nvSpPr>
          <p:spPr bwMode="auto">
            <a:xfrm>
              <a:off x="2529" y="2606"/>
              <a:ext cx="43" cy="40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Oval 52"/>
            <p:cNvSpPr>
              <a:spLocks noChangeArrowheads="1"/>
            </p:cNvSpPr>
            <p:nvPr/>
          </p:nvSpPr>
          <p:spPr bwMode="auto">
            <a:xfrm>
              <a:off x="2733" y="2616"/>
              <a:ext cx="42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Oval 53"/>
            <p:cNvSpPr>
              <a:spLocks noChangeArrowheads="1"/>
            </p:cNvSpPr>
            <p:nvPr/>
          </p:nvSpPr>
          <p:spPr bwMode="auto">
            <a:xfrm>
              <a:off x="2856" y="2500"/>
              <a:ext cx="42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Oval 54"/>
            <p:cNvSpPr>
              <a:spLocks noChangeArrowheads="1"/>
            </p:cNvSpPr>
            <p:nvPr/>
          </p:nvSpPr>
          <p:spPr bwMode="auto">
            <a:xfrm>
              <a:off x="3069" y="2460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Oval 55"/>
            <p:cNvSpPr>
              <a:spLocks noChangeArrowheads="1"/>
            </p:cNvSpPr>
            <p:nvPr/>
          </p:nvSpPr>
          <p:spPr bwMode="auto">
            <a:xfrm>
              <a:off x="4144" y="2249"/>
              <a:ext cx="43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Oval 56"/>
            <p:cNvSpPr>
              <a:spLocks noChangeArrowheads="1"/>
            </p:cNvSpPr>
            <p:nvPr/>
          </p:nvSpPr>
          <p:spPr bwMode="auto">
            <a:xfrm>
              <a:off x="3925" y="2054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Oval 57"/>
            <p:cNvSpPr>
              <a:spLocks noChangeArrowheads="1"/>
            </p:cNvSpPr>
            <p:nvPr/>
          </p:nvSpPr>
          <p:spPr bwMode="auto">
            <a:xfrm>
              <a:off x="3759" y="2099"/>
              <a:ext cx="43" cy="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Oval 58"/>
            <p:cNvSpPr>
              <a:spLocks noChangeArrowheads="1"/>
            </p:cNvSpPr>
            <p:nvPr/>
          </p:nvSpPr>
          <p:spPr bwMode="auto">
            <a:xfrm>
              <a:off x="3545" y="2259"/>
              <a:ext cx="43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Oval 59"/>
            <p:cNvSpPr>
              <a:spLocks noChangeArrowheads="1"/>
            </p:cNvSpPr>
            <p:nvPr/>
          </p:nvSpPr>
          <p:spPr bwMode="auto">
            <a:xfrm>
              <a:off x="3326" y="2505"/>
              <a:ext cx="43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12" name="Group 60"/>
            <p:cNvGrpSpPr>
              <a:grpSpLocks/>
            </p:cNvGrpSpPr>
            <p:nvPr/>
          </p:nvGrpSpPr>
          <p:grpSpPr bwMode="auto">
            <a:xfrm>
              <a:off x="3267" y="1516"/>
              <a:ext cx="300" cy="250"/>
              <a:chOff x="3360" y="2495"/>
              <a:chExt cx="336" cy="299"/>
            </a:xfrm>
          </p:grpSpPr>
          <p:sp>
            <p:nvSpPr>
              <p:cNvPr id="23613" name="Text Box 61"/>
              <p:cNvSpPr txBox="1">
                <a:spLocks noChangeArrowheads="1"/>
              </p:cNvSpPr>
              <p:nvPr/>
            </p:nvSpPr>
            <p:spPr bwMode="auto">
              <a:xfrm>
                <a:off x="3408" y="2495"/>
                <a:ext cx="209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nl-NL" altLang="en-US" sz="20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23614" name="Line 62"/>
              <p:cNvSpPr>
                <a:spLocks noChangeShapeType="1"/>
              </p:cNvSpPr>
              <p:nvPr/>
            </p:nvSpPr>
            <p:spPr bwMode="auto">
              <a:xfrm>
                <a:off x="3360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15" name="Line 63"/>
            <p:cNvSpPr>
              <a:spLocks noChangeShapeType="1"/>
            </p:cNvSpPr>
            <p:nvPr/>
          </p:nvSpPr>
          <p:spPr bwMode="auto">
            <a:xfrm>
              <a:off x="2240" y="1480"/>
              <a:ext cx="309" cy="1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Line 64"/>
            <p:cNvSpPr>
              <a:spLocks noChangeShapeType="1"/>
            </p:cNvSpPr>
            <p:nvPr/>
          </p:nvSpPr>
          <p:spPr bwMode="auto">
            <a:xfrm>
              <a:off x="1000" y="2120"/>
              <a:ext cx="720" cy="11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Line 65"/>
            <p:cNvSpPr>
              <a:spLocks noChangeShapeType="1"/>
            </p:cNvSpPr>
            <p:nvPr/>
          </p:nvSpPr>
          <p:spPr bwMode="auto">
            <a:xfrm flipV="1">
              <a:off x="1736" y="1768"/>
              <a:ext cx="0" cy="46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Line 66"/>
            <p:cNvSpPr>
              <a:spLocks noChangeShapeType="1"/>
            </p:cNvSpPr>
            <p:nvPr/>
          </p:nvSpPr>
          <p:spPr bwMode="auto">
            <a:xfrm flipH="1">
              <a:off x="1728" y="1472"/>
              <a:ext cx="504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Line 67"/>
            <p:cNvSpPr>
              <a:spLocks noChangeShapeType="1"/>
            </p:cNvSpPr>
            <p:nvPr/>
          </p:nvSpPr>
          <p:spPr bwMode="auto">
            <a:xfrm flipV="1">
              <a:off x="2568" y="2264"/>
              <a:ext cx="1589" cy="36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22" name="Freeform 70"/>
          <p:cNvSpPr>
            <a:spLocks/>
          </p:cNvSpPr>
          <p:nvPr/>
        </p:nvSpPr>
        <p:spPr bwMode="auto">
          <a:xfrm>
            <a:off x="1460500" y="4375150"/>
            <a:ext cx="5024438" cy="1849438"/>
          </a:xfrm>
          <a:custGeom>
            <a:avLst/>
            <a:gdLst>
              <a:gd name="T0" fmla="*/ 0 w 3552"/>
              <a:gd name="T1" fmla="*/ 768 h 1392"/>
              <a:gd name="T2" fmla="*/ 288 w 3552"/>
              <a:gd name="T3" fmla="*/ 1008 h 1392"/>
              <a:gd name="T4" fmla="*/ 816 w 3552"/>
              <a:gd name="T5" fmla="*/ 912 h 1392"/>
              <a:gd name="T6" fmla="*/ 912 w 3552"/>
              <a:gd name="T7" fmla="*/ 576 h 1392"/>
              <a:gd name="T8" fmla="*/ 816 w 3552"/>
              <a:gd name="T9" fmla="*/ 336 h 1392"/>
              <a:gd name="T10" fmla="*/ 960 w 3552"/>
              <a:gd name="T11" fmla="*/ 144 h 1392"/>
              <a:gd name="T12" fmla="*/ 1392 w 3552"/>
              <a:gd name="T13" fmla="*/ 0 h 1392"/>
              <a:gd name="T14" fmla="*/ 1632 w 3552"/>
              <a:gd name="T15" fmla="*/ 144 h 1392"/>
              <a:gd name="T16" fmla="*/ 1584 w 3552"/>
              <a:gd name="T17" fmla="*/ 384 h 1392"/>
              <a:gd name="T18" fmla="*/ 1536 w 3552"/>
              <a:gd name="T19" fmla="*/ 672 h 1392"/>
              <a:gd name="T20" fmla="*/ 1632 w 3552"/>
              <a:gd name="T21" fmla="*/ 864 h 1392"/>
              <a:gd name="T22" fmla="*/ 1872 w 3552"/>
              <a:gd name="T23" fmla="*/ 768 h 1392"/>
              <a:gd name="T24" fmla="*/ 2016 w 3552"/>
              <a:gd name="T25" fmla="*/ 816 h 1392"/>
              <a:gd name="T26" fmla="*/ 2016 w 3552"/>
              <a:gd name="T27" fmla="*/ 1008 h 1392"/>
              <a:gd name="T28" fmla="*/ 1824 w 3552"/>
              <a:gd name="T29" fmla="*/ 1152 h 1392"/>
              <a:gd name="T30" fmla="*/ 1728 w 3552"/>
              <a:gd name="T31" fmla="*/ 1392 h 1392"/>
              <a:gd name="T32" fmla="*/ 1968 w 3552"/>
              <a:gd name="T33" fmla="*/ 1392 h 1392"/>
              <a:gd name="T34" fmla="*/ 2112 w 3552"/>
              <a:gd name="T35" fmla="*/ 1248 h 1392"/>
              <a:gd name="T36" fmla="*/ 2352 w 3552"/>
              <a:gd name="T37" fmla="*/ 1200 h 1392"/>
              <a:gd name="T38" fmla="*/ 2640 w 3552"/>
              <a:gd name="T39" fmla="*/ 1248 h 1392"/>
              <a:gd name="T40" fmla="*/ 2880 w 3552"/>
              <a:gd name="T41" fmla="*/ 960 h 1392"/>
              <a:gd name="T42" fmla="*/ 3120 w 3552"/>
              <a:gd name="T43" fmla="*/ 768 h 1392"/>
              <a:gd name="T44" fmla="*/ 3312 w 3552"/>
              <a:gd name="T45" fmla="*/ 720 h 1392"/>
              <a:gd name="T46" fmla="*/ 3552 w 3552"/>
              <a:gd name="T47" fmla="*/ 96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52" h="1392">
                <a:moveTo>
                  <a:pt x="0" y="768"/>
                </a:moveTo>
                <a:lnTo>
                  <a:pt x="288" y="1008"/>
                </a:lnTo>
                <a:lnTo>
                  <a:pt x="816" y="912"/>
                </a:lnTo>
                <a:lnTo>
                  <a:pt x="912" y="576"/>
                </a:lnTo>
                <a:lnTo>
                  <a:pt x="816" y="336"/>
                </a:lnTo>
                <a:lnTo>
                  <a:pt x="960" y="144"/>
                </a:lnTo>
                <a:lnTo>
                  <a:pt x="1392" y="0"/>
                </a:lnTo>
                <a:lnTo>
                  <a:pt x="1632" y="144"/>
                </a:lnTo>
                <a:lnTo>
                  <a:pt x="1584" y="384"/>
                </a:lnTo>
                <a:lnTo>
                  <a:pt x="1536" y="672"/>
                </a:lnTo>
                <a:lnTo>
                  <a:pt x="1632" y="864"/>
                </a:lnTo>
                <a:lnTo>
                  <a:pt x="1872" y="768"/>
                </a:lnTo>
                <a:lnTo>
                  <a:pt x="2016" y="816"/>
                </a:lnTo>
                <a:lnTo>
                  <a:pt x="2016" y="1008"/>
                </a:lnTo>
                <a:lnTo>
                  <a:pt x="1824" y="1152"/>
                </a:lnTo>
                <a:lnTo>
                  <a:pt x="1728" y="1392"/>
                </a:lnTo>
                <a:lnTo>
                  <a:pt x="1968" y="1392"/>
                </a:lnTo>
                <a:lnTo>
                  <a:pt x="2112" y="1248"/>
                </a:lnTo>
                <a:lnTo>
                  <a:pt x="2352" y="1200"/>
                </a:lnTo>
                <a:lnTo>
                  <a:pt x="2640" y="1248"/>
                </a:lnTo>
                <a:lnTo>
                  <a:pt x="2880" y="960"/>
                </a:lnTo>
                <a:lnTo>
                  <a:pt x="3120" y="768"/>
                </a:lnTo>
                <a:lnTo>
                  <a:pt x="3312" y="720"/>
                </a:lnTo>
                <a:lnTo>
                  <a:pt x="3552" y="96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3" name="Oval 71"/>
          <p:cNvSpPr>
            <a:spLocks noChangeArrowheads="1"/>
          </p:cNvSpPr>
          <p:nvPr/>
        </p:nvSpPr>
        <p:spPr bwMode="auto">
          <a:xfrm>
            <a:off x="1427163" y="53641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4" name="Oval 72"/>
          <p:cNvSpPr>
            <a:spLocks noChangeArrowheads="1"/>
          </p:cNvSpPr>
          <p:nvPr/>
        </p:nvSpPr>
        <p:spPr bwMode="auto">
          <a:xfrm>
            <a:off x="1825625" y="5667375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Oval 73"/>
          <p:cNvSpPr>
            <a:spLocks noChangeArrowheads="1"/>
          </p:cNvSpPr>
          <p:nvPr/>
        </p:nvSpPr>
        <p:spPr bwMode="auto">
          <a:xfrm>
            <a:off x="2589213" y="5538788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6" name="Oval 74"/>
          <p:cNvSpPr>
            <a:spLocks noChangeArrowheads="1"/>
          </p:cNvSpPr>
          <p:nvPr/>
        </p:nvSpPr>
        <p:spPr bwMode="auto">
          <a:xfrm>
            <a:off x="2708275" y="5092700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7" name="Oval 75"/>
          <p:cNvSpPr>
            <a:spLocks noChangeArrowheads="1"/>
          </p:cNvSpPr>
          <p:nvPr/>
        </p:nvSpPr>
        <p:spPr bwMode="auto">
          <a:xfrm>
            <a:off x="2589213" y="4781550"/>
            <a:ext cx="68262" cy="65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8" name="Oval 76"/>
          <p:cNvSpPr>
            <a:spLocks noChangeArrowheads="1"/>
          </p:cNvSpPr>
          <p:nvPr/>
        </p:nvSpPr>
        <p:spPr bwMode="auto">
          <a:xfrm>
            <a:off x="2809875" y="4527550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9" name="Oval 77"/>
          <p:cNvSpPr>
            <a:spLocks noChangeArrowheads="1"/>
          </p:cNvSpPr>
          <p:nvPr/>
        </p:nvSpPr>
        <p:spPr bwMode="auto">
          <a:xfrm>
            <a:off x="3390900" y="4356100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0" name="Oval 78"/>
          <p:cNvSpPr>
            <a:spLocks noChangeArrowheads="1"/>
          </p:cNvSpPr>
          <p:nvPr/>
        </p:nvSpPr>
        <p:spPr bwMode="auto">
          <a:xfrm>
            <a:off x="3727450" y="4535488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1" name="Oval 79"/>
          <p:cNvSpPr>
            <a:spLocks noChangeArrowheads="1"/>
          </p:cNvSpPr>
          <p:nvPr/>
        </p:nvSpPr>
        <p:spPr bwMode="auto">
          <a:xfrm>
            <a:off x="3600450" y="5260975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2" name="Oval 80"/>
          <p:cNvSpPr>
            <a:spLocks noChangeArrowheads="1"/>
          </p:cNvSpPr>
          <p:nvPr/>
        </p:nvSpPr>
        <p:spPr bwMode="auto">
          <a:xfrm>
            <a:off x="3717925" y="5483225"/>
            <a:ext cx="68263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3" name="Oval 81"/>
          <p:cNvSpPr>
            <a:spLocks noChangeArrowheads="1"/>
          </p:cNvSpPr>
          <p:nvPr/>
        </p:nvSpPr>
        <p:spPr bwMode="auto">
          <a:xfrm>
            <a:off x="4049713" y="53641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4" name="Oval 82"/>
          <p:cNvSpPr>
            <a:spLocks noChangeArrowheads="1"/>
          </p:cNvSpPr>
          <p:nvPr/>
        </p:nvSpPr>
        <p:spPr bwMode="auto">
          <a:xfrm>
            <a:off x="4262438" y="5707063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5" name="Oval 83"/>
          <p:cNvSpPr>
            <a:spLocks noChangeArrowheads="1"/>
          </p:cNvSpPr>
          <p:nvPr/>
        </p:nvSpPr>
        <p:spPr bwMode="auto">
          <a:xfrm>
            <a:off x="4278313" y="54276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6" name="Oval 84"/>
          <p:cNvSpPr>
            <a:spLocks noChangeArrowheads="1"/>
          </p:cNvSpPr>
          <p:nvPr/>
        </p:nvSpPr>
        <p:spPr bwMode="auto">
          <a:xfrm>
            <a:off x="4016375" y="5865813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7" name="Oval 85"/>
          <p:cNvSpPr>
            <a:spLocks noChangeArrowheads="1"/>
          </p:cNvSpPr>
          <p:nvPr/>
        </p:nvSpPr>
        <p:spPr bwMode="auto">
          <a:xfrm>
            <a:off x="3887788" y="6169025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8" name="Oval 86"/>
          <p:cNvSpPr>
            <a:spLocks noChangeArrowheads="1"/>
          </p:cNvSpPr>
          <p:nvPr/>
        </p:nvSpPr>
        <p:spPr bwMode="auto">
          <a:xfrm>
            <a:off x="4211638" y="6184900"/>
            <a:ext cx="66675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9" name="Oval 87"/>
          <p:cNvSpPr>
            <a:spLocks noChangeArrowheads="1"/>
          </p:cNvSpPr>
          <p:nvPr/>
        </p:nvSpPr>
        <p:spPr bwMode="auto">
          <a:xfrm>
            <a:off x="4406900" y="6000750"/>
            <a:ext cx="66675" cy="65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0" name="Oval 88"/>
          <p:cNvSpPr>
            <a:spLocks noChangeArrowheads="1"/>
          </p:cNvSpPr>
          <p:nvPr/>
        </p:nvSpPr>
        <p:spPr bwMode="auto">
          <a:xfrm>
            <a:off x="4745038" y="5937250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1" name="Oval 89"/>
          <p:cNvSpPr>
            <a:spLocks noChangeArrowheads="1"/>
          </p:cNvSpPr>
          <p:nvPr/>
        </p:nvSpPr>
        <p:spPr bwMode="auto">
          <a:xfrm>
            <a:off x="6451600" y="5602288"/>
            <a:ext cx="68263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2" name="Oval 90"/>
          <p:cNvSpPr>
            <a:spLocks noChangeArrowheads="1"/>
          </p:cNvSpPr>
          <p:nvPr/>
        </p:nvSpPr>
        <p:spPr bwMode="auto">
          <a:xfrm>
            <a:off x="6103938" y="5292725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Oval 91"/>
          <p:cNvSpPr>
            <a:spLocks noChangeArrowheads="1"/>
          </p:cNvSpPr>
          <p:nvPr/>
        </p:nvSpPr>
        <p:spPr bwMode="auto">
          <a:xfrm>
            <a:off x="5840413" y="5364163"/>
            <a:ext cx="68262" cy="63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Oval 92"/>
          <p:cNvSpPr>
            <a:spLocks noChangeArrowheads="1"/>
          </p:cNvSpPr>
          <p:nvPr/>
        </p:nvSpPr>
        <p:spPr bwMode="auto">
          <a:xfrm>
            <a:off x="5500688" y="5618163"/>
            <a:ext cx="68262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5" name="Oval 93"/>
          <p:cNvSpPr>
            <a:spLocks noChangeArrowheads="1"/>
          </p:cNvSpPr>
          <p:nvPr/>
        </p:nvSpPr>
        <p:spPr bwMode="auto">
          <a:xfrm>
            <a:off x="5153025" y="6008688"/>
            <a:ext cx="68263" cy="650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46" name="Group 94"/>
          <p:cNvGrpSpPr>
            <a:grpSpLocks/>
          </p:cNvGrpSpPr>
          <p:nvPr/>
        </p:nvGrpSpPr>
        <p:grpSpPr bwMode="auto">
          <a:xfrm>
            <a:off x="5059363" y="4438650"/>
            <a:ext cx="476250" cy="396875"/>
            <a:chOff x="3360" y="2495"/>
            <a:chExt cx="336" cy="299"/>
          </a:xfrm>
        </p:grpSpPr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3408" y="2495"/>
              <a:ext cx="20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NL" altLang="en-US" sz="20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3648" name="Line 96"/>
            <p:cNvSpPr>
              <a:spLocks noChangeShapeType="1"/>
            </p:cNvSpPr>
            <p:nvPr/>
          </p:nvSpPr>
          <p:spPr bwMode="auto">
            <a:xfrm>
              <a:off x="3360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49" name="Line 97"/>
          <p:cNvSpPr>
            <a:spLocks noChangeShapeType="1"/>
          </p:cNvSpPr>
          <p:nvPr/>
        </p:nvSpPr>
        <p:spPr bwMode="auto">
          <a:xfrm flipV="1">
            <a:off x="3733800" y="5461000"/>
            <a:ext cx="579438" cy="76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Line 98"/>
          <p:cNvSpPr>
            <a:spLocks noChangeShapeType="1"/>
          </p:cNvSpPr>
          <p:nvPr/>
        </p:nvSpPr>
        <p:spPr bwMode="auto">
          <a:xfrm>
            <a:off x="1460500" y="5397500"/>
            <a:ext cx="1143000" cy="177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Line 99"/>
          <p:cNvSpPr>
            <a:spLocks noChangeShapeType="1"/>
          </p:cNvSpPr>
          <p:nvPr/>
        </p:nvSpPr>
        <p:spPr bwMode="auto">
          <a:xfrm flipV="1">
            <a:off x="2628900" y="4838700"/>
            <a:ext cx="0" cy="736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2" name="Line 100"/>
          <p:cNvSpPr>
            <a:spLocks noChangeShapeType="1"/>
          </p:cNvSpPr>
          <p:nvPr/>
        </p:nvSpPr>
        <p:spPr bwMode="auto">
          <a:xfrm flipH="1">
            <a:off x="2616200" y="4368800"/>
            <a:ext cx="800100" cy="457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Line 101"/>
          <p:cNvSpPr>
            <a:spLocks noChangeShapeType="1"/>
          </p:cNvSpPr>
          <p:nvPr/>
        </p:nvSpPr>
        <p:spPr bwMode="auto">
          <a:xfrm flipV="1">
            <a:off x="3949700" y="5308600"/>
            <a:ext cx="2192338" cy="889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" name="Line 102"/>
          <p:cNvSpPr>
            <a:spLocks noChangeShapeType="1"/>
          </p:cNvSpPr>
          <p:nvPr/>
        </p:nvSpPr>
        <p:spPr bwMode="auto">
          <a:xfrm>
            <a:off x="3429000" y="4394200"/>
            <a:ext cx="325438" cy="1117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" name="Line 103"/>
          <p:cNvSpPr>
            <a:spLocks noChangeShapeType="1"/>
          </p:cNvSpPr>
          <p:nvPr/>
        </p:nvSpPr>
        <p:spPr bwMode="auto">
          <a:xfrm flipV="1">
            <a:off x="3911600" y="5461000"/>
            <a:ext cx="376238" cy="762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6" name="Line 104"/>
          <p:cNvSpPr>
            <a:spLocks noChangeShapeType="1"/>
          </p:cNvSpPr>
          <p:nvPr/>
        </p:nvSpPr>
        <p:spPr bwMode="auto">
          <a:xfrm>
            <a:off x="6134100" y="5308600"/>
            <a:ext cx="350838" cy="330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the</a:t>
            </a:r>
            <a:r>
              <a:rPr lang="nl-NL" altLang="en-US"/>
              <a:t> DP-algorit</a:t>
            </a:r>
            <a:r>
              <a:rPr lang="en-US" altLang="en-US"/>
              <a:t>h</a:t>
            </a:r>
            <a:r>
              <a:rPr lang="nl-NL" altLang="en-US"/>
              <a:t>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44824"/>
            <a:ext cx="8077200" cy="1524000"/>
          </a:xfrm>
        </p:spPr>
        <p:txBody>
          <a:bodyPr>
            <a:normAutofit/>
          </a:bodyPr>
          <a:lstStyle/>
          <a:p>
            <a:r>
              <a:rPr lang="nl-NL" altLang="en-US" dirty="0"/>
              <a:t>DP-</a:t>
            </a:r>
            <a:r>
              <a:rPr lang="nl-NL" altLang="en-US" dirty="0" err="1"/>
              <a:t>algorit</a:t>
            </a:r>
            <a:r>
              <a:rPr lang="en-US" altLang="en-US" dirty="0"/>
              <a:t>h</a:t>
            </a:r>
            <a:r>
              <a:rPr lang="nl-NL" altLang="en-US" dirty="0"/>
              <a:t>m </a:t>
            </a:r>
            <a:r>
              <a:rPr lang="en-US" altLang="en-US" dirty="0"/>
              <a:t>does not </a:t>
            </a:r>
            <a:r>
              <a:rPr lang="nl-NL" altLang="en-US" dirty="0" err="1"/>
              <a:t>minim</a:t>
            </a:r>
            <a:r>
              <a:rPr lang="en-US" altLang="en-US" dirty="0" err="1"/>
              <a:t>ize</a:t>
            </a:r>
            <a:r>
              <a:rPr lang="nl-NL" altLang="en-US" dirty="0"/>
              <a:t> </a:t>
            </a:r>
            <a:r>
              <a:rPr lang="en-US" altLang="en-US" dirty="0"/>
              <a:t>the number of</a:t>
            </a:r>
            <a:r>
              <a:rPr lang="nl-NL" altLang="en-US" dirty="0"/>
              <a:t> p</a:t>
            </a:r>
            <a:r>
              <a:rPr lang="en-US" altLang="en-US" dirty="0"/>
              <a:t>oi</a:t>
            </a:r>
            <a:r>
              <a:rPr lang="nl-NL" altLang="en-US" dirty="0" err="1"/>
              <a:t>nt</a:t>
            </a:r>
            <a:r>
              <a:rPr lang="en-US" altLang="en-US" dirty="0"/>
              <a:t>s</a:t>
            </a:r>
            <a:r>
              <a:rPr lang="nl-NL" altLang="en-US" dirty="0"/>
              <a:t> in </a:t>
            </a:r>
            <a:r>
              <a:rPr lang="en-US" altLang="en-US" dirty="0" err="1"/>
              <a:t>th</a:t>
            </a:r>
            <a:r>
              <a:rPr lang="nl-NL" altLang="en-US" dirty="0"/>
              <a:t>e </a:t>
            </a:r>
            <a:r>
              <a:rPr lang="nl-NL" altLang="en-US" dirty="0" err="1"/>
              <a:t>simplificati</a:t>
            </a:r>
            <a:r>
              <a:rPr lang="en-US" altLang="en-US" dirty="0"/>
              <a:t>on</a:t>
            </a:r>
            <a:endParaRPr lang="nl-NL" altLang="en-US" dirty="0"/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609600" y="4419600"/>
            <a:ext cx="2222500" cy="1092200"/>
          </a:xfrm>
          <a:custGeom>
            <a:avLst/>
            <a:gdLst>
              <a:gd name="T0" fmla="*/ 0 w 1400"/>
              <a:gd name="T1" fmla="*/ 688 h 688"/>
              <a:gd name="T2" fmla="*/ 344 w 1400"/>
              <a:gd name="T3" fmla="*/ 240 h 688"/>
              <a:gd name="T4" fmla="*/ 392 w 1400"/>
              <a:gd name="T5" fmla="*/ 0 h 688"/>
              <a:gd name="T6" fmla="*/ 440 w 1400"/>
              <a:gd name="T7" fmla="*/ 480 h 688"/>
              <a:gd name="T8" fmla="*/ 488 w 1400"/>
              <a:gd name="T9" fmla="*/ 0 h 688"/>
              <a:gd name="T10" fmla="*/ 536 w 1400"/>
              <a:gd name="T11" fmla="*/ 480 h 688"/>
              <a:gd name="T12" fmla="*/ 584 w 1400"/>
              <a:gd name="T13" fmla="*/ 0 h 688"/>
              <a:gd name="T14" fmla="*/ 632 w 1400"/>
              <a:gd name="T15" fmla="*/ 480 h 688"/>
              <a:gd name="T16" fmla="*/ 680 w 1400"/>
              <a:gd name="T17" fmla="*/ 0 h 688"/>
              <a:gd name="T18" fmla="*/ 728 w 1400"/>
              <a:gd name="T19" fmla="*/ 480 h 688"/>
              <a:gd name="T20" fmla="*/ 776 w 1400"/>
              <a:gd name="T21" fmla="*/ 0 h 688"/>
              <a:gd name="T22" fmla="*/ 824 w 1400"/>
              <a:gd name="T23" fmla="*/ 480 h 688"/>
              <a:gd name="T24" fmla="*/ 872 w 1400"/>
              <a:gd name="T25" fmla="*/ 0 h 688"/>
              <a:gd name="T26" fmla="*/ 920 w 1400"/>
              <a:gd name="T27" fmla="*/ 480 h 688"/>
              <a:gd name="T28" fmla="*/ 968 w 1400"/>
              <a:gd name="T29" fmla="*/ 0 h 688"/>
              <a:gd name="T30" fmla="*/ 1016 w 1400"/>
              <a:gd name="T31" fmla="*/ 480 h 688"/>
              <a:gd name="T32" fmla="*/ 1064 w 1400"/>
              <a:gd name="T33" fmla="*/ 0 h 688"/>
              <a:gd name="T34" fmla="*/ 1400 w 1400"/>
              <a:gd name="T35" fmla="*/ 24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0" h="688">
                <a:moveTo>
                  <a:pt x="0" y="688"/>
                </a:moveTo>
                <a:lnTo>
                  <a:pt x="344" y="240"/>
                </a:lnTo>
                <a:lnTo>
                  <a:pt x="392" y="0"/>
                </a:lnTo>
                <a:lnTo>
                  <a:pt x="440" y="480"/>
                </a:lnTo>
                <a:lnTo>
                  <a:pt x="488" y="0"/>
                </a:lnTo>
                <a:lnTo>
                  <a:pt x="536" y="480"/>
                </a:lnTo>
                <a:lnTo>
                  <a:pt x="584" y="0"/>
                </a:lnTo>
                <a:lnTo>
                  <a:pt x="632" y="480"/>
                </a:lnTo>
                <a:lnTo>
                  <a:pt x="680" y="0"/>
                </a:lnTo>
                <a:lnTo>
                  <a:pt x="728" y="480"/>
                </a:lnTo>
                <a:lnTo>
                  <a:pt x="776" y="0"/>
                </a:lnTo>
                <a:lnTo>
                  <a:pt x="824" y="480"/>
                </a:lnTo>
                <a:lnTo>
                  <a:pt x="872" y="0"/>
                </a:lnTo>
                <a:lnTo>
                  <a:pt x="920" y="480"/>
                </a:lnTo>
                <a:lnTo>
                  <a:pt x="968" y="0"/>
                </a:lnTo>
                <a:lnTo>
                  <a:pt x="1016" y="480"/>
                </a:lnTo>
                <a:lnTo>
                  <a:pt x="1064" y="0"/>
                </a:lnTo>
                <a:lnTo>
                  <a:pt x="1400" y="24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74700" y="43942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62000" y="4394200"/>
            <a:ext cx="295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>
                <a:latin typeface="Times New Roman" pitchFamily="18" charset="0"/>
                <a:sym typeface="Symbol" pitchFamily="18" charset="2"/>
              </a:rPr>
              <a:t></a:t>
            </a:r>
          </a:p>
        </p:txBody>
      </p:sp>
      <p:sp>
        <p:nvSpPr>
          <p:cNvPr id="24589" name="Freeform 13"/>
          <p:cNvSpPr>
            <a:spLocks/>
          </p:cNvSpPr>
          <p:nvPr/>
        </p:nvSpPr>
        <p:spPr bwMode="auto">
          <a:xfrm>
            <a:off x="622300" y="4419600"/>
            <a:ext cx="2209800" cy="1066800"/>
          </a:xfrm>
          <a:custGeom>
            <a:avLst/>
            <a:gdLst>
              <a:gd name="T0" fmla="*/ 0 w 1392"/>
              <a:gd name="T1" fmla="*/ 672 h 672"/>
              <a:gd name="T2" fmla="*/ 384 w 1392"/>
              <a:gd name="T3" fmla="*/ 0 h 672"/>
              <a:gd name="T4" fmla="*/ 1392 w 1392"/>
              <a:gd name="T5" fmla="*/ 24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672">
                <a:moveTo>
                  <a:pt x="0" y="672"/>
                </a:moveTo>
                <a:lnTo>
                  <a:pt x="384" y="0"/>
                </a:lnTo>
                <a:lnTo>
                  <a:pt x="1392" y="240"/>
                </a:lnTo>
              </a:path>
            </a:pathLst>
          </a:custGeom>
          <a:noFill/>
          <a:ln w="1905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14"/>
          <p:cNvSpPr>
            <a:spLocks/>
          </p:cNvSpPr>
          <p:nvPr/>
        </p:nvSpPr>
        <p:spPr bwMode="auto">
          <a:xfrm>
            <a:off x="3200400" y="4419600"/>
            <a:ext cx="2222500" cy="1092200"/>
          </a:xfrm>
          <a:custGeom>
            <a:avLst/>
            <a:gdLst>
              <a:gd name="T0" fmla="*/ 0 w 1400"/>
              <a:gd name="T1" fmla="*/ 688 h 688"/>
              <a:gd name="T2" fmla="*/ 344 w 1400"/>
              <a:gd name="T3" fmla="*/ 240 h 688"/>
              <a:gd name="T4" fmla="*/ 392 w 1400"/>
              <a:gd name="T5" fmla="*/ 0 h 688"/>
              <a:gd name="T6" fmla="*/ 440 w 1400"/>
              <a:gd name="T7" fmla="*/ 480 h 688"/>
              <a:gd name="T8" fmla="*/ 488 w 1400"/>
              <a:gd name="T9" fmla="*/ 0 h 688"/>
              <a:gd name="T10" fmla="*/ 536 w 1400"/>
              <a:gd name="T11" fmla="*/ 480 h 688"/>
              <a:gd name="T12" fmla="*/ 584 w 1400"/>
              <a:gd name="T13" fmla="*/ 0 h 688"/>
              <a:gd name="T14" fmla="*/ 632 w 1400"/>
              <a:gd name="T15" fmla="*/ 480 h 688"/>
              <a:gd name="T16" fmla="*/ 680 w 1400"/>
              <a:gd name="T17" fmla="*/ 0 h 688"/>
              <a:gd name="T18" fmla="*/ 728 w 1400"/>
              <a:gd name="T19" fmla="*/ 480 h 688"/>
              <a:gd name="T20" fmla="*/ 776 w 1400"/>
              <a:gd name="T21" fmla="*/ 0 h 688"/>
              <a:gd name="T22" fmla="*/ 824 w 1400"/>
              <a:gd name="T23" fmla="*/ 480 h 688"/>
              <a:gd name="T24" fmla="*/ 872 w 1400"/>
              <a:gd name="T25" fmla="*/ 0 h 688"/>
              <a:gd name="T26" fmla="*/ 920 w 1400"/>
              <a:gd name="T27" fmla="*/ 480 h 688"/>
              <a:gd name="T28" fmla="*/ 968 w 1400"/>
              <a:gd name="T29" fmla="*/ 0 h 688"/>
              <a:gd name="T30" fmla="*/ 1016 w 1400"/>
              <a:gd name="T31" fmla="*/ 480 h 688"/>
              <a:gd name="T32" fmla="*/ 1064 w 1400"/>
              <a:gd name="T33" fmla="*/ 0 h 688"/>
              <a:gd name="T34" fmla="*/ 1400 w 1400"/>
              <a:gd name="T35" fmla="*/ 24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0" h="688">
                <a:moveTo>
                  <a:pt x="0" y="688"/>
                </a:moveTo>
                <a:lnTo>
                  <a:pt x="344" y="240"/>
                </a:lnTo>
                <a:lnTo>
                  <a:pt x="392" y="0"/>
                </a:lnTo>
                <a:lnTo>
                  <a:pt x="440" y="480"/>
                </a:lnTo>
                <a:lnTo>
                  <a:pt x="488" y="0"/>
                </a:lnTo>
                <a:lnTo>
                  <a:pt x="536" y="480"/>
                </a:lnTo>
                <a:lnTo>
                  <a:pt x="584" y="0"/>
                </a:lnTo>
                <a:lnTo>
                  <a:pt x="632" y="480"/>
                </a:lnTo>
                <a:lnTo>
                  <a:pt x="680" y="0"/>
                </a:lnTo>
                <a:lnTo>
                  <a:pt x="728" y="480"/>
                </a:lnTo>
                <a:lnTo>
                  <a:pt x="776" y="0"/>
                </a:lnTo>
                <a:lnTo>
                  <a:pt x="824" y="480"/>
                </a:lnTo>
                <a:lnTo>
                  <a:pt x="872" y="0"/>
                </a:lnTo>
                <a:lnTo>
                  <a:pt x="920" y="480"/>
                </a:lnTo>
                <a:lnTo>
                  <a:pt x="968" y="0"/>
                </a:lnTo>
                <a:lnTo>
                  <a:pt x="1016" y="480"/>
                </a:lnTo>
                <a:lnTo>
                  <a:pt x="1064" y="0"/>
                </a:lnTo>
                <a:lnTo>
                  <a:pt x="1400" y="24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365500" y="43942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352800" y="4394200"/>
            <a:ext cx="295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>
                <a:latin typeface="Times New Roman" pitchFamily="18" charset="0"/>
                <a:sym typeface="Symbol" pitchFamily="18" charset="2"/>
              </a:rPr>
              <a:t></a:t>
            </a:r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>
            <a:off x="3213100" y="4419600"/>
            <a:ext cx="2209800" cy="1066800"/>
          </a:xfrm>
          <a:custGeom>
            <a:avLst/>
            <a:gdLst>
              <a:gd name="T0" fmla="*/ 0 w 1392"/>
              <a:gd name="T1" fmla="*/ 672 h 672"/>
              <a:gd name="T2" fmla="*/ 384 w 1392"/>
              <a:gd name="T3" fmla="*/ 0 h 672"/>
              <a:gd name="T4" fmla="*/ 432 w 1392"/>
              <a:gd name="T5" fmla="*/ 528 h 672"/>
              <a:gd name="T6" fmla="*/ 1392 w 1392"/>
              <a:gd name="T7" fmla="*/ 24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672">
                <a:moveTo>
                  <a:pt x="0" y="672"/>
                </a:moveTo>
                <a:lnTo>
                  <a:pt x="384" y="0"/>
                </a:lnTo>
                <a:lnTo>
                  <a:pt x="432" y="528"/>
                </a:lnTo>
                <a:lnTo>
                  <a:pt x="1392" y="240"/>
                </a:lnTo>
              </a:path>
            </a:pathLst>
          </a:custGeom>
          <a:noFill/>
          <a:ln w="1905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6311900" y="4495800"/>
            <a:ext cx="2222500" cy="1092200"/>
          </a:xfrm>
          <a:custGeom>
            <a:avLst/>
            <a:gdLst>
              <a:gd name="T0" fmla="*/ 0 w 1400"/>
              <a:gd name="T1" fmla="*/ 688 h 688"/>
              <a:gd name="T2" fmla="*/ 344 w 1400"/>
              <a:gd name="T3" fmla="*/ 240 h 688"/>
              <a:gd name="T4" fmla="*/ 392 w 1400"/>
              <a:gd name="T5" fmla="*/ 0 h 688"/>
              <a:gd name="T6" fmla="*/ 440 w 1400"/>
              <a:gd name="T7" fmla="*/ 480 h 688"/>
              <a:gd name="T8" fmla="*/ 488 w 1400"/>
              <a:gd name="T9" fmla="*/ 0 h 688"/>
              <a:gd name="T10" fmla="*/ 536 w 1400"/>
              <a:gd name="T11" fmla="*/ 480 h 688"/>
              <a:gd name="T12" fmla="*/ 584 w 1400"/>
              <a:gd name="T13" fmla="*/ 0 h 688"/>
              <a:gd name="T14" fmla="*/ 632 w 1400"/>
              <a:gd name="T15" fmla="*/ 480 h 688"/>
              <a:gd name="T16" fmla="*/ 680 w 1400"/>
              <a:gd name="T17" fmla="*/ 0 h 688"/>
              <a:gd name="T18" fmla="*/ 728 w 1400"/>
              <a:gd name="T19" fmla="*/ 480 h 688"/>
              <a:gd name="T20" fmla="*/ 776 w 1400"/>
              <a:gd name="T21" fmla="*/ 0 h 688"/>
              <a:gd name="T22" fmla="*/ 824 w 1400"/>
              <a:gd name="T23" fmla="*/ 480 h 688"/>
              <a:gd name="T24" fmla="*/ 872 w 1400"/>
              <a:gd name="T25" fmla="*/ 0 h 688"/>
              <a:gd name="T26" fmla="*/ 920 w 1400"/>
              <a:gd name="T27" fmla="*/ 480 h 688"/>
              <a:gd name="T28" fmla="*/ 968 w 1400"/>
              <a:gd name="T29" fmla="*/ 0 h 688"/>
              <a:gd name="T30" fmla="*/ 1016 w 1400"/>
              <a:gd name="T31" fmla="*/ 480 h 688"/>
              <a:gd name="T32" fmla="*/ 1064 w 1400"/>
              <a:gd name="T33" fmla="*/ 0 h 688"/>
              <a:gd name="T34" fmla="*/ 1400 w 1400"/>
              <a:gd name="T35" fmla="*/ 24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0" h="688">
                <a:moveTo>
                  <a:pt x="0" y="688"/>
                </a:moveTo>
                <a:lnTo>
                  <a:pt x="344" y="240"/>
                </a:lnTo>
                <a:lnTo>
                  <a:pt x="392" y="0"/>
                </a:lnTo>
                <a:lnTo>
                  <a:pt x="440" y="480"/>
                </a:lnTo>
                <a:lnTo>
                  <a:pt x="488" y="0"/>
                </a:lnTo>
                <a:lnTo>
                  <a:pt x="536" y="480"/>
                </a:lnTo>
                <a:lnTo>
                  <a:pt x="584" y="0"/>
                </a:lnTo>
                <a:lnTo>
                  <a:pt x="632" y="480"/>
                </a:lnTo>
                <a:lnTo>
                  <a:pt x="680" y="0"/>
                </a:lnTo>
                <a:lnTo>
                  <a:pt x="728" y="480"/>
                </a:lnTo>
                <a:lnTo>
                  <a:pt x="776" y="0"/>
                </a:lnTo>
                <a:lnTo>
                  <a:pt x="824" y="480"/>
                </a:lnTo>
                <a:lnTo>
                  <a:pt x="872" y="0"/>
                </a:lnTo>
                <a:lnTo>
                  <a:pt x="920" y="480"/>
                </a:lnTo>
                <a:lnTo>
                  <a:pt x="968" y="0"/>
                </a:lnTo>
                <a:lnTo>
                  <a:pt x="1016" y="480"/>
                </a:lnTo>
                <a:lnTo>
                  <a:pt x="1064" y="0"/>
                </a:lnTo>
                <a:lnTo>
                  <a:pt x="1400" y="24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6477000" y="4470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6464300" y="4470400"/>
            <a:ext cx="295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>
                <a:latin typeface="Times New Roman" pitchFamily="18" charset="0"/>
                <a:sym typeface="Symbol" pitchFamily="18" charset="2"/>
              </a:rPr>
              <a:t></a:t>
            </a:r>
          </a:p>
        </p:txBody>
      </p:sp>
      <p:sp>
        <p:nvSpPr>
          <p:cNvPr id="24599" name="Freeform 23"/>
          <p:cNvSpPr>
            <a:spLocks/>
          </p:cNvSpPr>
          <p:nvPr/>
        </p:nvSpPr>
        <p:spPr bwMode="auto">
          <a:xfrm>
            <a:off x="6324600" y="4876800"/>
            <a:ext cx="2209800" cy="685800"/>
          </a:xfrm>
          <a:custGeom>
            <a:avLst/>
            <a:gdLst>
              <a:gd name="T0" fmla="*/ 0 w 1392"/>
              <a:gd name="T1" fmla="*/ 432 h 432"/>
              <a:gd name="T2" fmla="*/ 336 w 1392"/>
              <a:gd name="T3" fmla="*/ 0 h 432"/>
              <a:gd name="T4" fmla="*/ 1392 w 1392"/>
              <a:gd name="T5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432">
                <a:moveTo>
                  <a:pt x="0" y="432"/>
                </a:moveTo>
                <a:lnTo>
                  <a:pt x="336" y="0"/>
                </a:lnTo>
                <a:lnTo>
                  <a:pt x="1392" y="0"/>
                </a:lnTo>
              </a:path>
            </a:pathLst>
          </a:custGeom>
          <a:noFill/>
          <a:ln w="1905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828800" y="562927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>
                <a:latin typeface="Verdana" pitchFamily="34" charset="0"/>
              </a:rPr>
              <a:t>DP-algorit</a:t>
            </a:r>
            <a:r>
              <a:rPr lang="en-US" altLang="en-US">
                <a:latin typeface="Verdana" pitchFamily="34" charset="0"/>
              </a:rPr>
              <a:t>h</a:t>
            </a:r>
            <a:r>
              <a:rPr lang="nl-NL" altLang="en-US">
                <a:latin typeface="Verdana" pitchFamily="34" charset="0"/>
              </a:rPr>
              <a:t>m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781800" y="5705475"/>
            <a:ext cx="138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>
                <a:latin typeface="Verdana" pitchFamily="34" charset="0"/>
              </a:rPr>
              <a:t>Optimal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the</a:t>
            </a:r>
            <a:r>
              <a:rPr lang="nl-NL" altLang="en-US"/>
              <a:t> DP-algorit</a:t>
            </a:r>
            <a:r>
              <a:rPr lang="en-US" altLang="en-US"/>
              <a:t>h</a:t>
            </a:r>
            <a:r>
              <a:rPr lang="nl-NL" altLang="en-US"/>
              <a:t>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7772400" cy="4191000"/>
          </a:xfrm>
        </p:spPr>
        <p:txBody>
          <a:bodyPr/>
          <a:lstStyle/>
          <a:p>
            <a:r>
              <a:rPr lang="en-US" altLang="en-US" sz="2400" dirty="0"/>
              <a:t>Determining farthest</a:t>
            </a:r>
            <a:r>
              <a:rPr lang="nl-NL" altLang="en-US" sz="2400" dirty="0"/>
              <a:t> p</a:t>
            </a:r>
            <a:r>
              <a:rPr lang="en-US" altLang="en-US" sz="2400" dirty="0"/>
              <a:t>oi</a:t>
            </a:r>
            <a:r>
              <a:rPr lang="nl-NL" altLang="en-US" sz="2400" dirty="0" err="1"/>
              <a:t>nt</a:t>
            </a:r>
            <a:r>
              <a:rPr lang="nl-NL" altLang="en-US" sz="2400" dirty="0"/>
              <a:t> </a:t>
            </a:r>
            <a:r>
              <a:rPr lang="en-US" altLang="en-US" sz="2400" dirty="0"/>
              <a:t>takes</a:t>
            </a:r>
            <a:r>
              <a:rPr lang="nl-NL" altLang="en-US" sz="2400" dirty="0"/>
              <a:t> </a:t>
            </a:r>
            <a:r>
              <a:rPr lang="nl-NL" altLang="en-US" sz="2400" i="1" dirty="0"/>
              <a:t>O</a:t>
            </a:r>
            <a:r>
              <a:rPr lang="nl-NL" altLang="en-US" sz="2400" dirty="0"/>
              <a:t>(n) ti</a:t>
            </a:r>
            <a:r>
              <a:rPr lang="en-US" altLang="en-US" sz="2400" dirty="0"/>
              <a:t>me</a:t>
            </a:r>
            <a:endParaRPr lang="nl-NL" altLang="en-US" sz="2400" dirty="0"/>
          </a:p>
          <a:p>
            <a:r>
              <a:rPr lang="en-US" altLang="en-US" sz="2400" dirty="0"/>
              <a:t>Whole</a:t>
            </a:r>
            <a:r>
              <a:rPr lang="nl-NL" altLang="en-US" sz="2400" dirty="0"/>
              <a:t> </a:t>
            </a:r>
            <a:r>
              <a:rPr lang="nl-NL" altLang="en-US" sz="2400" dirty="0" err="1"/>
              <a:t>algorit</a:t>
            </a:r>
            <a:r>
              <a:rPr lang="en-US" altLang="en-US" sz="2400" dirty="0"/>
              <a:t>h</a:t>
            </a:r>
            <a:r>
              <a:rPr lang="nl-NL" altLang="en-US" sz="2400" dirty="0"/>
              <a:t>m </a:t>
            </a:r>
            <a:r>
              <a:rPr lang="en-US" altLang="en-US" sz="2400" dirty="0"/>
              <a:t>takes</a:t>
            </a:r>
            <a:br>
              <a:rPr lang="en-US" altLang="en-US" sz="2400" dirty="0"/>
            </a:br>
            <a:r>
              <a:rPr lang="nl-NL" altLang="en-US" sz="2400" dirty="0"/>
              <a:t/>
            </a:r>
            <a:br>
              <a:rPr lang="nl-NL" altLang="en-US" sz="2400" dirty="0"/>
            </a:br>
            <a:r>
              <a:rPr lang="nl-NL" altLang="en-US" sz="2400" i="1" dirty="0"/>
              <a:t>T</a:t>
            </a:r>
            <a:r>
              <a:rPr lang="nl-NL" altLang="en-US" sz="2400" dirty="0"/>
              <a:t>(n) = </a:t>
            </a:r>
            <a:r>
              <a:rPr lang="nl-NL" altLang="en-US" sz="2400" i="1" dirty="0"/>
              <a:t>T</a:t>
            </a:r>
            <a:r>
              <a:rPr lang="nl-NL" altLang="en-US" sz="2400" dirty="0"/>
              <a:t>(m) + </a:t>
            </a:r>
            <a:r>
              <a:rPr lang="nl-NL" altLang="en-US" sz="2400" i="1" dirty="0"/>
              <a:t>T</a:t>
            </a:r>
            <a:r>
              <a:rPr lang="nl-NL" altLang="en-US" sz="2400" dirty="0"/>
              <a:t>(n-m+1) + </a:t>
            </a:r>
            <a:r>
              <a:rPr lang="nl-NL" altLang="en-US" sz="2400" i="1" dirty="0"/>
              <a:t>O</a:t>
            </a:r>
            <a:r>
              <a:rPr lang="nl-NL" altLang="en-US" sz="2400" dirty="0"/>
              <a:t>(n),</a:t>
            </a:r>
            <a:br>
              <a:rPr lang="nl-NL" altLang="en-US" sz="2400" dirty="0"/>
            </a:br>
            <a:r>
              <a:rPr lang="nl-NL" altLang="en-US" sz="2400" i="1" dirty="0"/>
              <a:t>T</a:t>
            </a:r>
            <a:r>
              <a:rPr lang="nl-NL" altLang="en-US" sz="2400" dirty="0"/>
              <a:t>(2) = </a:t>
            </a:r>
            <a:r>
              <a:rPr lang="nl-NL" altLang="en-US" sz="2400" i="1" dirty="0"/>
              <a:t>O</a:t>
            </a:r>
            <a:r>
              <a:rPr lang="nl-NL" altLang="en-US" sz="2400" dirty="0"/>
              <a:t>(1) ti</a:t>
            </a:r>
            <a:r>
              <a:rPr lang="en-US" altLang="en-US" sz="2400" dirty="0"/>
              <a:t>me</a:t>
            </a:r>
            <a:r>
              <a:rPr lang="nl-NL" altLang="en-US" sz="2400" dirty="0"/>
              <a:t>,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nl-NL" altLang="en-US" sz="2400" dirty="0"/>
              <a:t/>
            </a:r>
            <a:br>
              <a:rPr lang="nl-NL" altLang="en-US" sz="2400" dirty="0"/>
            </a:br>
            <a:r>
              <a:rPr lang="nl-NL" altLang="en-US" sz="2400" dirty="0"/>
              <a:t>split</a:t>
            </a:r>
            <a:r>
              <a:rPr lang="en-US" altLang="en-US" sz="2400" dirty="0"/>
              <a:t>ting</a:t>
            </a:r>
            <a:r>
              <a:rPr lang="nl-NL" altLang="en-US" sz="2400" dirty="0"/>
              <a:t> in m </a:t>
            </a:r>
            <a:r>
              <a:rPr lang="en-US" altLang="en-US" sz="2400" dirty="0"/>
              <a:t>and</a:t>
            </a:r>
            <a:r>
              <a:rPr lang="nl-NL" altLang="en-US" sz="2400" dirty="0"/>
              <a:t> n-m+1 p</a:t>
            </a:r>
            <a:r>
              <a:rPr lang="en-US" altLang="en-US" sz="2400" dirty="0"/>
              <a:t>oi</a:t>
            </a:r>
            <a:r>
              <a:rPr lang="nl-NL" altLang="en-US" sz="2400" dirty="0" err="1"/>
              <a:t>nt</a:t>
            </a:r>
            <a:r>
              <a:rPr lang="en-US" altLang="en-US" sz="2400" dirty="0"/>
              <a:t>s</a:t>
            </a:r>
            <a:br>
              <a:rPr lang="en-US" altLang="en-US" sz="2400" dirty="0"/>
            </a:br>
            <a:endParaRPr lang="nl-NL" altLang="en-US" sz="2400" dirty="0"/>
          </a:p>
          <a:p>
            <a:r>
              <a:rPr lang="nl-NL" altLang="en-US" sz="2400" dirty="0"/>
              <a:t>“</a:t>
            </a:r>
            <a:r>
              <a:rPr lang="en-US" altLang="en-US" sz="2400" dirty="0"/>
              <a:t>Fair</a:t>
            </a:r>
            <a:r>
              <a:rPr lang="nl-NL" altLang="en-US" sz="2400" dirty="0"/>
              <a:t>” split g</a:t>
            </a:r>
            <a:r>
              <a:rPr lang="en-US" altLang="en-US" sz="2400" dirty="0" err="1"/>
              <a:t>ives</a:t>
            </a:r>
            <a:r>
              <a:rPr lang="nl-NL" altLang="en-US" sz="2400" dirty="0"/>
              <a:t> </a:t>
            </a:r>
            <a:r>
              <a:rPr lang="nl-NL" altLang="en-US" sz="2400" i="1" dirty="0"/>
              <a:t>O</a:t>
            </a:r>
            <a:r>
              <a:rPr lang="nl-NL" altLang="en-US" sz="2400" dirty="0"/>
              <a:t>(n log n) ti</a:t>
            </a:r>
            <a:r>
              <a:rPr lang="en-US" altLang="en-US" sz="2400" dirty="0"/>
              <a:t>me</a:t>
            </a:r>
            <a:endParaRPr lang="nl-NL" altLang="en-US" sz="2400" dirty="0"/>
          </a:p>
          <a:p>
            <a:r>
              <a:rPr lang="nl-NL" altLang="en-US" sz="2400" dirty="0"/>
              <a:t>Worst case </a:t>
            </a:r>
            <a:r>
              <a:rPr lang="en-US" altLang="en-US" sz="2400" dirty="0"/>
              <a:t>gives quadratic time</a:t>
            </a:r>
            <a:endParaRPr lang="nl-NL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the</a:t>
            </a:r>
            <a:r>
              <a:rPr lang="nl-NL" altLang="en-US"/>
              <a:t> DP-algorit</a:t>
            </a:r>
            <a:r>
              <a:rPr lang="en-US" altLang="en-US"/>
              <a:t>h</a:t>
            </a:r>
            <a:r>
              <a:rPr lang="nl-NL" altLang="en-US"/>
              <a:t>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1243335"/>
          </a:xfrm>
        </p:spPr>
        <p:txBody>
          <a:bodyPr>
            <a:normAutofit/>
          </a:bodyPr>
          <a:lstStyle/>
          <a:p>
            <a:r>
              <a:rPr lang="nl-NL" altLang="en-US" dirty="0"/>
              <a:t>DP-algorit</a:t>
            </a:r>
            <a:r>
              <a:rPr lang="en-US" altLang="en-US" dirty="0"/>
              <a:t>h</a:t>
            </a:r>
            <a:r>
              <a:rPr lang="nl-NL" altLang="en-US" dirty="0"/>
              <a:t>m </a:t>
            </a:r>
            <a:r>
              <a:rPr lang="en-US" altLang="en-US" dirty="0"/>
              <a:t>may give</a:t>
            </a:r>
            <a:r>
              <a:rPr lang="nl-NL" altLang="en-US" dirty="0"/>
              <a:t> </a:t>
            </a:r>
            <a:r>
              <a:rPr lang="en-US" altLang="en-US" dirty="0"/>
              <a:t>s</a:t>
            </a:r>
            <a:r>
              <a:rPr lang="nl-NL" altLang="en-US" dirty="0"/>
              <a:t>elf</a:t>
            </a:r>
            <a:r>
              <a:rPr lang="en-US" altLang="en-US" dirty="0"/>
              <a:t>-intersections</a:t>
            </a:r>
            <a:r>
              <a:rPr lang="nl-NL" altLang="en-US" dirty="0"/>
              <a:t> in </a:t>
            </a:r>
            <a:r>
              <a:rPr lang="en-US" altLang="en-US" dirty="0" err="1"/>
              <a:t>th</a:t>
            </a:r>
            <a:r>
              <a:rPr lang="nl-NL" altLang="en-US" dirty="0"/>
              <a:t>e</a:t>
            </a:r>
            <a:r>
              <a:rPr lang="en-US" altLang="en-US" dirty="0"/>
              <a:t> output</a:t>
            </a:r>
            <a:endParaRPr lang="nl-NL" altLang="en-US" dirty="0"/>
          </a:p>
        </p:txBody>
      </p:sp>
      <p:sp>
        <p:nvSpPr>
          <p:cNvPr id="25604" name="Freeform 4"/>
          <p:cNvSpPr>
            <a:spLocks/>
          </p:cNvSpPr>
          <p:nvPr/>
        </p:nvSpPr>
        <p:spPr bwMode="auto">
          <a:xfrm>
            <a:off x="533400" y="2924944"/>
            <a:ext cx="1981200" cy="990600"/>
          </a:xfrm>
          <a:custGeom>
            <a:avLst/>
            <a:gdLst>
              <a:gd name="T0" fmla="*/ 0 w 1248"/>
              <a:gd name="T1" fmla="*/ 144 h 624"/>
              <a:gd name="T2" fmla="*/ 624 w 1248"/>
              <a:gd name="T3" fmla="*/ 0 h 624"/>
              <a:gd name="T4" fmla="*/ 1248 w 1248"/>
              <a:gd name="T5" fmla="*/ 144 h 624"/>
              <a:gd name="T6" fmla="*/ 624 w 1248"/>
              <a:gd name="T7" fmla="*/ 96 h 624"/>
              <a:gd name="T8" fmla="*/ 912 w 1248"/>
              <a:gd name="T9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624">
                <a:moveTo>
                  <a:pt x="0" y="144"/>
                </a:moveTo>
                <a:lnTo>
                  <a:pt x="624" y="0"/>
                </a:lnTo>
                <a:lnTo>
                  <a:pt x="1248" y="144"/>
                </a:lnTo>
                <a:lnTo>
                  <a:pt x="624" y="96"/>
                </a:lnTo>
                <a:lnTo>
                  <a:pt x="912" y="624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12" name="Group 12"/>
          <p:cNvGrpSpPr>
            <a:grpSpLocks/>
          </p:cNvGrpSpPr>
          <p:nvPr/>
        </p:nvGrpSpPr>
        <p:grpSpPr bwMode="auto">
          <a:xfrm>
            <a:off x="2438400" y="3458344"/>
            <a:ext cx="1981200" cy="990600"/>
            <a:chOff x="2064" y="2352"/>
            <a:chExt cx="1248" cy="624"/>
          </a:xfrm>
        </p:grpSpPr>
        <p:sp>
          <p:nvSpPr>
            <p:cNvPr id="25605" name="Freeform 5"/>
            <p:cNvSpPr>
              <a:spLocks/>
            </p:cNvSpPr>
            <p:nvPr/>
          </p:nvSpPr>
          <p:spPr bwMode="auto">
            <a:xfrm>
              <a:off x="2064" y="2352"/>
              <a:ext cx="1248" cy="624"/>
            </a:xfrm>
            <a:custGeom>
              <a:avLst/>
              <a:gdLst>
                <a:gd name="T0" fmla="*/ 0 w 1248"/>
                <a:gd name="T1" fmla="*/ 144 h 624"/>
                <a:gd name="T2" fmla="*/ 624 w 1248"/>
                <a:gd name="T3" fmla="*/ 0 h 624"/>
                <a:gd name="T4" fmla="*/ 1248 w 1248"/>
                <a:gd name="T5" fmla="*/ 144 h 624"/>
                <a:gd name="T6" fmla="*/ 624 w 1248"/>
                <a:gd name="T7" fmla="*/ 96 h 624"/>
                <a:gd name="T8" fmla="*/ 912 w 1248"/>
                <a:gd name="T9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624">
                  <a:moveTo>
                    <a:pt x="0" y="144"/>
                  </a:moveTo>
                  <a:lnTo>
                    <a:pt x="624" y="0"/>
                  </a:lnTo>
                  <a:lnTo>
                    <a:pt x="1248" y="144"/>
                  </a:lnTo>
                  <a:lnTo>
                    <a:pt x="624" y="96"/>
                  </a:lnTo>
                  <a:lnTo>
                    <a:pt x="912" y="62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2064" y="2496"/>
              <a:ext cx="912" cy="4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4419600" y="4067944"/>
            <a:ext cx="1981200" cy="990600"/>
            <a:chOff x="3792" y="2352"/>
            <a:chExt cx="1248" cy="624"/>
          </a:xfrm>
        </p:grpSpPr>
        <p:sp>
          <p:nvSpPr>
            <p:cNvPr id="25606" name="Freeform 6"/>
            <p:cNvSpPr>
              <a:spLocks/>
            </p:cNvSpPr>
            <p:nvPr/>
          </p:nvSpPr>
          <p:spPr bwMode="auto">
            <a:xfrm>
              <a:off x="3792" y="2352"/>
              <a:ext cx="1248" cy="624"/>
            </a:xfrm>
            <a:custGeom>
              <a:avLst/>
              <a:gdLst>
                <a:gd name="T0" fmla="*/ 0 w 1248"/>
                <a:gd name="T1" fmla="*/ 144 h 624"/>
                <a:gd name="T2" fmla="*/ 624 w 1248"/>
                <a:gd name="T3" fmla="*/ 0 h 624"/>
                <a:gd name="T4" fmla="*/ 1248 w 1248"/>
                <a:gd name="T5" fmla="*/ 144 h 624"/>
                <a:gd name="T6" fmla="*/ 624 w 1248"/>
                <a:gd name="T7" fmla="*/ 96 h 624"/>
                <a:gd name="T8" fmla="*/ 912 w 1248"/>
                <a:gd name="T9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624">
                  <a:moveTo>
                    <a:pt x="0" y="144"/>
                  </a:moveTo>
                  <a:lnTo>
                    <a:pt x="624" y="0"/>
                  </a:lnTo>
                  <a:lnTo>
                    <a:pt x="1248" y="144"/>
                  </a:lnTo>
                  <a:lnTo>
                    <a:pt x="624" y="96"/>
                  </a:lnTo>
                  <a:lnTo>
                    <a:pt x="912" y="62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Freeform 10"/>
            <p:cNvSpPr>
              <a:spLocks/>
            </p:cNvSpPr>
            <p:nvPr/>
          </p:nvSpPr>
          <p:spPr bwMode="auto">
            <a:xfrm>
              <a:off x="3792" y="2496"/>
              <a:ext cx="1248" cy="480"/>
            </a:xfrm>
            <a:custGeom>
              <a:avLst/>
              <a:gdLst>
                <a:gd name="T0" fmla="*/ 0 w 1248"/>
                <a:gd name="T1" fmla="*/ 0 h 480"/>
                <a:gd name="T2" fmla="*/ 1248 w 1248"/>
                <a:gd name="T3" fmla="*/ 0 h 480"/>
                <a:gd name="T4" fmla="*/ 912 w 1248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480">
                  <a:moveTo>
                    <a:pt x="0" y="0"/>
                  </a:moveTo>
                  <a:lnTo>
                    <a:pt x="1248" y="0"/>
                  </a:lnTo>
                  <a:lnTo>
                    <a:pt x="912" y="480"/>
                  </a:ln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4" name="Group 14"/>
          <p:cNvGrpSpPr>
            <a:grpSpLocks/>
          </p:cNvGrpSpPr>
          <p:nvPr/>
        </p:nvGrpSpPr>
        <p:grpSpPr bwMode="auto">
          <a:xfrm>
            <a:off x="6629400" y="4753744"/>
            <a:ext cx="1981200" cy="990600"/>
            <a:chOff x="1680" y="3216"/>
            <a:chExt cx="1248" cy="624"/>
          </a:xfrm>
        </p:grpSpPr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1680" y="3216"/>
              <a:ext cx="1248" cy="624"/>
            </a:xfrm>
            <a:custGeom>
              <a:avLst/>
              <a:gdLst>
                <a:gd name="T0" fmla="*/ 0 w 1248"/>
                <a:gd name="T1" fmla="*/ 144 h 624"/>
                <a:gd name="T2" fmla="*/ 624 w 1248"/>
                <a:gd name="T3" fmla="*/ 0 h 624"/>
                <a:gd name="T4" fmla="*/ 1248 w 1248"/>
                <a:gd name="T5" fmla="*/ 144 h 624"/>
                <a:gd name="T6" fmla="*/ 624 w 1248"/>
                <a:gd name="T7" fmla="*/ 96 h 624"/>
                <a:gd name="T8" fmla="*/ 912 w 1248"/>
                <a:gd name="T9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624">
                  <a:moveTo>
                    <a:pt x="0" y="144"/>
                  </a:moveTo>
                  <a:lnTo>
                    <a:pt x="624" y="0"/>
                  </a:lnTo>
                  <a:lnTo>
                    <a:pt x="1248" y="144"/>
                  </a:lnTo>
                  <a:lnTo>
                    <a:pt x="624" y="96"/>
                  </a:lnTo>
                  <a:lnTo>
                    <a:pt x="912" y="62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Freeform 11"/>
            <p:cNvSpPr>
              <a:spLocks/>
            </p:cNvSpPr>
            <p:nvPr/>
          </p:nvSpPr>
          <p:spPr bwMode="auto">
            <a:xfrm>
              <a:off x="1680" y="3312"/>
              <a:ext cx="1248" cy="528"/>
            </a:xfrm>
            <a:custGeom>
              <a:avLst/>
              <a:gdLst>
                <a:gd name="T0" fmla="*/ 0 w 1248"/>
                <a:gd name="T1" fmla="*/ 48 h 528"/>
                <a:gd name="T2" fmla="*/ 1248 w 1248"/>
                <a:gd name="T3" fmla="*/ 48 h 528"/>
                <a:gd name="T4" fmla="*/ 624 w 1248"/>
                <a:gd name="T5" fmla="*/ 0 h 528"/>
                <a:gd name="T6" fmla="*/ 912 w 1248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528">
                  <a:moveTo>
                    <a:pt x="0" y="48"/>
                  </a:moveTo>
                  <a:lnTo>
                    <a:pt x="1248" y="48"/>
                  </a:lnTo>
                  <a:lnTo>
                    <a:pt x="624" y="0"/>
                  </a:lnTo>
                  <a:lnTo>
                    <a:pt x="912" y="528"/>
                  </a:ln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2146300" y="4220344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2133600" y="4220344"/>
            <a:ext cx="295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000">
                <a:latin typeface="Times New Roman" pitchFamily="18" charset="0"/>
                <a:sym typeface="Symbol" pitchFamily="18" charset="2"/>
              </a:rPr>
              <a:t>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827584" y="5334307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Solution</a:t>
            </a:r>
            <a:r>
              <a:rPr lang="nl-NL" altLang="en-US" sz="2400" dirty="0"/>
              <a:t>: test </a:t>
            </a:r>
            <a:r>
              <a:rPr lang="en-US" altLang="en-US" sz="2400" dirty="0"/>
              <a:t>output for</a:t>
            </a:r>
            <a:r>
              <a:rPr lang="nl-NL" altLang="en-US" sz="2400" dirty="0"/>
              <a:t> </a:t>
            </a:r>
            <a:r>
              <a:rPr lang="en-US" altLang="en-US" sz="2400" dirty="0"/>
              <a:t>s</a:t>
            </a:r>
            <a:r>
              <a:rPr lang="nl-NL" altLang="en-US" sz="2400" dirty="0"/>
              <a:t>elf</a:t>
            </a:r>
            <a:r>
              <a:rPr lang="en-US" altLang="en-US" sz="2400" dirty="0"/>
              <a:t>-intersections</a:t>
            </a:r>
            <a:br>
              <a:rPr lang="en-US" altLang="en-US" sz="2400" dirty="0"/>
            </a:br>
            <a:r>
              <a:rPr lang="en-US" altLang="en-US" sz="2400" dirty="0"/>
              <a:t>and continue adding</a:t>
            </a:r>
            <a:r>
              <a:rPr lang="nl-NL" altLang="en-US" sz="2400" dirty="0"/>
              <a:t> control</a:t>
            </a:r>
            <a:r>
              <a:rPr lang="en-US" altLang="en-US" sz="2400" dirty="0"/>
              <a:t> </a:t>
            </a:r>
            <a:r>
              <a:rPr lang="nl-NL" altLang="en-US" sz="2400" dirty="0"/>
              <a:t>p</a:t>
            </a:r>
            <a:r>
              <a:rPr lang="en-US" altLang="en-US" sz="2400" dirty="0"/>
              <a:t>oi</a:t>
            </a:r>
            <a:r>
              <a:rPr lang="nl-NL" altLang="en-US" sz="2400" dirty="0" err="1"/>
              <a:t>nt</a:t>
            </a:r>
            <a:r>
              <a:rPr lang="en-US" altLang="en-US" sz="2400" dirty="0"/>
              <a:t>s if </a:t>
            </a:r>
            <a:r>
              <a:rPr lang="nl-NL" altLang="en-US" sz="2400" dirty="0"/>
              <a:t>n</a:t>
            </a:r>
            <a:r>
              <a:rPr lang="en-US" altLang="en-US" sz="2400" dirty="0" err="1"/>
              <a:t>ecessary</a:t>
            </a:r>
            <a:endParaRPr lang="nl-NL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Improved</a:t>
            </a:r>
            <a:r>
              <a:rPr lang="nl-NL" altLang="en-US" dirty="0"/>
              <a:t> DP-</a:t>
            </a:r>
            <a:r>
              <a:rPr lang="nl-NL" altLang="en-US" dirty="0" err="1"/>
              <a:t>algorit</a:t>
            </a:r>
            <a:r>
              <a:rPr lang="en-US" altLang="en-US" dirty="0"/>
              <a:t>h</a:t>
            </a:r>
            <a:r>
              <a:rPr lang="nl-NL" altLang="en-US" dirty="0"/>
              <a:t>m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918648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nl-NL" altLang="en-US" sz="2400" dirty="0"/>
              <a:t>DP-</a:t>
            </a:r>
            <a:r>
              <a:rPr lang="en-US" altLang="en-US" sz="2400" dirty="0"/>
              <a:t>improved</a:t>
            </a:r>
            <a:r>
              <a:rPr lang="nl-NL" altLang="en-US" sz="2400" dirty="0"/>
              <a:t>(i, j, </a:t>
            </a:r>
            <a:r>
              <a:rPr lang="nl-NL" altLang="en-US" sz="2400" dirty="0">
                <a:sym typeface="Symbol" pitchFamily="18" charset="2"/>
              </a:rPr>
              <a:t></a:t>
            </a:r>
            <a:r>
              <a:rPr lang="nl-NL" altLang="en-US" sz="2400" dirty="0"/>
              <a:t>)</a:t>
            </a:r>
            <a:br>
              <a:rPr lang="nl-NL" altLang="en-US" sz="2400" dirty="0"/>
            </a:br>
            <a:endParaRPr lang="nl-NL" altLang="en-US" sz="1600" dirty="0"/>
          </a:p>
          <a:p>
            <a:pPr>
              <a:lnSpc>
                <a:spcPct val="110000"/>
              </a:lnSpc>
            </a:pPr>
            <a:r>
              <a:rPr lang="nl-NL" altLang="en-US" sz="2400" i="1" dirty="0"/>
              <a:t>Simp</a:t>
            </a:r>
            <a:r>
              <a:rPr lang="nl-NL" altLang="en-US" sz="2400" dirty="0"/>
              <a:t> = DP-standard(i, j, </a:t>
            </a:r>
            <a:r>
              <a:rPr lang="nl-NL" altLang="en-US" sz="2400" dirty="0">
                <a:sym typeface="Symbol" pitchFamily="18" charset="2"/>
              </a:rPr>
              <a:t></a:t>
            </a:r>
            <a:r>
              <a:rPr lang="nl-NL" altLang="en-US" sz="2400" dirty="0"/>
              <a:t>)</a:t>
            </a:r>
          </a:p>
          <a:p>
            <a:pPr>
              <a:lnSpc>
                <a:spcPct val="110000"/>
              </a:lnSpc>
            </a:pPr>
            <a:r>
              <a:rPr lang="nl-NL" altLang="en-US" sz="2400" i="1" dirty="0"/>
              <a:t>V</a:t>
            </a:r>
            <a:r>
              <a:rPr lang="nl-NL" altLang="en-US" sz="2400" dirty="0"/>
              <a:t> = </a:t>
            </a:r>
            <a:r>
              <a:rPr lang="en-US" altLang="en-US" sz="2400" dirty="0"/>
              <a:t>set of</a:t>
            </a:r>
            <a:r>
              <a:rPr lang="nl-NL" altLang="en-US" sz="2400" dirty="0"/>
              <a:t> </a:t>
            </a:r>
            <a:r>
              <a:rPr lang="en-US" altLang="en-US" sz="2400" dirty="0"/>
              <a:t>intersecting</a:t>
            </a:r>
            <a:r>
              <a:rPr lang="nl-NL" altLang="en-US" sz="2400" dirty="0"/>
              <a:t> segment</a:t>
            </a:r>
            <a:r>
              <a:rPr lang="en-US" altLang="en-US" sz="2400" dirty="0"/>
              <a:t>s</a:t>
            </a:r>
            <a:r>
              <a:rPr lang="nl-NL" altLang="en-US" sz="2400" dirty="0"/>
              <a:t> </a:t>
            </a:r>
            <a:r>
              <a:rPr lang="en-US" altLang="en-US" sz="2400" dirty="0"/>
              <a:t>of</a:t>
            </a:r>
            <a:r>
              <a:rPr lang="nl-NL" altLang="en-US" sz="2400" dirty="0"/>
              <a:t> </a:t>
            </a:r>
            <a:r>
              <a:rPr lang="nl-NL" altLang="en-US" sz="2400" i="1" dirty="0"/>
              <a:t>Simp</a:t>
            </a:r>
            <a:r>
              <a:rPr lang="nl-NL" altLang="en-US" sz="2400" dirty="0"/>
              <a:t/>
            </a:r>
            <a:br>
              <a:rPr lang="nl-NL" altLang="en-US" sz="2400" dirty="0"/>
            </a:br>
            <a:r>
              <a:rPr lang="en-US" altLang="en-US" sz="2400" dirty="0"/>
              <a:t>Repeat</a:t>
            </a:r>
            <a:endParaRPr lang="nl-NL" altLang="en-US" sz="2400" dirty="0"/>
          </a:p>
          <a:p>
            <a:pPr>
              <a:lnSpc>
                <a:spcPct val="110000"/>
              </a:lnSpc>
            </a:pPr>
            <a:r>
              <a:rPr lang="nl-NL" altLang="en-US" sz="2400" dirty="0"/>
              <a:t>	</a:t>
            </a:r>
            <a:r>
              <a:rPr lang="en-US" altLang="en-US" sz="2400" dirty="0"/>
              <a:t>F</a:t>
            </a:r>
            <a:r>
              <a:rPr lang="nl-NL" altLang="en-US" sz="2400" dirty="0"/>
              <a:t>or </a:t>
            </a:r>
            <a:r>
              <a:rPr lang="nl-NL" altLang="en-US" sz="2400" dirty="0" err="1"/>
              <a:t>all</a:t>
            </a:r>
            <a:r>
              <a:rPr lang="nl-NL" altLang="en-US" sz="2400" dirty="0"/>
              <a:t> segment</a:t>
            </a:r>
            <a:r>
              <a:rPr lang="en-US" altLang="en-US" sz="2400" dirty="0" smtClean="0"/>
              <a:t>s </a:t>
            </a:r>
            <a:r>
              <a:rPr lang="nl-NL" altLang="en-US" sz="2400" dirty="0" smtClean="0"/>
              <a:t> </a:t>
            </a:r>
            <a:r>
              <a:rPr lang="nl-NL" altLang="en-US" sz="2400" i="1" dirty="0"/>
              <a:t>s</a:t>
            </a:r>
            <a:r>
              <a:rPr lang="nl-NL" altLang="en-US" sz="2400" dirty="0"/>
              <a:t> </a:t>
            </a:r>
            <a:r>
              <a:rPr lang="nl-NL" altLang="en-US" sz="2400" dirty="0">
                <a:sym typeface="Symbol" pitchFamily="18" charset="2"/>
              </a:rPr>
              <a:t> </a:t>
            </a:r>
            <a:r>
              <a:rPr lang="nl-NL" altLang="en-US" sz="2400" i="1" dirty="0">
                <a:sym typeface="Symbol" pitchFamily="18" charset="2"/>
              </a:rPr>
              <a:t>V</a:t>
            </a:r>
            <a:r>
              <a:rPr lang="nl-NL" altLang="en-US" sz="2400" dirty="0">
                <a:sym typeface="Symbol" pitchFamily="18" charset="2"/>
              </a:rPr>
              <a:t> </a:t>
            </a:r>
            <a:r>
              <a:rPr lang="nl-NL" altLang="en-US" sz="2400" dirty="0" smtClean="0">
                <a:sym typeface="Symbol" pitchFamily="18" charset="2"/>
              </a:rPr>
              <a:t>:  </a:t>
            </a:r>
            <a:r>
              <a:rPr lang="en-US" altLang="en-US" sz="2400" dirty="0">
                <a:sym typeface="Symbol" pitchFamily="18" charset="2"/>
              </a:rPr>
              <a:t>Refine</a:t>
            </a:r>
            <a:r>
              <a:rPr lang="nl-NL" altLang="en-US" sz="2400" dirty="0">
                <a:sym typeface="Symbol" pitchFamily="18" charset="2"/>
              </a:rPr>
              <a:t>(</a:t>
            </a:r>
            <a:r>
              <a:rPr lang="nl-NL" altLang="en-US" sz="2400" i="1" dirty="0">
                <a:sym typeface="Symbol" pitchFamily="18" charset="2"/>
              </a:rPr>
              <a:t>s</a:t>
            </a:r>
            <a:r>
              <a:rPr lang="nl-NL" altLang="en-US" sz="2400" dirty="0">
                <a:sym typeface="Symbol" pitchFamily="18" charset="2"/>
              </a:rPr>
              <a:t>) </a:t>
            </a:r>
            <a:r>
              <a:rPr lang="nl-NL" altLang="en-US" sz="2400" dirty="0" smtClean="0">
                <a:sym typeface="Symbol" pitchFamily="18" charset="2"/>
              </a:rPr>
              <a:t>in </a:t>
            </a:r>
            <a:r>
              <a:rPr lang="nl-NL" altLang="en-US" sz="2400" dirty="0" err="1"/>
              <a:t>simplification</a:t>
            </a:r>
            <a:r>
              <a:rPr lang="nl-NL" altLang="en-US" sz="2400" dirty="0">
                <a:sym typeface="Symbol" pitchFamily="18" charset="2"/>
              </a:rPr>
              <a:t/>
            </a:r>
            <a:br>
              <a:rPr lang="nl-NL" altLang="en-US" sz="2400" dirty="0">
                <a:sym typeface="Symbol" pitchFamily="18" charset="2"/>
              </a:rPr>
            </a:br>
            <a:r>
              <a:rPr lang="nl-NL" altLang="en-US" sz="2400" dirty="0">
                <a:sym typeface="Symbol" pitchFamily="18" charset="2"/>
              </a:rPr>
              <a:t>	Do </a:t>
            </a:r>
            <a:r>
              <a:rPr lang="nl-NL" altLang="en-US" sz="2400" dirty="0" err="1" smtClean="0">
                <a:sym typeface="Symbol" pitchFamily="18" charset="2"/>
              </a:rPr>
              <a:t>one</a:t>
            </a:r>
            <a:r>
              <a:rPr lang="nl-NL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refinement</a:t>
            </a:r>
            <a:r>
              <a:rPr lang="nl-NL" altLang="en-US" sz="2400" dirty="0">
                <a:sym typeface="Symbol" pitchFamily="18" charset="2"/>
              </a:rPr>
              <a:t>  </a:t>
            </a:r>
            <a:r>
              <a:rPr lang="nl-NL" altLang="en-US" sz="2400" dirty="0">
                <a:cs typeface="Times New Roman" pitchFamily="18" charset="0"/>
                <a:sym typeface="Symbol" pitchFamily="18" charset="2"/>
              </a:rPr>
              <a:t>à</a:t>
            </a:r>
            <a:r>
              <a:rPr lang="nl-NL" altLang="en-US" sz="2400" dirty="0">
                <a:sym typeface="Symbol" pitchFamily="18" charset="2"/>
              </a:rPr>
              <a:t> la DP </a:t>
            </a:r>
            <a:r>
              <a:rPr lang="en-US" altLang="en-US" sz="2400" dirty="0">
                <a:sym typeface="Symbol" pitchFamily="18" charset="2"/>
              </a:rPr>
              <a:t>by adding the</a:t>
            </a:r>
            <a:br>
              <a:rPr lang="en-US" altLang="en-US" sz="2400" dirty="0">
                <a:sym typeface="Symbol" pitchFamily="18" charset="2"/>
              </a:rPr>
            </a:br>
            <a:r>
              <a:rPr lang="en-US" altLang="en-US" sz="2400" dirty="0">
                <a:sym typeface="Symbol" pitchFamily="18" charset="2"/>
              </a:rPr>
              <a:t>  	      farthest </a:t>
            </a:r>
            <a:r>
              <a:rPr lang="en-US" altLang="en-US" sz="2400" dirty="0" smtClean="0">
                <a:sym typeface="Symbol" pitchFamily="18" charset="2"/>
              </a:rPr>
              <a:t>point (even though it was at most </a:t>
            </a:r>
            <a:r>
              <a:rPr lang="nl-NL" altLang="en-US" sz="2400" dirty="0">
                <a:sym typeface="Symbol" pitchFamily="18" charset="2"/>
              </a:rPr>
              <a:t></a:t>
            </a:r>
            <a:r>
              <a:rPr lang="en-US" altLang="en-US" sz="2400" dirty="0" smtClean="0">
                <a:sym typeface="Symbol" pitchFamily="18" charset="2"/>
              </a:rPr>
              <a:t> away)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	 </a:t>
            </a:r>
            <a:r>
              <a:rPr lang="en-US" altLang="en-US" sz="2400" dirty="0" smtClean="0">
                <a:sym typeface="Symbol" pitchFamily="18" charset="2"/>
              </a:rPr>
              <a:t>     and check the </a:t>
            </a:r>
            <a:r>
              <a:rPr lang="nl-NL" altLang="en-US" sz="2400" dirty="0" smtClean="0">
                <a:sym typeface="Symbol" pitchFamily="18" charset="2"/>
              </a:rPr>
              <a:t>-</a:t>
            </a:r>
            <a:r>
              <a:rPr lang="en-US" altLang="en-US" sz="2400" dirty="0" smtClean="0">
                <a:sym typeface="Symbol" pitchFamily="18" charset="2"/>
              </a:rPr>
              <a:t>condition again.  If necessary,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	 </a:t>
            </a:r>
            <a:r>
              <a:rPr lang="en-US" altLang="en-US" sz="2400" dirty="0" smtClean="0">
                <a:sym typeface="Symbol" pitchFamily="18" charset="2"/>
              </a:rPr>
              <a:t>     repeat this step until the </a:t>
            </a:r>
            <a:r>
              <a:rPr lang="nl-NL" altLang="en-US" sz="2400" dirty="0">
                <a:sym typeface="Symbol" pitchFamily="18" charset="2"/>
              </a:rPr>
              <a:t>-</a:t>
            </a:r>
            <a:r>
              <a:rPr lang="en-US" altLang="en-US" sz="2400" dirty="0">
                <a:sym typeface="Symbol" pitchFamily="18" charset="2"/>
              </a:rPr>
              <a:t>condition </a:t>
            </a:r>
            <a:r>
              <a:rPr lang="en-US" altLang="en-US" sz="2400" dirty="0" smtClean="0">
                <a:sym typeface="Symbol" pitchFamily="18" charset="2"/>
              </a:rPr>
              <a:t>is fulfilled</a:t>
            </a:r>
            <a:r>
              <a:rPr lang="nl-NL" altLang="en-US" sz="2400" dirty="0">
                <a:sym typeface="Symbol" pitchFamily="18" charset="2"/>
              </a:rPr>
              <a:t/>
            </a:r>
            <a:br>
              <a:rPr lang="nl-NL" altLang="en-US" sz="2400" dirty="0">
                <a:sym typeface="Symbol" pitchFamily="18" charset="2"/>
              </a:rPr>
            </a:br>
            <a:r>
              <a:rPr lang="nl-NL" altLang="en-US" sz="2400" dirty="0">
                <a:sym typeface="Symbol" pitchFamily="18" charset="2"/>
              </a:rPr>
              <a:t> 	</a:t>
            </a:r>
            <a:r>
              <a:rPr lang="nl-NL" altLang="en-US" sz="2400" i="1" dirty="0"/>
              <a:t>V</a:t>
            </a:r>
            <a:r>
              <a:rPr lang="nl-NL" altLang="en-US" sz="2400" dirty="0"/>
              <a:t> = </a:t>
            </a:r>
            <a:r>
              <a:rPr lang="en-US" altLang="en-US" sz="2400" dirty="0"/>
              <a:t>set of intersecting</a:t>
            </a:r>
            <a:r>
              <a:rPr lang="nl-NL" altLang="en-US" sz="2400" dirty="0"/>
              <a:t> segment</a:t>
            </a:r>
            <a:r>
              <a:rPr lang="en-US" altLang="en-US" sz="2400" dirty="0"/>
              <a:t>s</a:t>
            </a:r>
            <a:r>
              <a:rPr lang="nl-NL" altLang="en-US" sz="2400" dirty="0"/>
              <a:t> </a:t>
            </a:r>
            <a:r>
              <a:rPr lang="en-US" altLang="en-US" sz="2400" dirty="0"/>
              <a:t>of</a:t>
            </a:r>
            <a:r>
              <a:rPr lang="nl-NL" altLang="en-US" sz="2400" dirty="0"/>
              <a:t> </a:t>
            </a:r>
            <a:r>
              <a:rPr lang="nl-NL" altLang="en-US" sz="2400" dirty="0" err="1" smtClean="0"/>
              <a:t>simplification</a:t>
            </a:r>
            <a:r>
              <a:rPr lang="nl-NL" altLang="en-US" sz="2400" dirty="0">
                <a:sym typeface="Symbol" pitchFamily="18" charset="2"/>
              </a:rPr>
              <a:t/>
            </a:r>
            <a:br>
              <a:rPr lang="nl-NL" altLang="en-US" sz="2400" dirty="0">
                <a:sym typeface="Symbol" pitchFamily="18" charset="2"/>
              </a:rPr>
            </a:br>
            <a:r>
              <a:rPr lang="en-US" altLang="en-US" sz="2400" dirty="0">
                <a:sym typeface="Symbol" pitchFamily="18" charset="2"/>
              </a:rPr>
              <a:t>Until</a:t>
            </a:r>
            <a:r>
              <a:rPr lang="nl-NL" altLang="en-US" sz="2400" dirty="0"/>
              <a:t> </a:t>
            </a:r>
            <a:r>
              <a:rPr lang="nl-NL" altLang="en-US" sz="2400" i="1" dirty="0"/>
              <a:t>V</a:t>
            </a:r>
            <a:r>
              <a:rPr lang="nl-NL" altLang="en-US" sz="2400" dirty="0"/>
              <a:t> is</a:t>
            </a:r>
            <a:r>
              <a:rPr lang="en-US" altLang="en-US" sz="2400" dirty="0"/>
              <a:t> empty</a:t>
            </a:r>
            <a:r>
              <a:rPr lang="nl-NL" altLang="en-US" sz="2400" dirty="0">
                <a:sym typeface="Symbol" pitchFamily="18" charset="2"/>
              </a:rPr>
              <a:t>	</a:t>
            </a:r>
            <a:endParaRPr lang="nl-NL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main geometric data formats?</a:t>
            </a:r>
          </a:p>
          <a:p>
            <a:r>
              <a:rPr lang="en-US" dirty="0"/>
              <a:t>How is data collected?</a:t>
            </a:r>
          </a:p>
          <a:p>
            <a:r>
              <a:rPr lang="en-US" dirty="0" smtClean="0"/>
              <a:t>How can we convert one format into another?</a:t>
            </a:r>
          </a:p>
          <a:p>
            <a:r>
              <a:rPr lang="en-US" dirty="0" smtClean="0"/>
              <a:t>How are basic geometric computations done?</a:t>
            </a:r>
          </a:p>
          <a:p>
            <a:r>
              <a:rPr lang="en-US" dirty="0" smtClean="0"/>
              <a:t>What additional issues do we get from spatially aggregated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Improved</a:t>
            </a:r>
            <a:r>
              <a:rPr lang="nl-NL" altLang="en-US" dirty="0"/>
              <a:t> DP-</a:t>
            </a:r>
            <a:r>
              <a:rPr lang="nl-NL" altLang="en-US" dirty="0" err="1"/>
              <a:t>algorit</a:t>
            </a:r>
            <a:r>
              <a:rPr lang="en-US" altLang="en-US" dirty="0"/>
              <a:t>h</a:t>
            </a:r>
            <a:r>
              <a:rPr lang="nl-NL" altLang="en-US" dirty="0"/>
              <a:t>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intersections</a:t>
            </a:r>
          </a:p>
          <a:p>
            <a:r>
              <a:rPr lang="en-US" dirty="0" smtClean="0"/>
              <a:t>Not optimal in resulting no. of vertices</a:t>
            </a:r>
          </a:p>
          <a:p>
            <a:r>
              <a:rPr lang="en-US" dirty="0" smtClean="0"/>
              <a:t>With some effort a running time of </a:t>
            </a:r>
            <a:r>
              <a:rPr lang="nl-NL" altLang="en-US" i="1" dirty="0" smtClean="0"/>
              <a:t>O</a:t>
            </a:r>
            <a:r>
              <a:rPr lang="nl-NL" altLang="en-US" dirty="0" smtClean="0"/>
              <a:t>(n</a:t>
            </a:r>
            <a:r>
              <a:rPr lang="nl-NL" altLang="en-US" baseline="30000" dirty="0" smtClean="0"/>
              <a:t>2</a:t>
            </a:r>
            <a:r>
              <a:rPr lang="nl-NL" altLang="en-US" dirty="0" smtClean="0"/>
              <a:t> </a:t>
            </a:r>
            <a:r>
              <a:rPr lang="nl-NL" altLang="en-US" dirty="0"/>
              <a:t>log n) </a:t>
            </a:r>
            <a:r>
              <a:rPr lang="nl-NL" altLang="en-US" dirty="0" err="1" smtClean="0"/>
              <a:t>can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be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realized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3200400" y="4572000"/>
            <a:ext cx="35052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Freeform 3"/>
          <p:cNvSpPr>
            <a:spLocks/>
          </p:cNvSpPr>
          <p:nvPr/>
        </p:nvSpPr>
        <p:spPr bwMode="auto">
          <a:xfrm>
            <a:off x="1295400" y="2514600"/>
            <a:ext cx="6172200" cy="2581275"/>
          </a:xfrm>
          <a:custGeom>
            <a:avLst/>
            <a:gdLst>
              <a:gd name="T0" fmla="*/ 0 w 3888"/>
              <a:gd name="T1" fmla="*/ 624 h 1626"/>
              <a:gd name="T2" fmla="*/ 336 w 3888"/>
              <a:gd name="T3" fmla="*/ 384 h 1626"/>
              <a:gd name="T4" fmla="*/ 768 w 3888"/>
              <a:gd name="T5" fmla="*/ 432 h 1626"/>
              <a:gd name="T6" fmla="*/ 960 w 3888"/>
              <a:gd name="T7" fmla="*/ 528 h 1626"/>
              <a:gd name="T8" fmla="*/ 1488 w 3888"/>
              <a:gd name="T9" fmla="*/ 912 h 1626"/>
              <a:gd name="T10" fmla="*/ 2112 w 3888"/>
              <a:gd name="T11" fmla="*/ 816 h 1626"/>
              <a:gd name="T12" fmla="*/ 2160 w 3888"/>
              <a:gd name="T13" fmla="*/ 288 h 1626"/>
              <a:gd name="T14" fmla="*/ 1680 w 3888"/>
              <a:gd name="T15" fmla="*/ 336 h 1626"/>
              <a:gd name="T16" fmla="*/ 1440 w 3888"/>
              <a:gd name="T17" fmla="*/ 480 h 1626"/>
              <a:gd name="T18" fmla="*/ 960 w 3888"/>
              <a:gd name="T19" fmla="*/ 1056 h 1626"/>
              <a:gd name="T20" fmla="*/ 1200 w 3888"/>
              <a:gd name="T21" fmla="*/ 1296 h 1626"/>
              <a:gd name="T22" fmla="*/ 1728 w 3888"/>
              <a:gd name="T23" fmla="*/ 1536 h 1626"/>
              <a:gd name="T24" fmla="*/ 2592 w 3888"/>
              <a:gd name="T25" fmla="*/ 1626 h 1626"/>
              <a:gd name="T26" fmla="*/ 2880 w 3888"/>
              <a:gd name="T27" fmla="*/ 1194 h 1626"/>
              <a:gd name="T28" fmla="*/ 3408 w 3888"/>
              <a:gd name="T29" fmla="*/ 1344 h 1626"/>
              <a:gd name="T30" fmla="*/ 3600 w 3888"/>
              <a:gd name="T31" fmla="*/ 912 h 1626"/>
              <a:gd name="T32" fmla="*/ 3600 w 3888"/>
              <a:gd name="T33" fmla="*/ 384 h 1626"/>
              <a:gd name="T34" fmla="*/ 3888 w 3888"/>
              <a:gd name="T35" fmla="*/ 0 h 16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888"/>
              <a:gd name="T55" fmla="*/ 0 h 1626"/>
              <a:gd name="T56" fmla="*/ 3888 w 3888"/>
              <a:gd name="T57" fmla="*/ 1626 h 1626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5432 w 10000"/>
              <a:gd name="connsiteY5" fmla="*/ 5018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704 w 10000"/>
              <a:gd name="connsiteY8" fmla="*/ 2952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704 w 10000"/>
              <a:gd name="connsiteY8" fmla="*/ 2952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2989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2989 h 10000"/>
              <a:gd name="connsiteX5" fmla="*/ 4322 w 10000"/>
              <a:gd name="connsiteY5" fmla="*/ 1992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00" h="10000">
                <a:moveTo>
                  <a:pt x="0" y="3838"/>
                </a:moveTo>
                <a:lnTo>
                  <a:pt x="864" y="2362"/>
                </a:lnTo>
                <a:lnTo>
                  <a:pt x="1975" y="2657"/>
                </a:lnTo>
                <a:lnTo>
                  <a:pt x="2469" y="3247"/>
                </a:lnTo>
                <a:lnTo>
                  <a:pt x="3704" y="2989"/>
                </a:lnTo>
                <a:lnTo>
                  <a:pt x="4322" y="1992"/>
                </a:lnTo>
                <a:cubicBezTo>
                  <a:pt x="4795" y="1833"/>
                  <a:pt x="5083" y="1894"/>
                  <a:pt x="5556" y="1771"/>
                </a:cubicBezTo>
                <a:lnTo>
                  <a:pt x="5448" y="5092"/>
                </a:lnTo>
                <a:cubicBezTo>
                  <a:pt x="4903" y="5265"/>
                  <a:pt x="4434" y="5400"/>
                  <a:pt x="3843" y="5683"/>
                </a:cubicBezTo>
                <a:lnTo>
                  <a:pt x="2469" y="6494"/>
                </a:lnTo>
                <a:lnTo>
                  <a:pt x="3086" y="7970"/>
                </a:lnTo>
                <a:lnTo>
                  <a:pt x="4444" y="9446"/>
                </a:lnTo>
                <a:lnTo>
                  <a:pt x="6667" y="10000"/>
                </a:lnTo>
                <a:lnTo>
                  <a:pt x="7407" y="7343"/>
                </a:lnTo>
                <a:lnTo>
                  <a:pt x="8765" y="8266"/>
                </a:lnTo>
                <a:lnTo>
                  <a:pt x="9259" y="5609"/>
                </a:lnTo>
                <a:lnTo>
                  <a:pt x="9259" y="2362"/>
                </a:lnTo>
                <a:lnTo>
                  <a:pt x="10000" y="0"/>
                </a:lnTo>
              </a:path>
            </a:pathLst>
          </a:custGeom>
          <a:noFill/>
          <a:ln w="38100" cmpd="sng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Imai-</a:t>
            </a:r>
            <a:r>
              <a:rPr lang="en-US" dirty="0" err="1"/>
              <a:t>Iri</a:t>
            </a:r>
            <a:r>
              <a:rPr lang="en-US" dirty="0"/>
              <a:t> line simplification</a:t>
            </a:r>
            <a:endParaRPr lang="en-US" altLang="en-US" dirty="0" smtClean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8229600" cy="17281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Based on first computing valid shortcuts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1219200" y="3429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1752600" y="3048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2743200" y="4114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6934200" y="3048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3962400" y="4876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3124200" y="4495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5334000" y="5029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5791200" y="4343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7391400" y="2438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6629400" y="4572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3505200" y="3200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9" name="Oval 19"/>
          <p:cNvSpPr>
            <a:spLocks noChangeArrowheads="1"/>
          </p:cNvSpPr>
          <p:nvPr/>
        </p:nvSpPr>
        <p:spPr bwMode="auto">
          <a:xfrm>
            <a:off x="3581400" y="3886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4572000" y="3733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63" name="Oval 23"/>
          <p:cNvSpPr>
            <a:spLocks noChangeArrowheads="1"/>
          </p:cNvSpPr>
          <p:nvPr/>
        </p:nvSpPr>
        <p:spPr bwMode="auto">
          <a:xfrm>
            <a:off x="4648200" y="2895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flipV="1">
            <a:off x="40386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flipV="1">
            <a:off x="5410200" y="4648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5867400" y="4419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1430338" y="5638800"/>
            <a:ext cx="6418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cs typeface="Arial" charset="0"/>
              </a:rPr>
              <a:t>Euclidean distance vertices – line segment </a:t>
            </a:r>
            <a:r>
              <a:rPr lang="en-US" altLang="en-US" sz="2400" b="1">
                <a:cs typeface="Arial" charset="0"/>
                <a:sym typeface="Symbol" pitchFamily="18" charset="2"/>
              </a:rPr>
              <a:t> 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"/>
          <p:cNvSpPr>
            <a:spLocks/>
          </p:cNvSpPr>
          <p:nvPr/>
        </p:nvSpPr>
        <p:spPr bwMode="auto">
          <a:xfrm>
            <a:off x="1295400" y="2514600"/>
            <a:ext cx="6172200" cy="2581275"/>
          </a:xfrm>
          <a:custGeom>
            <a:avLst/>
            <a:gdLst>
              <a:gd name="T0" fmla="*/ 0 w 3888"/>
              <a:gd name="T1" fmla="*/ 624 h 1626"/>
              <a:gd name="T2" fmla="*/ 336 w 3888"/>
              <a:gd name="T3" fmla="*/ 384 h 1626"/>
              <a:gd name="T4" fmla="*/ 768 w 3888"/>
              <a:gd name="T5" fmla="*/ 432 h 1626"/>
              <a:gd name="T6" fmla="*/ 960 w 3888"/>
              <a:gd name="T7" fmla="*/ 528 h 1626"/>
              <a:gd name="T8" fmla="*/ 1488 w 3888"/>
              <a:gd name="T9" fmla="*/ 912 h 1626"/>
              <a:gd name="T10" fmla="*/ 2112 w 3888"/>
              <a:gd name="T11" fmla="*/ 816 h 1626"/>
              <a:gd name="T12" fmla="*/ 2160 w 3888"/>
              <a:gd name="T13" fmla="*/ 288 h 1626"/>
              <a:gd name="T14" fmla="*/ 1680 w 3888"/>
              <a:gd name="T15" fmla="*/ 336 h 1626"/>
              <a:gd name="T16" fmla="*/ 1440 w 3888"/>
              <a:gd name="T17" fmla="*/ 480 h 1626"/>
              <a:gd name="T18" fmla="*/ 960 w 3888"/>
              <a:gd name="T19" fmla="*/ 1056 h 1626"/>
              <a:gd name="T20" fmla="*/ 1200 w 3888"/>
              <a:gd name="T21" fmla="*/ 1296 h 1626"/>
              <a:gd name="T22" fmla="*/ 1728 w 3888"/>
              <a:gd name="T23" fmla="*/ 1536 h 1626"/>
              <a:gd name="T24" fmla="*/ 2592 w 3888"/>
              <a:gd name="T25" fmla="*/ 1626 h 1626"/>
              <a:gd name="T26" fmla="*/ 2880 w 3888"/>
              <a:gd name="T27" fmla="*/ 1194 h 1626"/>
              <a:gd name="T28" fmla="*/ 3408 w 3888"/>
              <a:gd name="T29" fmla="*/ 1344 h 1626"/>
              <a:gd name="T30" fmla="*/ 3600 w 3888"/>
              <a:gd name="T31" fmla="*/ 912 h 1626"/>
              <a:gd name="T32" fmla="*/ 3600 w 3888"/>
              <a:gd name="T33" fmla="*/ 384 h 1626"/>
              <a:gd name="T34" fmla="*/ 3888 w 3888"/>
              <a:gd name="T35" fmla="*/ 0 h 16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888"/>
              <a:gd name="T55" fmla="*/ 0 h 1626"/>
              <a:gd name="T56" fmla="*/ 3888 w 3888"/>
              <a:gd name="T57" fmla="*/ 1626 h 1626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5432 w 10000"/>
              <a:gd name="connsiteY5" fmla="*/ 5018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704 w 10000"/>
              <a:gd name="connsiteY8" fmla="*/ 2952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704 w 10000"/>
              <a:gd name="connsiteY8" fmla="*/ 2952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2989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2989 h 10000"/>
              <a:gd name="connsiteX5" fmla="*/ 4322 w 10000"/>
              <a:gd name="connsiteY5" fmla="*/ 1992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00" h="10000">
                <a:moveTo>
                  <a:pt x="0" y="3838"/>
                </a:moveTo>
                <a:lnTo>
                  <a:pt x="864" y="2362"/>
                </a:lnTo>
                <a:lnTo>
                  <a:pt x="1975" y="2657"/>
                </a:lnTo>
                <a:lnTo>
                  <a:pt x="2469" y="3247"/>
                </a:lnTo>
                <a:lnTo>
                  <a:pt x="3704" y="2989"/>
                </a:lnTo>
                <a:lnTo>
                  <a:pt x="4322" y="1992"/>
                </a:lnTo>
                <a:cubicBezTo>
                  <a:pt x="4795" y="1833"/>
                  <a:pt x="5083" y="1894"/>
                  <a:pt x="5556" y="1771"/>
                </a:cubicBezTo>
                <a:lnTo>
                  <a:pt x="5448" y="5092"/>
                </a:lnTo>
                <a:cubicBezTo>
                  <a:pt x="4903" y="5265"/>
                  <a:pt x="4434" y="5400"/>
                  <a:pt x="3843" y="5683"/>
                </a:cubicBezTo>
                <a:lnTo>
                  <a:pt x="2469" y="6494"/>
                </a:lnTo>
                <a:lnTo>
                  <a:pt x="3086" y="7970"/>
                </a:lnTo>
                <a:lnTo>
                  <a:pt x="4444" y="9446"/>
                </a:lnTo>
                <a:lnTo>
                  <a:pt x="6667" y="10000"/>
                </a:lnTo>
                <a:lnTo>
                  <a:pt x="7407" y="7343"/>
                </a:lnTo>
                <a:lnTo>
                  <a:pt x="8765" y="8266"/>
                </a:lnTo>
                <a:lnTo>
                  <a:pt x="9259" y="5609"/>
                </a:lnTo>
                <a:lnTo>
                  <a:pt x="9259" y="2362"/>
                </a:lnTo>
                <a:lnTo>
                  <a:pt x="10000" y="0"/>
                </a:lnTo>
              </a:path>
            </a:pathLst>
          </a:custGeom>
          <a:noFill/>
          <a:ln w="38100" cmpd="sng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819400" y="4191000"/>
            <a:ext cx="2590800" cy="91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 flipV="1">
            <a:off x="4038600" y="4648200"/>
            <a:ext cx="26670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V="1">
            <a:off x="4038600" y="4419600"/>
            <a:ext cx="1828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200400" y="4572000"/>
            <a:ext cx="2209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V="1">
            <a:off x="7010400" y="2514600"/>
            <a:ext cx="457200" cy="1447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6705600" y="2514600"/>
            <a:ext cx="762000" cy="2133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6705600" y="3124200"/>
            <a:ext cx="304800" cy="1524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5410200" y="3962400"/>
            <a:ext cx="160020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00400" y="4572000"/>
            <a:ext cx="3505200" cy="76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Imai-</a:t>
            </a:r>
            <a:r>
              <a:rPr lang="en-US" dirty="0" err="1"/>
              <a:t>Iri</a:t>
            </a:r>
            <a:r>
              <a:rPr lang="en-US" dirty="0"/>
              <a:t> line simplification</a:t>
            </a:r>
            <a:endParaRPr lang="en-US" altLang="en-US" dirty="0" smtClean="0"/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1219200" y="3429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1752600" y="3048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2743200" y="4114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3" name="Oval 19"/>
          <p:cNvSpPr>
            <a:spLocks noChangeArrowheads="1"/>
          </p:cNvSpPr>
          <p:nvPr/>
        </p:nvSpPr>
        <p:spPr bwMode="auto">
          <a:xfrm>
            <a:off x="6934200" y="3048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3962400" y="4876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3124200" y="4495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5334000" y="5029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7" name="Oval 23"/>
          <p:cNvSpPr>
            <a:spLocks noChangeArrowheads="1"/>
          </p:cNvSpPr>
          <p:nvPr/>
        </p:nvSpPr>
        <p:spPr bwMode="auto">
          <a:xfrm>
            <a:off x="5791200" y="4343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7391400" y="2438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6629400" y="4572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3505200" y="3200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1" name="Oval 27"/>
          <p:cNvSpPr>
            <a:spLocks noChangeArrowheads="1"/>
          </p:cNvSpPr>
          <p:nvPr/>
        </p:nvSpPr>
        <p:spPr bwMode="auto">
          <a:xfrm>
            <a:off x="3581400" y="3886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2" name="Oval 28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3" name="Oval 29"/>
          <p:cNvSpPr>
            <a:spLocks noChangeArrowheads="1"/>
          </p:cNvSpPr>
          <p:nvPr/>
        </p:nvSpPr>
        <p:spPr bwMode="auto">
          <a:xfrm>
            <a:off x="4572000" y="3733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4" name="Oval 30"/>
          <p:cNvSpPr>
            <a:spLocks noChangeArrowheads="1"/>
          </p:cNvSpPr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4648200" y="2895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1430338" y="5638800"/>
            <a:ext cx="6418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cs typeface="Arial" charset="0"/>
              </a:rPr>
              <a:t>Euclidean distance vertices – line segment </a:t>
            </a:r>
            <a:r>
              <a:rPr lang="en-US" altLang="en-US" sz="2400" b="1">
                <a:cs typeface="Arial" charset="0"/>
                <a:sym typeface="Symbol" pitchFamily="18" charset="2"/>
              </a:rPr>
              <a:t> 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Based on first computing valid shortcuts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>
            <a:spLocks/>
          </p:cNvSpPr>
          <p:nvPr/>
        </p:nvSpPr>
        <p:spPr bwMode="auto">
          <a:xfrm>
            <a:off x="1295400" y="2514600"/>
            <a:ext cx="6172200" cy="2581275"/>
          </a:xfrm>
          <a:custGeom>
            <a:avLst/>
            <a:gdLst>
              <a:gd name="T0" fmla="*/ 0 w 3888"/>
              <a:gd name="T1" fmla="*/ 624 h 1626"/>
              <a:gd name="T2" fmla="*/ 336 w 3888"/>
              <a:gd name="T3" fmla="*/ 384 h 1626"/>
              <a:gd name="T4" fmla="*/ 768 w 3888"/>
              <a:gd name="T5" fmla="*/ 432 h 1626"/>
              <a:gd name="T6" fmla="*/ 960 w 3888"/>
              <a:gd name="T7" fmla="*/ 528 h 1626"/>
              <a:gd name="T8" fmla="*/ 1488 w 3888"/>
              <a:gd name="T9" fmla="*/ 912 h 1626"/>
              <a:gd name="T10" fmla="*/ 2112 w 3888"/>
              <a:gd name="T11" fmla="*/ 816 h 1626"/>
              <a:gd name="T12" fmla="*/ 2160 w 3888"/>
              <a:gd name="T13" fmla="*/ 288 h 1626"/>
              <a:gd name="T14" fmla="*/ 1680 w 3888"/>
              <a:gd name="T15" fmla="*/ 336 h 1626"/>
              <a:gd name="T16" fmla="*/ 1440 w 3888"/>
              <a:gd name="T17" fmla="*/ 480 h 1626"/>
              <a:gd name="T18" fmla="*/ 960 w 3888"/>
              <a:gd name="T19" fmla="*/ 1056 h 1626"/>
              <a:gd name="T20" fmla="*/ 1200 w 3888"/>
              <a:gd name="T21" fmla="*/ 1296 h 1626"/>
              <a:gd name="T22" fmla="*/ 1728 w 3888"/>
              <a:gd name="T23" fmla="*/ 1536 h 1626"/>
              <a:gd name="T24" fmla="*/ 2592 w 3888"/>
              <a:gd name="T25" fmla="*/ 1626 h 1626"/>
              <a:gd name="T26" fmla="*/ 2880 w 3888"/>
              <a:gd name="T27" fmla="*/ 1194 h 1626"/>
              <a:gd name="T28" fmla="*/ 3408 w 3888"/>
              <a:gd name="T29" fmla="*/ 1344 h 1626"/>
              <a:gd name="T30" fmla="*/ 3600 w 3888"/>
              <a:gd name="T31" fmla="*/ 912 h 1626"/>
              <a:gd name="T32" fmla="*/ 3600 w 3888"/>
              <a:gd name="T33" fmla="*/ 384 h 1626"/>
              <a:gd name="T34" fmla="*/ 3888 w 3888"/>
              <a:gd name="T35" fmla="*/ 0 h 16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888"/>
              <a:gd name="T55" fmla="*/ 0 h 1626"/>
              <a:gd name="T56" fmla="*/ 3888 w 3888"/>
              <a:gd name="T57" fmla="*/ 1626 h 1626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5432 w 10000"/>
              <a:gd name="connsiteY5" fmla="*/ 5018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704 w 10000"/>
              <a:gd name="connsiteY8" fmla="*/ 2952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704 w 10000"/>
              <a:gd name="connsiteY8" fmla="*/ 2952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2989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2989 h 10000"/>
              <a:gd name="connsiteX5" fmla="*/ 4322 w 10000"/>
              <a:gd name="connsiteY5" fmla="*/ 1992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00" h="10000">
                <a:moveTo>
                  <a:pt x="0" y="3838"/>
                </a:moveTo>
                <a:lnTo>
                  <a:pt x="864" y="2362"/>
                </a:lnTo>
                <a:lnTo>
                  <a:pt x="1975" y="2657"/>
                </a:lnTo>
                <a:lnTo>
                  <a:pt x="2469" y="3247"/>
                </a:lnTo>
                <a:lnTo>
                  <a:pt x="3704" y="2989"/>
                </a:lnTo>
                <a:lnTo>
                  <a:pt x="4322" y="1992"/>
                </a:lnTo>
                <a:cubicBezTo>
                  <a:pt x="4795" y="1833"/>
                  <a:pt x="5083" y="1894"/>
                  <a:pt x="5556" y="1771"/>
                </a:cubicBezTo>
                <a:lnTo>
                  <a:pt x="5448" y="5092"/>
                </a:lnTo>
                <a:cubicBezTo>
                  <a:pt x="4903" y="5265"/>
                  <a:pt x="4434" y="5400"/>
                  <a:pt x="3843" y="5683"/>
                </a:cubicBezTo>
                <a:lnTo>
                  <a:pt x="2469" y="6494"/>
                </a:lnTo>
                <a:lnTo>
                  <a:pt x="3086" y="7970"/>
                </a:lnTo>
                <a:lnTo>
                  <a:pt x="4444" y="9446"/>
                </a:lnTo>
                <a:lnTo>
                  <a:pt x="6667" y="10000"/>
                </a:lnTo>
                <a:lnTo>
                  <a:pt x="7407" y="7343"/>
                </a:lnTo>
                <a:lnTo>
                  <a:pt x="8765" y="8266"/>
                </a:lnTo>
                <a:lnTo>
                  <a:pt x="9259" y="5609"/>
                </a:lnTo>
                <a:lnTo>
                  <a:pt x="9259" y="2362"/>
                </a:lnTo>
                <a:lnTo>
                  <a:pt x="10000" y="0"/>
                </a:lnTo>
              </a:path>
            </a:pathLst>
          </a:custGeom>
          <a:noFill/>
          <a:ln w="38100" cmpd="sng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2819400" y="4191000"/>
            <a:ext cx="3886200" cy="457200"/>
          </a:xfrm>
          <a:prstGeom prst="line">
            <a:avLst/>
          </a:prstGeom>
          <a:noFill/>
          <a:ln w="28575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3200400" y="4572000"/>
            <a:ext cx="3505200" cy="76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5867400" y="3124200"/>
            <a:ext cx="1143000" cy="1295400"/>
          </a:xfrm>
          <a:prstGeom prst="line">
            <a:avLst/>
          </a:prstGeom>
          <a:noFill/>
          <a:ln w="28575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V="1">
            <a:off x="3200400" y="3962400"/>
            <a:ext cx="3810000" cy="609600"/>
          </a:xfrm>
          <a:prstGeom prst="line">
            <a:avLst/>
          </a:prstGeom>
          <a:noFill/>
          <a:ln w="28575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2819400" y="4191000"/>
            <a:ext cx="3048000" cy="228600"/>
          </a:xfrm>
          <a:prstGeom prst="line">
            <a:avLst/>
          </a:prstGeom>
          <a:noFill/>
          <a:ln w="28575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2819400" y="4191000"/>
            <a:ext cx="2590800" cy="91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4038600" y="4648200"/>
            <a:ext cx="26670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V="1">
            <a:off x="4038600" y="4419600"/>
            <a:ext cx="1828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3200400" y="4572000"/>
            <a:ext cx="2209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V="1">
            <a:off x="7010400" y="2514600"/>
            <a:ext cx="457200" cy="1447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V="1">
            <a:off x="6705600" y="2514600"/>
            <a:ext cx="762000" cy="2133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6705600" y="3124200"/>
            <a:ext cx="304800" cy="1524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V="1">
            <a:off x="5410200" y="3962400"/>
            <a:ext cx="160020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Imai-</a:t>
            </a:r>
            <a:r>
              <a:rPr lang="en-US" dirty="0" err="1"/>
              <a:t>Iri</a:t>
            </a:r>
            <a:r>
              <a:rPr lang="en-US" dirty="0"/>
              <a:t> line simplification</a:t>
            </a:r>
            <a:endParaRPr lang="en-US" altLang="en-US" dirty="0" smtClean="0"/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1219200" y="3429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7" name="Oval 19"/>
          <p:cNvSpPr>
            <a:spLocks noChangeArrowheads="1"/>
          </p:cNvSpPr>
          <p:nvPr/>
        </p:nvSpPr>
        <p:spPr bwMode="auto">
          <a:xfrm>
            <a:off x="1752600" y="3048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2743200" y="4114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11" name="Oval 23"/>
          <p:cNvSpPr>
            <a:spLocks noChangeArrowheads="1"/>
          </p:cNvSpPr>
          <p:nvPr/>
        </p:nvSpPr>
        <p:spPr bwMode="auto">
          <a:xfrm>
            <a:off x="6934200" y="3048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3962400" y="4876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3124200" y="4495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14" name="Oval 26"/>
          <p:cNvSpPr>
            <a:spLocks noChangeArrowheads="1"/>
          </p:cNvSpPr>
          <p:nvPr/>
        </p:nvSpPr>
        <p:spPr bwMode="auto">
          <a:xfrm>
            <a:off x="5334000" y="5029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>
            <a:off x="5791200" y="4343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16" name="Oval 28"/>
          <p:cNvSpPr>
            <a:spLocks noChangeArrowheads="1"/>
          </p:cNvSpPr>
          <p:nvPr/>
        </p:nvSpPr>
        <p:spPr bwMode="auto">
          <a:xfrm>
            <a:off x="7391400" y="2438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17" name="Oval 29"/>
          <p:cNvSpPr>
            <a:spLocks noChangeArrowheads="1"/>
          </p:cNvSpPr>
          <p:nvPr/>
        </p:nvSpPr>
        <p:spPr bwMode="auto">
          <a:xfrm>
            <a:off x="6629400" y="4572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18" name="Oval 30"/>
          <p:cNvSpPr>
            <a:spLocks noChangeArrowheads="1"/>
          </p:cNvSpPr>
          <p:nvPr/>
        </p:nvSpPr>
        <p:spPr bwMode="auto">
          <a:xfrm>
            <a:off x="3505200" y="3200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19" name="Oval 31"/>
          <p:cNvSpPr>
            <a:spLocks noChangeArrowheads="1"/>
          </p:cNvSpPr>
          <p:nvPr/>
        </p:nvSpPr>
        <p:spPr bwMode="auto">
          <a:xfrm>
            <a:off x="3581400" y="3886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20" name="Oval 32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21" name="Oval 33"/>
          <p:cNvSpPr>
            <a:spLocks noChangeArrowheads="1"/>
          </p:cNvSpPr>
          <p:nvPr/>
        </p:nvSpPr>
        <p:spPr bwMode="auto">
          <a:xfrm>
            <a:off x="4572000" y="3733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22" name="Oval 34"/>
          <p:cNvSpPr>
            <a:spLocks noChangeArrowheads="1"/>
          </p:cNvSpPr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23" name="Oval 35"/>
          <p:cNvSpPr>
            <a:spLocks noChangeArrowheads="1"/>
          </p:cNvSpPr>
          <p:nvPr/>
        </p:nvSpPr>
        <p:spPr bwMode="auto">
          <a:xfrm>
            <a:off x="4648200" y="2895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1430338" y="5638800"/>
            <a:ext cx="6418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cs typeface="Arial" charset="0"/>
              </a:rPr>
              <a:t>Euclidean distance vertices – line segment </a:t>
            </a:r>
            <a:r>
              <a:rPr lang="en-US" altLang="en-US" sz="2400" b="1">
                <a:cs typeface="Arial" charset="0"/>
                <a:sym typeface="Symbol" pitchFamily="18" charset="2"/>
              </a:rPr>
              <a:t> 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Based on first computing valid shortcuts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"/>
          <p:cNvSpPr>
            <a:spLocks/>
          </p:cNvSpPr>
          <p:nvPr/>
        </p:nvSpPr>
        <p:spPr bwMode="auto">
          <a:xfrm>
            <a:off x="1295400" y="2514600"/>
            <a:ext cx="6172200" cy="2581275"/>
          </a:xfrm>
          <a:custGeom>
            <a:avLst/>
            <a:gdLst>
              <a:gd name="T0" fmla="*/ 0 w 3888"/>
              <a:gd name="T1" fmla="*/ 624 h 1626"/>
              <a:gd name="T2" fmla="*/ 336 w 3888"/>
              <a:gd name="T3" fmla="*/ 384 h 1626"/>
              <a:gd name="T4" fmla="*/ 768 w 3888"/>
              <a:gd name="T5" fmla="*/ 432 h 1626"/>
              <a:gd name="T6" fmla="*/ 960 w 3888"/>
              <a:gd name="T7" fmla="*/ 528 h 1626"/>
              <a:gd name="T8" fmla="*/ 1488 w 3888"/>
              <a:gd name="T9" fmla="*/ 912 h 1626"/>
              <a:gd name="T10" fmla="*/ 2112 w 3888"/>
              <a:gd name="T11" fmla="*/ 816 h 1626"/>
              <a:gd name="T12" fmla="*/ 2160 w 3888"/>
              <a:gd name="T13" fmla="*/ 288 h 1626"/>
              <a:gd name="T14" fmla="*/ 1680 w 3888"/>
              <a:gd name="T15" fmla="*/ 336 h 1626"/>
              <a:gd name="T16" fmla="*/ 1440 w 3888"/>
              <a:gd name="T17" fmla="*/ 480 h 1626"/>
              <a:gd name="T18" fmla="*/ 960 w 3888"/>
              <a:gd name="T19" fmla="*/ 1056 h 1626"/>
              <a:gd name="T20" fmla="*/ 1200 w 3888"/>
              <a:gd name="T21" fmla="*/ 1296 h 1626"/>
              <a:gd name="T22" fmla="*/ 1728 w 3888"/>
              <a:gd name="T23" fmla="*/ 1536 h 1626"/>
              <a:gd name="T24" fmla="*/ 2592 w 3888"/>
              <a:gd name="T25" fmla="*/ 1626 h 1626"/>
              <a:gd name="T26" fmla="*/ 2880 w 3888"/>
              <a:gd name="T27" fmla="*/ 1194 h 1626"/>
              <a:gd name="T28" fmla="*/ 3408 w 3888"/>
              <a:gd name="T29" fmla="*/ 1344 h 1626"/>
              <a:gd name="T30" fmla="*/ 3600 w 3888"/>
              <a:gd name="T31" fmla="*/ 912 h 1626"/>
              <a:gd name="T32" fmla="*/ 3600 w 3888"/>
              <a:gd name="T33" fmla="*/ 384 h 1626"/>
              <a:gd name="T34" fmla="*/ 3888 w 3888"/>
              <a:gd name="T35" fmla="*/ 0 h 16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888"/>
              <a:gd name="T55" fmla="*/ 0 h 1626"/>
              <a:gd name="T56" fmla="*/ 3888 w 3888"/>
              <a:gd name="T57" fmla="*/ 1626 h 1626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5432 w 10000"/>
              <a:gd name="connsiteY5" fmla="*/ 5018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704 w 10000"/>
              <a:gd name="connsiteY8" fmla="*/ 2952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704 w 10000"/>
              <a:gd name="connsiteY8" fmla="*/ 2952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2989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2989 h 10000"/>
              <a:gd name="connsiteX5" fmla="*/ 4322 w 10000"/>
              <a:gd name="connsiteY5" fmla="*/ 1992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00" h="10000">
                <a:moveTo>
                  <a:pt x="0" y="3838"/>
                </a:moveTo>
                <a:lnTo>
                  <a:pt x="864" y="2362"/>
                </a:lnTo>
                <a:lnTo>
                  <a:pt x="1975" y="2657"/>
                </a:lnTo>
                <a:lnTo>
                  <a:pt x="2469" y="3247"/>
                </a:lnTo>
                <a:lnTo>
                  <a:pt x="3704" y="2989"/>
                </a:lnTo>
                <a:lnTo>
                  <a:pt x="4322" y="1992"/>
                </a:lnTo>
                <a:cubicBezTo>
                  <a:pt x="4795" y="1833"/>
                  <a:pt x="5083" y="1894"/>
                  <a:pt x="5556" y="1771"/>
                </a:cubicBezTo>
                <a:lnTo>
                  <a:pt x="5448" y="5092"/>
                </a:lnTo>
                <a:cubicBezTo>
                  <a:pt x="4903" y="5265"/>
                  <a:pt x="4434" y="5400"/>
                  <a:pt x="3843" y="5683"/>
                </a:cubicBezTo>
                <a:lnTo>
                  <a:pt x="2469" y="6494"/>
                </a:lnTo>
                <a:lnTo>
                  <a:pt x="3086" y="7970"/>
                </a:lnTo>
                <a:lnTo>
                  <a:pt x="4444" y="9446"/>
                </a:lnTo>
                <a:lnTo>
                  <a:pt x="6667" y="10000"/>
                </a:lnTo>
                <a:lnTo>
                  <a:pt x="7407" y="7343"/>
                </a:lnTo>
                <a:lnTo>
                  <a:pt x="8765" y="8266"/>
                </a:lnTo>
                <a:lnTo>
                  <a:pt x="9259" y="5609"/>
                </a:lnTo>
                <a:lnTo>
                  <a:pt x="9259" y="2362"/>
                </a:lnTo>
                <a:lnTo>
                  <a:pt x="10000" y="0"/>
                </a:lnTo>
              </a:path>
            </a:pathLst>
          </a:custGeom>
          <a:noFill/>
          <a:ln w="38100" cmpd="sng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2819400" y="4191000"/>
            <a:ext cx="2590800" cy="91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V="1">
            <a:off x="4038600" y="4648200"/>
            <a:ext cx="26670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4038600" y="4419600"/>
            <a:ext cx="1828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200400" y="4572000"/>
            <a:ext cx="22098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7010400" y="2514600"/>
            <a:ext cx="457200" cy="1447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6705600" y="2514600"/>
            <a:ext cx="762000" cy="2133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V="1">
            <a:off x="6705600" y="3124200"/>
            <a:ext cx="304800" cy="1524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5410200" y="3962400"/>
            <a:ext cx="160020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200400" y="4572000"/>
            <a:ext cx="3505200" cy="76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Imai-</a:t>
            </a:r>
            <a:r>
              <a:rPr lang="en-US" dirty="0" err="1"/>
              <a:t>Iri</a:t>
            </a:r>
            <a:r>
              <a:rPr lang="en-US" dirty="0"/>
              <a:t> line simplification</a:t>
            </a:r>
            <a:endParaRPr lang="en-US" altLang="en-US" dirty="0" smtClean="0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1752600" y="3048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6934200" y="3048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3962400" y="4876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3124200" y="4495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5791200" y="4343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6629400" y="4572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3" name="Oval 21"/>
          <p:cNvSpPr>
            <a:spLocks noChangeArrowheads="1"/>
          </p:cNvSpPr>
          <p:nvPr/>
        </p:nvSpPr>
        <p:spPr bwMode="auto">
          <a:xfrm>
            <a:off x="3505200" y="3200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3581400" y="3886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5" name="Oval 23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539750" y="5516563"/>
            <a:ext cx="7993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cs typeface="Arial" charset="0"/>
              </a:rPr>
              <a:t>When we have the graph with all </a:t>
            </a:r>
            <a:r>
              <a:rPr lang="en-US" altLang="en-US" sz="2400" dirty="0" smtClean="0">
                <a:cs typeface="Arial" charset="0"/>
              </a:rPr>
              <a:t>edges </a:t>
            </a:r>
            <a:r>
              <a:rPr lang="en-US" altLang="en-US" sz="2400" dirty="0">
                <a:cs typeface="Arial" charset="0"/>
              </a:rPr>
              <a:t>and allowed shortcuts, apply Dijkstra’s shortest path algorithm</a:t>
            </a:r>
            <a:endParaRPr lang="en-US" altLang="en-US" sz="2400" b="1" dirty="0">
              <a:cs typeface="Arial" charset="0"/>
              <a:sym typeface="Symbol" pitchFamily="18" charset="2"/>
            </a:endParaRPr>
          </a:p>
        </p:txBody>
      </p:sp>
      <p:sp>
        <p:nvSpPr>
          <p:cNvPr id="38938" name="Freeform 26"/>
          <p:cNvSpPr>
            <a:spLocks/>
          </p:cNvSpPr>
          <p:nvPr/>
        </p:nvSpPr>
        <p:spPr bwMode="auto">
          <a:xfrm>
            <a:off x="1295400" y="2514600"/>
            <a:ext cx="6172200" cy="2590800"/>
          </a:xfrm>
          <a:custGeom>
            <a:avLst/>
            <a:gdLst>
              <a:gd name="T0" fmla="*/ 0 w 3888"/>
              <a:gd name="T1" fmla="*/ 624 h 1632"/>
              <a:gd name="T2" fmla="*/ 2112 w 3888"/>
              <a:gd name="T3" fmla="*/ 816 h 1632"/>
              <a:gd name="T4" fmla="*/ 2160 w 3888"/>
              <a:gd name="T5" fmla="*/ 288 h 1632"/>
              <a:gd name="T6" fmla="*/ 960 w 3888"/>
              <a:gd name="T7" fmla="*/ 1056 h 1632"/>
              <a:gd name="T8" fmla="*/ 2592 w 3888"/>
              <a:gd name="T9" fmla="*/ 1632 h 1632"/>
              <a:gd name="T10" fmla="*/ 3600 w 3888"/>
              <a:gd name="T11" fmla="*/ 912 h 1632"/>
              <a:gd name="T12" fmla="*/ 3888 w 3888"/>
              <a:gd name="T13" fmla="*/ 0 h 1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88"/>
              <a:gd name="T22" fmla="*/ 0 h 1632"/>
              <a:gd name="T23" fmla="*/ 3888 w 3888"/>
              <a:gd name="T24" fmla="*/ 1632 h 1632"/>
              <a:gd name="connsiteX0" fmla="*/ 0 w 10000"/>
              <a:gd name="connsiteY0" fmla="*/ 3824 h 10000"/>
              <a:gd name="connsiteX1" fmla="*/ 5794 w 10000"/>
              <a:gd name="connsiteY1" fmla="*/ 3423 h 10000"/>
              <a:gd name="connsiteX2" fmla="*/ 5556 w 10000"/>
              <a:gd name="connsiteY2" fmla="*/ 1765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  <a:gd name="connsiteX0" fmla="*/ 0 w 10000"/>
              <a:gd name="connsiteY0" fmla="*/ 3824 h 10000"/>
              <a:gd name="connsiteX1" fmla="*/ 5794 w 10000"/>
              <a:gd name="connsiteY1" fmla="*/ 3423 h 10000"/>
              <a:gd name="connsiteX2" fmla="*/ 5430 w 10000"/>
              <a:gd name="connsiteY2" fmla="*/ 4956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  <a:gd name="connsiteX0" fmla="*/ 0 w 10000"/>
              <a:gd name="connsiteY0" fmla="*/ 3824 h 10000"/>
              <a:gd name="connsiteX1" fmla="*/ 5558 w 10000"/>
              <a:gd name="connsiteY1" fmla="*/ 1696 h 10000"/>
              <a:gd name="connsiteX2" fmla="*/ 5430 w 10000"/>
              <a:gd name="connsiteY2" fmla="*/ 4956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  <a:gd name="connsiteX0" fmla="*/ 0 w 10000"/>
              <a:gd name="connsiteY0" fmla="*/ 3824 h 10000"/>
              <a:gd name="connsiteX1" fmla="*/ 5529 w 10000"/>
              <a:gd name="connsiteY1" fmla="*/ 1766 h 10000"/>
              <a:gd name="connsiteX2" fmla="*/ 5430 w 10000"/>
              <a:gd name="connsiteY2" fmla="*/ 4956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  <a:gd name="connsiteX0" fmla="*/ 0 w 10000"/>
              <a:gd name="connsiteY0" fmla="*/ 3824 h 10000"/>
              <a:gd name="connsiteX1" fmla="*/ 5573 w 10000"/>
              <a:gd name="connsiteY1" fmla="*/ 1713 h 10000"/>
              <a:gd name="connsiteX2" fmla="*/ 5430 w 10000"/>
              <a:gd name="connsiteY2" fmla="*/ 4956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  <a:gd name="connsiteX0" fmla="*/ 0 w 10000"/>
              <a:gd name="connsiteY0" fmla="*/ 3824 h 10000"/>
              <a:gd name="connsiteX1" fmla="*/ 5573 w 10000"/>
              <a:gd name="connsiteY1" fmla="*/ 1731 h 10000"/>
              <a:gd name="connsiteX2" fmla="*/ 5430 w 10000"/>
              <a:gd name="connsiteY2" fmla="*/ 4956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3824"/>
                </a:moveTo>
                <a:lnTo>
                  <a:pt x="5573" y="1731"/>
                </a:lnTo>
                <a:cubicBezTo>
                  <a:pt x="5494" y="1178"/>
                  <a:pt x="5509" y="5509"/>
                  <a:pt x="5430" y="4956"/>
                </a:cubicBezTo>
                <a:lnTo>
                  <a:pt x="2469" y="6471"/>
                </a:lnTo>
                <a:lnTo>
                  <a:pt x="6667" y="10000"/>
                </a:lnTo>
                <a:lnTo>
                  <a:pt x="9259" y="5588"/>
                </a:lnTo>
                <a:lnTo>
                  <a:pt x="10000" y="0"/>
                </a:lnTo>
              </a:path>
            </a:pathLst>
          </a:custGeom>
          <a:noFill/>
          <a:ln w="38100" cmpd="sng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9" name="Freeform 27"/>
          <p:cNvSpPr>
            <a:spLocks/>
          </p:cNvSpPr>
          <p:nvPr/>
        </p:nvSpPr>
        <p:spPr bwMode="auto">
          <a:xfrm>
            <a:off x="1295400" y="2514600"/>
            <a:ext cx="6172200" cy="2590800"/>
          </a:xfrm>
          <a:custGeom>
            <a:avLst/>
            <a:gdLst>
              <a:gd name="T0" fmla="*/ 0 w 3888"/>
              <a:gd name="T1" fmla="*/ 624 h 1632"/>
              <a:gd name="T2" fmla="*/ 2112 w 3888"/>
              <a:gd name="T3" fmla="*/ 816 h 1632"/>
              <a:gd name="T4" fmla="*/ 2160 w 3888"/>
              <a:gd name="T5" fmla="*/ 288 h 1632"/>
              <a:gd name="T6" fmla="*/ 960 w 3888"/>
              <a:gd name="T7" fmla="*/ 1056 h 1632"/>
              <a:gd name="T8" fmla="*/ 2592 w 3888"/>
              <a:gd name="T9" fmla="*/ 1632 h 1632"/>
              <a:gd name="T10" fmla="*/ 3600 w 3888"/>
              <a:gd name="T11" fmla="*/ 912 h 1632"/>
              <a:gd name="T12" fmla="*/ 3888 w 3888"/>
              <a:gd name="T13" fmla="*/ 0 h 1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88"/>
              <a:gd name="T22" fmla="*/ 0 h 1632"/>
              <a:gd name="T23" fmla="*/ 3888 w 3888"/>
              <a:gd name="T24" fmla="*/ 1632 h 1632"/>
              <a:gd name="connsiteX0" fmla="*/ 0 w 10000"/>
              <a:gd name="connsiteY0" fmla="*/ 3824 h 10000"/>
              <a:gd name="connsiteX1" fmla="*/ 5810 w 10000"/>
              <a:gd name="connsiteY1" fmla="*/ 3573 h 10000"/>
              <a:gd name="connsiteX2" fmla="*/ 5556 w 10000"/>
              <a:gd name="connsiteY2" fmla="*/ 1765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  <a:gd name="connsiteX0" fmla="*/ 0 w 10000"/>
              <a:gd name="connsiteY0" fmla="*/ 3824 h 10000"/>
              <a:gd name="connsiteX1" fmla="*/ 5810 w 10000"/>
              <a:gd name="connsiteY1" fmla="*/ 3573 h 10000"/>
              <a:gd name="connsiteX2" fmla="*/ 5477 w 10000"/>
              <a:gd name="connsiteY2" fmla="*/ 5032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  <a:gd name="connsiteX0" fmla="*/ 0 w 10000"/>
              <a:gd name="connsiteY0" fmla="*/ 3824 h 10000"/>
              <a:gd name="connsiteX1" fmla="*/ 5589 w 10000"/>
              <a:gd name="connsiteY1" fmla="*/ 1733 h 10000"/>
              <a:gd name="connsiteX2" fmla="*/ 5477 w 10000"/>
              <a:gd name="connsiteY2" fmla="*/ 5032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  <a:gd name="connsiteX0" fmla="*/ 0 w 10000"/>
              <a:gd name="connsiteY0" fmla="*/ 3824 h 10000"/>
              <a:gd name="connsiteX1" fmla="*/ 5589 w 10000"/>
              <a:gd name="connsiteY1" fmla="*/ 1733 h 10000"/>
              <a:gd name="connsiteX2" fmla="*/ 5462 w 10000"/>
              <a:gd name="connsiteY2" fmla="*/ 4997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  <a:gd name="connsiteX0" fmla="*/ 0 w 10000"/>
              <a:gd name="connsiteY0" fmla="*/ 3824 h 10000"/>
              <a:gd name="connsiteX1" fmla="*/ 5589 w 10000"/>
              <a:gd name="connsiteY1" fmla="*/ 1733 h 10000"/>
              <a:gd name="connsiteX2" fmla="*/ 5440 w 10000"/>
              <a:gd name="connsiteY2" fmla="*/ 4962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  <a:gd name="connsiteX0" fmla="*/ 0 w 10000"/>
              <a:gd name="connsiteY0" fmla="*/ 3824 h 10000"/>
              <a:gd name="connsiteX1" fmla="*/ 5589 w 10000"/>
              <a:gd name="connsiteY1" fmla="*/ 1733 h 10000"/>
              <a:gd name="connsiteX2" fmla="*/ 5433 w 10000"/>
              <a:gd name="connsiteY2" fmla="*/ 4962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  <a:gd name="connsiteX0" fmla="*/ 0 w 10000"/>
              <a:gd name="connsiteY0" fmla="*/ 3824 h 10000"/>
              <a:gd name="connsiteX1" fmla="*/ 5589 w 10000"/>
              <a:gd name="connsiteY1" fmla="*/ 1733 h 10000"/>
              <a:gd name="connsiteX2" fmla="*/ 5426 w 10000"/>
              <a:gd name="connsiteY2" fmla="*/ 4927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  <a:gd name="connsiteX0" fmla="*/ 0 w 10000"/>
              <a:gd name="connsiteY0" fmla="*/ 3824 h 10000"/>
              <a:gd name="connsiteX1" fmla="*/ 5589 w 10000"/>
              <a:gd name="connsiteY1" fmla="*/ 1733 h 10000"/>
              <a:gd name="connsiteX2" fmla="*/ 5426 w 10000"/>
              <a:gd name="connsiteY2" fmla="*/ 4945 h 10000"/>
              <a:gd name="connsiteX3" fmla="*/ 2469 w 10000"/>
              <a:gd name="connsiteY3" fmla="*/ 6471 h 10000"/>
              <a:gd name="connsiteX4" fmla="*/ 6667 w 10000"/>
              <a:gd name="connsiteY4" fmla="*/ 10000 h 10000"/>
              <a:gd name="connsiteX5" fmla="*/ 9259 w 10000"/>
              <a:gd name="connsiteY5" fmla="*/ 5588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3824"/>
                </a:moveTo>
                <a:lnTo>
                  <a:pt x="5589" y="1733"/>
                </a:lnTo>
                <a:cubicBezTo>
                  <a:pt x="5504" y="1130"/>
                  <a:pt x="5511" y="5548"/>
                  <a:pt x="5426" y="4945"/>
                </a:cubicBezTo>
                <a:lnTo>
                  <a:pt x="2469" y="6471"/>
                </a:lnTo>
                <a:lnTo>
                  <a:pt x="6667" y="10000"/>
                </a:lnTo>
                <a:lnTo>
                  <a:pt x="9259" y="5588"/>
                </a:lnTo>
                <a:lnTo>
                  <a:pt x="10000" y="0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0" name="Oval 28"/>
          <p:cNvSpPr>
            <a:spLocks noChangeArrowheads="1"/>
          </p:cNvSpPr>
          <p:nvPr/>
        </p:nvSpPr>
        <p:spPr bwMode="auto">
          <a:xfrm>
            <a:off x="7391400" y="2438400"/>
            <a:ext cx="152400" cy="152400"/>
          </a:xfrm>
          <a:prstGeom prst="ellipse">
            <a:avLst/>
          </a:prstGeom>
          <a:solidFill>
            <a:srgbClr val="CC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solidFill>
            <a:srgbClr val="CC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42" name="Oval 30"/>
          <p:cNvSpPr>
            <a:spLocks noChangeArrowheads="1"/>
          </p:cNvSpPr>
          <p:nvPr/>
        </p:nvSpPr>
        <p:spPr bwMode="auto">
          <a:xfrm>
            <a:off x="5334000" y="5029200"/>
            <a:ext cx="152400" cy="152400"/>
          </a:xfrm>
          <a:prstGeom prst="ellipse">
            <a:avLst/>
          </a:prstGeom>
          <a:solidFill>
            <a:srgbClr val="CC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2743200" y="4114800"/>
            <a:ext cx="152400" cy="152400"/>
          </a:xfrm>
          <a:prstGeom prst="ellipse">
            <a:avLst/>
          </a:prstGeom>
          <a:solidFill>
            <a:srgbClr val="CC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4572000" y="3733800"/>
            <a:ext cx="152400" cy="152400"/>
          </a:xfrm>
          <a:prstGeom prst="ellipse">
            <a:avLst/>
          </a:prstGeom>
          <a:solidFill>
            <a:srgbClr val="CC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45" name="Oval 33"/>
          <p:cNvSpPr>
            <a:spLocks noChangeArrowheads="1"/>
          </p:cNvSpPr>
          <p:nvPr/>
        </p:nvSpPr>
        <p:spPr bwMode="auto">
          <a:xfrm>
            <a:off x="4648200" y="2895600"/>
            <a:ext cx="152400" cy="152400"/>
          </a:xfrm>
          <a:prstGeom prst="ellipse">
            <a:avLst/>
          </a:prstGeom>
          <a:solidFill>
            <a:srgbClr val="CC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46" name="Oval 34"/>
          <p:cNvSpPr>
            <a:spLocks noChangeArrowheads="1"/>
          </p:cNvSpPr>
          <p:nvPr/>
        </p:nvSpPr>
        <p:spPr bwMode="auto">
          <a:xfrm>
            <a:off x="1219200" y="3429000"/>
            <a:ext cx="152400" cy="152400"/>
          </a:xfrm>
          <a:prstGeom prst="ellipse">
            <a:avLst/>
          </a:prstGeom>
          <a:solidFill>
            <a:srgbClr val="CC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27311"/>
          </a:xfrm>
        </p:spPr>
        <p:txBody>
          <a:bodyPr/>
          <a:lstStyle/>
          <a:p>
            <a:r>
              <a:rPr lang="en-US" altLang="en-US" dirty="0"/>
              <a:t>Based on first computing valid shortcuts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"/>
          <p:cNvSpPr>
            <a:spLocks/>
          </p:cNvSpPr>
          <p:nvPr/>
        </p:nvSpPr>
        <p:spPr bwMode="auto">
          <a:xfrm>
            <a:off x="1295400" y="3223988"/>
            <a:ext cx="6172200" cy="2419497"/>
          </a:xfrm>
          <a:custGeom>
            <a:avLst/>
            <a:gdLst>
              <a:gd name="T0" fmla="*/ 0 w 3888"/>
              <a:gd name="T1" fmla="*/ 624 h 1626"/>
              <a:gd name="T2" fmla="*/ 336 w 3888"/>
              <a:gd name="T3" fmla="*/ 384 h 1626"/>
              <a:gd name="T4" fmla="*/ 768 w 3888"/>
              <a:gd name="T5" fmla="*/ 432 h 1626"/>
              <a:gd name="T6" fmla="*/ 960 w 3888"/>
              <a:gd name="T7" fmla="*/ 528 h 1626"/>
              <a:gd name="T8" fmla="*/ 1488 w 3888"/>
              <a:gd name="T9" fmla="*/ 912 h 1626"/>
              <a:gd name="T10" fmla="*/ 2112 w 3888"/>
              <a:gd name="T11" fmla="*/ 816 h 1626"/>
              <a:gd name="T12" fmla="*/ 2160 w 3888"/>
              <a:gd name="T13" fmla="*/ 288 h 1626"/>
              <a:gd name="T14" fmla="*/ 1680 w 3888"/>
              <a:gd name="T15" fmla="*/ 336 h 1626"/>
              <a:gd name="T16" fmla="*/ 1440 w 3888"/>
              <a:gd name="T17" fmla="*/ 480 h 1626"/>
              <a:gd name="T18" fmla="*/ 960 w 3888"/>
              <a:gd name="T19" fmla="*/ 1056 h 1626"/>
              <a:gd name="T20" fmla="*/ 1200 w 3888"/>
              <a:gd name="T21" fmla="*/ 1296 h 1626"/>
              <a:gd name="T22" fmla="*/ 1728 w 3888"/>
              <a:gd name="T23" fmla="*/ 1536 h 1626"/>
              <a:gd name="T24" fmla="*/ 2592 w 3888"/>
              <a:gd name="T25" fmla="*/ 1626 h 1626"/>
              <a:gd name="T26" fmla="*/ 2880 w 3888"/>
              <a:gd name="T27" fmla="*/ 1194 h 1626"/>
              <a:gd name="T28" fmla="*/ 3408 w 3888"/>
              <a:gd name="T29" fmla="*/ 1344 h 1626"/>
              <a:gd name="T30" fmla="*/ 3600 w 3888"/>
              <a:gd name="T31" fmla="*/ 912 h 1626"/>
              <a:gd name="T32" fmla="*/ 3600 w 3888"/>
              <a:gd name="T33" fmla="*/ 384 h 1626"/>
              <a:gd name="T34" fmla="*/ 3888 w 3888"/>
              <a:gd name="T35" fmla="*/ 0 h 16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888"/>
              <a:gd name="T55" fmla="*/ 0 h 1626"/>
              <a:gd name="T56" fmla="*/ 3888 w 3888"/>
              <a:gd name="T57" fmla="*/ 1626 h 1626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5432 w 10000"/>
              <a:gd name="connsiteY5" fmla="*/ 5018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704 w 10000"/>
              <a:gd name="connsiteY8" fmla="*/ 2952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704 w 10000"/>
              <a:gd name="connsiteY8" fmla="*/ 2952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2989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2989 h 10000"/>
              <a:gd name="connsiteX5" fmla="*/ 4322 w 10000"/>
              <a:gd name="connsiteY5" fmla="*/ 1992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658 w 10000"/>
              <a:gd name="connsiteY4" fmla="*/ 2694 h 10000"/>
              <a:gd name="connsiteX5" fmla="*/ 4322 w 10000"/>
              <a:gd name="connsiteY5" fmla="*/ 1992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658 w 10000"/>
              <a:gd name="connsiteY4" fmla="*/ 2694 h 10000"/>
              <a:gd name="connsiteX5" fmla="*/ 4322 w 10000"/>
              <a:gd name="connsiteY5" fmla="*/ 1992 h 10000"/>
              <a:gd name="connsiteX6" fmla="*/ 5201 w 10000"/>
              <a:gd name="connsiteY6" fmla="*/ 2177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658 w 10000"/>
              <a:gd name="connsiteY4" fmla="*/ 2694 h 10000"/>
              <a:gd name="connsiteX5" fmla="*/ 4322 w 10000"/>
              <a:gd name="connsiteY5" fmla="*/ 1992 h 10000"/>
              <a:gd name="connsiteX6" fmla="*/ 5201 w 10000"/>
              <a:gd name="connsiteY6" fmla="*/ 2177 h 10000"/>
              <a:gd name="connsiteX7" fmla="*/ 5093 w 10000"/>
              <a:gd name="connsiteY7" fmla="*/ 4059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9446"/>
              <a:gd name="connsiteX1" fmla="*/ 864 w 10000"/>
              <a:gd name="connsiteY1" fmla="*/ 2362 h 9446"/>
              <a:gd name="connsiteX2" fmla="*/ 1975 w 10000"/>
              <a:gd name="connsiteY2" fmla="*/ 2657 h 9446"/>
              <a:gd name="connsiteX3" fmla="*/ 2469 w 10000"/>
              <a:gd name="connsiteY3" fmla="*/ 3247 h 9446"/>
              <a:gd name="connsiteX4" fmla="*/ 3658 w 10000"/>
              <a:gd name="connsiteY4" fmla="*/ 2694 h 9446"/>
              <a:gd name="connsiteX5" fmla="*/ 4322 w 10000"/>
              <a:gd name="connsiteY5" fmla="*/ 1992 h 9446"/>
              <a:gd name="connsiteX6" fmla="*/ 5201 w 10000"/>
              <a:gd name="connsiteY6" fmla="*/ 2177 h 9446"/>
              <a:gd name="connsiteX7" fmla="*/ 5093 w 10000"/>
              <a:gd name="connsiteY7" fmla="*/ 4059 h 9446"/>
              <a:gd name="connsiteX8" fmla="*/ 3843 w 10000"/>
              <a:gd name="connsiteY8" fmla="*/ 5683 h 9446"/>
              <a:gd name="connsiteX9" fmla="*/ 2469 w 10000"/>
              <a:gd name="connsiteY9" fmla="*/ 6494 h 9446"/>
              <a:gd name="connsiteX10" fmla="*/ 3086 w 10000"/>
              <a:gd name="connsiteY10" fmla="*/ 7970 h 9446"/>
              <a:gd name="connsiteX11" fmla="*/ 4444 w 10000"/>
              <a:gd name="connsiteY11" fmla="*/ 9446 h 9446"/>
              <a:gd name="connsiteX12" fmla="*/ 6821 w 10000"/>
              <a:gd name="connsiteY12" fmla="*/ 9373 h 9446"/>
              <a:gd name="connsiteX13" fmla="*/ 7407 w 10000"/>
              <a:gd name="connsiteY13" fmla="*/ 7343 h 9446"/>
              <a:gd name="connsiteX14" fmla="*/ 8765 w 10000"/>
              <a:gd name="connsiteY14" fmla="*/ 8266 h 9446"/>
              <a:gd name="connsiteX15" fmla="*/ 9259 w 10000"/>
              <a:gd name="connsiteY15" fmla="*/ 5609 h 9446"/>
              <a:gd name="connsiteX16" fmla="*/ 9259 w 10000"/>
              <a:gd name="connsiteY16" fmla="*/ 2362 h 9446"/>
              <a:gd name="connsiteX17" fmla="*/ 10000 w 10000"/>
              <a:gd name="connsiteY17" fmla="*/ 0 h 9446"/>
              <a:gd name="connsiteX0" fmla="*/ 0 w 10000"/>
              <a:gd name="connsiteY0" fmla="*/ 4063 h 9923"/>
              <a:gd name="connsiteX1" fmla="*/ 864 w 10000"/>
              <a:gd name="connsiteY1" fmla="*/ 2501 h 9923"/>
              <a:gd name="connsiteX2" fmla="*/ 1975 w 10000"/>
              <a:gd name="connsiteY2" fmla="*/ 2813 h 9923"/>
              <a:gd name="connsiteX3" fmla="*/ 2469 w 10000"/>
              <a:gd name="connsiteY3" fmla="*/ 3437 h 9923"/>
              <a:gd name="connsiteX4" fmla="*/ 3658 w 10000"/>
              <a:gd name="connsiteY4" fmla="*/ 2852 h 9923"/>
              <a:gd name="connsiteX5" fmla="*/ 4322 w 10000"/>
              <a:gd name="connsiteY5" fmla="*/ 2109 h 9923"/>
              <a:gd name="connsiteX6" fmla="*/ 5201 w 10000"/>
              <a:gd name="connsiteY6" fmla="*/ 2305 h 9923"/>
              <a:gd name="connsiteX7" fmla="*/ 5093 w 10000"/>
              <a:gd name="connsiteY7" fmla="*/ 4297 h 9923"/>
              <a:gd name="connsiteX8" fmla="*/ 3843 w 10000"/>
              <a:gd name="connsiteY8" fmla="*/ 6016 h 9923"/>
              <a:gd name="connsiteX9" fmla="*/ 2469 w 10000"/>
              <a:gd name="connsiteY9" fmla="*/ 6875 h 9923"/>
              <a:gd name="connsiteX10" fmla="*/ 3086 w 10000"/>
              <a:gd name="connsiteY10" fmla="*/ 8437 h 9923"/>
              <a:gd name="connsiteX11" fmla="*/ 4583 w 10000"/>
              <a:gd name="connsiteY11" fmla="*/ 9609 h 9923"/>
              <a:gd name="connsiteX12" fmla="*/ 6821 w 10000"/>
              <a:gd name="connsiteY12" fmla="*/ 9923 h 9923"/>
              <a:gd name="connsiteX13" fmla="*/ 7407 w 10000"/>
              <a:gd name="connsiteY13" fmla="*/ 7774 h 9923"/>
              <a:gd name="connsiteX14" fmla="*/ 8765 w 10000"/>
              <a:gd name="connsiteY14" fmla="*/ 8751 h 9923"/>
              <a:gd name="connsiteX15" fmla="*/ 9259 w 10000"/>
              <a:gd name="connsiteY15" fmla="*/ 5938 h 9923"/>
              <a:gd name="connsiteX16" fmla="*/ 9259 w 10000"/>
              <a:gd name="connsiteY16" fmla="*/ 2501 h 9923"/>
              <a:gd name="connsiteX17" fmla="*/ 10000 w 10000"/>
              <a:gd name="connsiteY17" fmla="*/ 0 h 9923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843 w 10000"/>
              <a:gd name="connsiteY8" fmla="*/ 6063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843 w 10000"/>
              <a:gd name="connsiteY8" fmla="*/ 6063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843 w 10000"/>
              <a:gd name="connsiteY8" fmla="*/ 6063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843 w 10000"/>
              <a:gd name="connsiteY8" fmla="*/ 6063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843 w 10000"/>
              <a:gd name="connsiteY8" fmla="*/ 6063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797 w 10000"/>
              <a:gd name="connsiteY8" fmla="*/ 5906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797 w 10000"/>
              <a:gd name="connsiteY8" fmla="*/ 5906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797 w 10000"/>
              <a:gd name="connsiteY8" fmla="*/ 5906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797 w 10000"/>
              <a:gd name="connsiteY8" fmla="*/ 5906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74 w 10000"/>
              <a:gd name="connsiteY15" fmla="*/ 5708 h 10000"/>
              <a:gd name="connsiteX16" fmla="*/ 9259 w 10000"/>
              <a:gd name="connsiteY16" fmla="*/ 2520 h 10000"/>
              <a:gd name="connsiteX17" fmla="*/ 10000 w 10000"/>
              <a:gd name="connsiteY1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00" h="10000">
                <a:moveTo>
                  <a:pt x="0" y="4095"/>
                </a:moveTo>
                <a:lnTo>
                  <a:pt x="864" y="2520"/>
                </a:lnTo>
                <a:lnTo>
                  <a:pt x="1975" y="2835"/>
                </a:lnTo>
                <a:lnTo>
                  <a:pt x="2469" y="3464"/>
                </a:lnTo>
                <a:lnTo>
                  <a:pt x="3658" y="2874"/>
                </a:lnTo>
                <a:lnTo>
                  <a:pt x="4322" y="2125"/>
                </a:lnTo>
                <a:cubicBezTo>
                  <a:pt x="4810" y="2113"/>
                  <a:pt x="4774" y="2178"/>
                  <a:pt x="5201" y="2323"/>
                </a:cubicBezTo>
                <a:cubicBezTo>
                  <a:pt x="5160" y="3321"/>
                  <a:pt x="5119" y="3450"/>
                  <a:pt x="5093" y="4330"/>
                </a:cubicBezTo>
                <a:cubicBezTo>
                  <a:pt x="4641" y="4987"/>
                  <a:pt x="4342" y="5368"/>
                  <a:pt x="3797" y="5906"/>
                </a:cubicBezTo>
                <a:lnTo>
                  <a:pt x="2469" y="6928"/>
                </a:lnTo>
                <a:lnTo>
                  <a:pt x="3086" y="8502"/>
                </a:lnTo>
                <a:lnTo>
                  <a:pt x="4583" y="9684"/>
                </a:lnTo>
                <a:lnTo>
                  <a:pt x="6821" y="10000"/>
                </a:lnTo>
                <a:lnTo>
                  <a:pt x="7407" y="7834"/>
                </a:lnTo>
                <a:lnTo>
                  <a:pt x="8765" y="8819"/>
                </a:lnTo>
                <a:cubicBezTo>
                  <a:pt x="8930" y="7874"/>
                  <a:pt x="9109" y="6653"/>
                  <a:pt x="9274" y="5708"/>
                </a:cubicBezTo>
                <a:cubicBezTo>
                  <a:pt x="9269" y="4645"/>
                  <a:pt x="9264" y="3583"/>
                  <a:pt x="9259" y="2520"/>
                </a:cubicBezTo>
                <a:lnTo>
                  <a:pt x="10000" y="0"/>
                </a:lnTo>
              </a:path>
            </a:pathLst>
          </a:custGeom>
          <a:noFill/>
          <a:ln w="38100" cmpd="sng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3200400" y="3200400"/>
            <a:ext cx="4267200" cy="2057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 flipV="1">
            <a:off x="3200400" y="3810000"/>
            <a:ext cx="3810000" cy="1447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3200400" y="4572000"/>
            <a:ext cx="3810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3200400" y="5105400"/>
            <a:ext cx="26670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200400" y="5257800"/>
            <a:ext cx="22860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Imai-</a:t>
            </a:r>
            <a:r>
              <a:rPr lang="en-US" dirty="0" err="1"/>
              <a:t>Iri</a:t>
            </a:r>
            <a:r>
              <a:rPr lang="en-US" dirty="0"/>
              <a:t> line simplification</a:t>
            </a:r>
            <a:endParaRPr lang="en-US" altLang="en-US" dirty="0" smtClean="0"/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577405"/>
            <a:ext cx="8229600" cy="1779587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The graph can have ~</a:t>
            </a:r>
            <a:r>
              <a:rPr lang="en-US" altLang="en-US" sz="2400" i="1" dirty="0" smtClean="0"/>
              <a:t>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edges; testing one shortcut takes time linear in the number of vertices in between</a:t>
            </a:r>
          </a:p>
          <a:p>
            <a:pPr eaLnBrk="1" hangingPunct="1"/>
            <a:r>
              <a:rPr lang="en-US" altLang="en-US" sz="2400" dirty="0" smtClean="0"/>
              <a:t>The Imai-</a:t>
            </a:r>
            <a:r>
              <a:rPr lang="en-US" altLang="en-US" sz="2400" dirty="0" err="1" smtClean="0"/>
              <a:t>Iri</a:t>
            </a:r>
            <a:r>
              <a:rPr lang="en-US" altLang="en-US" sz="2400" dirty="0" smtClean="0"/>
              <a:t> algorithm avoids spending ~</a:t>
            </a:r>
            <a:r>
              <a:rPr lang="en-US" altLang="en-US" sz="2400" i="1" dirty="0" smtClean="0"/>
              <a:t>n</a:t>
            </a:r>
            <a:r>
              <a:rPr lang="en-US" altLang="en-US" sz="2400" baseline="30000" dirty="0" smtClean="0"/>
              <a:t>3</a:t>
            </a:r>
            <a:r>
              <a:rPr lang="en-US" altLang="en-US" sz="2400" dirty="0" smtClean="0"/>
              <a:t> time by testing all shortcuts from a single vertex in linear time</a:t>
            </a:r>
            <a:endParaRPr lang="en-US" altLang="en-US" sz="2400" baseline="30000" dirty="0" smtClean="0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200400" y="5257800"/>
            <a:ext cx="35052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1219200" y="4114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1752600" y="3733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2438400" y="3810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743200" y="4800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6934200" y="4495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6934200" y="3733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5410200" y="5562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5791200" y="5029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>
            <a:off x="7391400" y="3124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6629400" y="5257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3476625" y="3819525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3581400" y="4572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2743200" y="3962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3886200" y="3657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4419600" y="3733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3200400" y="5257800"/>
            <a:ext cx="9144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4038600" y="5486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4" name="Oval 28"/>
          <p:cNvSpPr>
            <a:spLocks noChangeArrowheads="1"/>
          </p:cNvSpPr>
          <p:nvPr/>
        </p:nvSpPr>
        <p:spPr bwMode="auto">
          <a:xfrm>
            <a:off x="3124200" y="5181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4343400" y="4191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 flipV="1">
            <a:off x="2819400" y="53340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32" grpId="0" animBg="1"/>
      <p:bldP spid="22533" grpId="0" animBg="1"/>
      <p:bldP spid="22534" grpId="0" animBg="1"/>
      <p:bldP spid="22537" grpId="0" animBg="1"/>
      <p:bldP spid="22554" grpId="0" animBg="1"/>
      <p:bldP spid="225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"/>
          <p:cNvSpPr>
            <a:spLocks/>
          </p:cNvSpPr>
          <p:nvPr/>
        </p:nvSpPr>
        <p:spPr bwMode="auto">
          <a:xfrm>
            <a:off x="1295400" y="3223988"/>
            <a:ext cx="6172200" cy="2419497"/>
          </a:xfrm>
          <a:custGeom>
            <a:avLst/>
            <a:gdLst>
              <a:gd name="T0" fmla="*/ 0 w 3888"/>
              <a:gd name="T1" fmla="*/ 624 h 1626"/>
              <a:gd name="T2" fmla="*/ 336 w 3888"/>
              <a:gd name="T3" fmla="*/ 384 h 1626"/>
              <a:gd name="T4" fmla="*/ 768 w 3888"/>
              <a:gd name="T5" fmla="*/ 432 h 1626"/>
              <a:gd name="T6" fmla="*/ 960 w 3888"/>
              <a:gd name="T7" fmla="*/ 528 h 1626"/>
              <a:gd name="T8" fmla="*/ 1488 w 3888"/>
              <a:gd name="T9" fmla="*/ 912 h 1626"/>
              <a:gd name="T10" fmla="*/ 2112 w 3888"/>
              <a:gd name="T11" fmla="*/ 816 h 1626"/>
              <a:gd name="T12" fmla="*/ 2160 w 3888"/>
              <a:gd name="T13" fmla="*/ 288 h 1626"/>
              <a:gd name="T14" fmla="*/ 1680 w 3888"/>
              <a:gd name="T15" fmla="*/ 336 h 1626"/>
              <a:gd name="T16" fmla="*/ 1440 w 3888"/>
              <a:gd name="T17" fmla="*/ 480 h 1626"/>
              <a:gd name="T18" fmla="*/ 960 w 3888"/>
              <a:gd name="T19" fmla="*/ 1056 h 1626"/>
              <a:gd name="T20" fmla="*/ 1200 w 3888"/>
              <a:gd name="T21" fmla="*/ 1296 h 1626"/>
              <a:gd name="T22" fmla="*/ 1728 w 3888"/>
              <a:gd name="T23" fmla="*/ 1536 h 1626"/>
              <a:gd name="T24" fmla="*/ 2592 w 3888"/>
              <a:gd name="T25" fmla="*/ 1626 h 1626"/>
              <a:gd name="T26" fmla="*/ 2880 w 3888"/>
              <a:gd name="T27" fmla="*/ 1194 h 1626"/>
              <a:gd name="T28" fmla="*/ 3408 w 3888"/>
              <a:gd name="T29" fmla="*/ 1344 h 1626"/>
              <a:gd name="T30" fmla="*/ 3600 w 3888"/>
              <a:gd name="T31" fmla="*/ 912 h 1626"/>
              <a:gd name="T32" fmla="*/ 3600 w 3888"/>
              <a:gd name="T33" fmla="*/ 384 h 1626"/>
              <a:gd name="T34" fmla="*/ 3888 w 3888"/>
              <a:gd name="T35" fmla="*/ 0 h 16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888"/>
              <a:gd name="T55" fmla="*/ 0 h 1626"/>
              <a:gd name="T56" fmla="*/ 3888 w 3888"/>
              <a:gd name="T57" fmla="*/ 1626 h 1626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5432 w 10000"/>
              <a:gd name="connsiteY5" fmla="*/ 5018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704 w 10000"/>
              <a:gd name="connsiteY8" fmla="*/ 2952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704 w 10000"/>
              <a:gd name="connsiteY8" fmla="*/ 2952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4321 w 10000"/>
              <a:gd name="connsiteY7" fmla="*/ 2066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954 w 10000"/>
              <a:gd name="connsiteY5" fmla="*/ 3837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4207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2989 h 10000"/>
              <a:gd name="connsiteX5" fmla="*/ 4368 w 10000"/>
              <a:gd name="connsiteY5" fmla="*/ 2066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704 w 10000"/>
              <a:gd name="connsiteY4" fmla="*/ 2989 h 10000"/>
              <a:gd name="connsiteX5" fmla="*/ 4322 w 10000"/>
              <a:gd name="connsiteY5" fmla="*/ 1992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658 w 10000"/>
              <a:gd name="connsiteY4" fmla="*/ 2694 h 10000"/>
              <a:gd name="connsiteX5" fmla="*/ 4322 w 10000"/>
              <a:gd name="connsiteY5" fmla="*/ 1992 h 10000"/>
              <a:gd name="connsiteX6" fmla="*/ 5556 w 10000"/>
              <a:gd name="connsiteY6" fmla="*/ 1771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658 w 10000"/>
              <a:gd name="connsiteY4" fmla="*/ 2694 h 10000"/>
              <a:gd name="connsiteX5" fmla="*/ 4322 w 10000"/>
              <a:gd name="connsiteY5" fmla="*/ 1992 h 10000"/>
              <a:gd name="connsiteX6" fmla="*/ 5201 w 10000"/>
              <a:gd name="connsiteY6" fmla="*/ 2177 h 10000"/>
              <a:gd name="connsiteX7" fmla="*/ 5448 w 10000"/>
              <a:gd name="connsiteY7" fmla="*/ 5092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10000"/>
              <a:gd name="connsiteX1" fmla="*/ 864 w 10000"/>
              <a:gd name="connsiteY1" fmla="*/ 2362 h 10000"/>
              <a:gd name="connsiteX2" fmla="*/ 1975 w 10000"/>
              <a:gd name="connsiteY2" fmla="*/ 2657 h 10000"/>
              <a:gd name="connsiteX3" fmla="*/ 2469 w 10000"/>
              <a:gd name="connsiteY3" fmla="*/ 3247 h 10000"/>
              <a:gd name="connsiteX4" fmla="*/ 3658 w 10000"/>
              <a:gd name="connsiteY4" fmla="*/ 2694 h 10000"/>
              <a:gd name="connsiteX5" fmla="*/ 4322 w 10000"/>
              <a:gd name="connsiteY5" fmla="*/ 1992 h 10000"/>
              <a:gd name="connsiteX6" fmla="*/ 5201 w 10000"/>
              <a:gd name="connsiteY6" fmla="*/ 2177 h 10000"/>
              <a:gd name="connsiteX7" fmla="*/ 5093 w 10000"/>
              <a:gd name="connsiteY7" fmla="*/ 4059 h 10000"/>
              <a:gd name="connsiteX8" fmla="*/ 3843 w 10000"/>
              <a:gd name="connsiteY8" fmla="*/ 5683 h 10000"/>
              <a:gd name="connsiteX9" fmla="*/ 2469 w 10000"/>
              <a:gd name="connsiteY9" fmla="*/ 6494 h 10000"/>
              <a:gd name="connsiteX10" fmla="*/ 3086 w 10000"/>
              <a:gd name="connsiteY10" fmla="*/ 7970 h 10000"/>
              <a:gd name="connsiteX11" fmla="*/ 4444 w 10000"/>
              <a:gd name="connsiteY11" fmla="*/ 9446 h 10000"/>
              <a:gd name="connsiteX12" fmla="*/ 6667 w 10000"/>
              <a:gd name="connsiteY12" fmla="*/ 10000 h 10000"/>
              <a:gd name="connsiteX13" fmla="*/ 7407 w 10000"/>
              <a:gd name="connsiteY13" fmla="*/ 7343 h 10000"/>
              <a:gd name="connsiteX14" fmla="*/ 8765 w 10000"/>
              <a:gd name="connsiteY14" fmla="*/ 8266 h 10000"/>
              <a:gd name="connsiteX15" fmla="*/ 9259 w 10000"/>
              <a:gd name="connsiteY15" fmla="*/ 5609 h 10000"/>
              <a:gd name="connsiteX16" fmla="*/ 9259 w 10000"/>
              <a:gd name="connsiteY16" fmla="*/ 2362 h 10000"/>
              <a:gd name="connsiteX17" fmla="*/ 10000 w 10000"/>
              <a:gd name="connsiteY17" fmla="*/ 0 h 10000"/>
              <a:gd name="connsiteX0" fmla="*/ 0 w 10000"/>
              <a:gd name="connsiteY0" fmla="*/ 3838 h 9446"/>
              <a:gd name="connsiteX1" fmla="*/ 864 w 10000"/>
              <a:gd name="connsiteY1" fmla="*/ 2362 h 9446"/>
              <a:gd name="connsiteX2" fmla="*/ 1975 w 10000"/>
              <a:gd name="connsiteY2" fmla="*/ 2657 h 9446"/>
              <a:gd name="connsiteX3" fmla="*/ 2469 w 10000"/>
              <a:gd name="connsiteY3" fmla="*/ 3247 h 9446"/>
              <a:gd name="connsiteX4" fmla="*/ 3658 w 10000"/>
              <a:gd name="connsiteY4" fmla="*/ 2694 h 9446"/>
              <a:gd name="connsiteX5" fmla="*/ 4322 w 10000"/>
              <a:gd name="connsiteY5" fmla="*/ 1992 h 9446"/>
              <a:gd name="connsiteX6" fmla="*/ 5201 w 10000"/>
              <a:gd name="connsiteY6" fmla="*/ 2177 h 9446"/>
              <a:gd name="connsiteX7" fmla="*/ 5093 w 10000"/>
              <a:gd name="connsiteY7" fmla="*/ 4059 h 9446"/>
              <a:gd name="connsiteX8" fmla="*/ 3843 w 10000"/>
              <a:gd name="connsiteY8" fmla="*/ 5683 h 9446"/>
              <a:gd name="connsiteX9" fmla="*/ 2469 w 10000"/>
              <a:gd name="connsiteY9" fmla="*/ 6494 h 9446"/>
              <a:gd name="connsiteX10" fmla="*/ 3086 w 10000"/>
              <a:gd name="connsiteY10" fmla="*/ 7970 h 9446"/>
              <a:gd name="connsiteX11" fmla="*/ 4444 w 10000"/>
              <a:gd name="connsiteY11" fmla="*/ 9446 h 9446"/>
              <a:gd name="connsiteX12" fmla="*/ 6821 w 10000"/>
              <a:gd name="connsiteY12" fmla="*/ 9373 h 9446"/>
              <a:gd name="connsiteX13" fmla="*/ 7407 w 10000"/>
              <a:gd name="connsiteY13" fmla="*/ 7343 h 9446"/>
              <a:gd name="connsiteX14" fmla="*/ 8765 w 10000"/>
              <a:gd name="connsiteY14" fmla="*/ 8266 h 9446"/>
              <a:gd name="connsiteX15" fmla="*/ 9259 w 10000"/>
              <a:gd name="connsiteY15" fmla="*/ 5609 h 9446"/>
              <a:gd name="connsiteX16" fmla="*/ 9259 w 10000"/>
              <a:gd name="connsiteY16" fmla="*/ 2362 h 9446"/>
              <a:gd name="connsiteX17" fmla="*/ 10000 w 10000"/>
              <a:gd name="connsiteY17" fmla="*/ 0 h 9446"/>
              <a:gd name="connsiteX0" fmla="*/ 0 w 10000"/>
              <a:gd name="connsiteY0" fmla="*/ 4063 h 9923"/>
              <a:gd name="connsiteX1" fmla="*/ 864 w 10000"/>
              <a:gd name="connsiteY1" fmla="*/ 2501 h 9923"/>
              <a:gd name="connsiteX2" fmla="*/ 1975 w 10000"/>
              <a:gd name="connsiteY2" fmla="*/ 2813 h 9923"/>
              <a:gd name="connsiteX3" fmla="*/ 2469 w 10000"/>
              <a:gd name="connsiteY3" fmla="*/ 3437 h 9923"/>
              <a:gd name="connsiteX4" fmla="*/ 3658 w 10000"/>
              <a:gd name="connsiteY4" fmla="*/ 2852 h 9923"/>
              <a:gd name="connsiteX5" fmla="*/ 4322 w 10000"/>
              <a:gd name="connsiteY5" fmla="*/ 2109 h 9923"/>
              <a:gd name="connsiteX6" fmla="*/ 5201 w 10000"/>
              <a:gd name="connsiteY6" fmla="*/ 2305 h 9923"/>
              <a:gd name="connsiteX7" fmla="*/ 5093 w 10000"/>
              <a:gd name="connsiteY7" fmla="*/ 4297 h 9923"/>
              <a:gd name="connsiteX8" fmla="*/ 3843 w 10000"/>
              <a:gd name="connsiteY8" fmla="*/ 6016 h 9923"/>
              <a:gd name="connsiteX9" fmla="*/ 2469 w 10000"/>
              <a:gd name="connsiteY9" fmla="*/ 6875 h 9923"/>
              <a:gd name="connsiteX10" fmla="*/ 3086 w 10000"/>
              <a:gd name="connsiteY10" fmla="*/ 8437 h 9923"/>
              <a:gd name="connsiteX11" fmla="*/ 4583 w 10000"/>
              <a:gd name="connsiteY11" fmla="*/ 9609 h 9923"/>
              <a:gd name="connsiteX12" fmla="*/ 6821 w 10000"/>
              <a:gd name="connsiteY12" fmla="*/ 9923 h 9923"/>
              <a:gd name="connsiteX13" fmla="*/ 7407 w 10000"/>
              <a:gd name="connsiteY13" fmla="*/ 7774 h 9923"/>
              <a:gd name="connsiteX14" fmla="*/ 8765 w 10000"/>
              <a:gd name="connsiteY14" fmla="*/ 8751 h 9923"/>
              <a:gd name="connsiteX15" fmla="*/ 9259 w 10000"/>
              <a:gd name="connsiteY15" fmla="*/ 5938 h 9923"/>
              <a:gd name="connsiteX16" fmla="*/ 9259 w 10000"/>
              <a:gd name="connsiteY16" fmla="*/ 2501 h 9923"/>
              <a:gd name="connsiteX17" fmla="*/ 10000 w 10000"/>
              <a:gd name="connsiteY17" fmla="*/ 0 h 9923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843 w 10000"/>
              <a:gd name="connsiteY8" fmla="*/ 6063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843 w 10000"/>
              <a:gd name="connsiteY8" fmla="*/ 6063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843 w 10000"/>
              <a:gd name="connsiteY8" fmla="*/ 6063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843 w 10000"/>
              <a:gd name="connsiteY8" fmla="*/ 6063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843 w 10000"/>
              <a:gd name="connsiteY8" fmla="*/ 6063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797 w 10000"/>
              <a:gd name="connsiteY8" fmla="*/ 5906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797 w 10000"/>
              <a:gd name="connsiteY8" fmla="*/ 5906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797 w 10000"/>
              <a:gd name="connsiteY8" fmla="*/ 5906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59 w 10000"/>
              <a:gd name="connsiteY15" fmla="*/ 5984 h 10000"/>
              <a:gd name="connsiteX16" fmla="*/ 9259 w 10000"/>
              <a:gd name="connsiteY16" fmla="*/ 2520 h 10000"/>
              <a:gd name="connsiteX17" fmla="*/ 10000 w 10000"/>
              <a:gd name="connsiteY17" fmla="*/ 0 h 10000"/>
              <a:gd name="connsiteX0" fmla="*/ 0 w 10000"/>
              <a:gd name="connsiteY0" fmla="*/ 4095 h 10000"/>
              <a:gd name="connsiteX1" fmla="*/ 864 w 10000"/>
              <a:gd name="connsiteY1" fmla="*/ 2520 h 10000"/>
              <a:gd name="connsiteX2" fmla="*/ 1975 w 10000"/>
              <a:gd name="connsiteY2" fmla="*/ 2835 h 10000"/>
              <a:gd name="connsiteX3" fmla="*/ 2469 w 10000"/>
              <a:gd name="connsiteY3" fmla="*/ 3464 h 10000"/>
              <a:gd name="connsiteX4" fmla="*/ 3658 w 10000"/>
              <a:gd name="connsiteY4" fmla="*/ 2874 h 10000"/>
              <a:gd name="connsiteX5" fmla="*/ 4322 w 10000"/>
              <a:gd name="connsiteY5" fmla="*/ 2125 h 10000"/>
              <a:gd name="connsiteX6" fmla="*/ 5201 w 10000"/>
              <a:gd name="connsiteY6" fmla="*/ 2323 h 10000"/>
              <a:gd name="connsiteX7" fmla="*/ 5093 w 10000"/>
              <a:gd name="connsiteY7" fmla="*/ 4330 h 10000"/>
              <a:gd name="connsiteX8" fmla="*/ 3797 w 10000"/>
              <a:gd name="connsiteY8" fmla="*/ 5906 h 10000"/>
              <a:gd name="connsiteX9" fmla="*/ 2469 w 10000"/>
              <a:gd name="connsiteY9" fmla="*/ 6928 h 10000"/>
              <a:gd name="connsiteX10" fmla="*/ 3086 w 10000"/>
              <a:gd name="connsiteY10" fmla="*/ 8502 h 10000"/>
              <a:gd name="connsiteX11" fmla="*/ 4583 w 10000"/>
              <a:gd name="connsiteY11" fmla="*/ 9684 h 10000"/>
              <a:gd name="connsiteX12" fmla="*/ 6821 w 10000"/>
              <a:gd name="connsiteY12" fmla="*/ 10000 h 10000"/>
              <a:gd name="connsiteX13" fmla="*/ 7407 w 10000"/>
              <a:gd name="connsiteY13" fmla="*/ 7834 h 10000"/>
              <a:gd name="connsiteX14" fmla="*/ 8765 w 10000"/>
              <a:gd name="connsiteY14" fmla="*/ 8819 h 10000"/>
              <a:gd name="connsiteX15" fmla="*/ 9274 w 10000"/>
              <a:gd name="connsiteY15" fmla="*/ 5708 h 10000"/>
              <a:gd name="connsiteX16" fmla="*/ 9259 w 10000"/>
              <a:gd name="connsiteY16" fmla="*/ 2520 h 10000"/>
              <a:gd name="connsiteX17" fmla="*/ 10000 w 10000"/>
              <a:gd name="connsiteY1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00" h="10000">
                <a:moveTo>
                  <a:pt x="0" y="4095"/>
                </a:moveTo>
                <a:lnTo>
                  <a:pt x="864" y="2520"/>
                </a:lnTo>
                <a:lnTo>
                  <a:pt x="1975" y="2835"/>
                </a:lnTo>
                <a:lnTo>
                  <a:pt x="2469" y="3464"/>
                </a:lnTo>
                <a:lnTo>
                  <a:pt x="3658" y="2874"/>
                </a:lnTo>
                <a:lnTo>
                  <a:pt x="4322" y="2125"/>
                </a:lnTo>
                <a:cubicBezTo>
                  <a:pt x="4810" y="2113"/>
                  <a:pt x="4774" y="2178"/>
                  <a:pt x="5201" y="2323"/>
                </a:cubicBezTo>
                <a:cubicBezTo>
                  <a:pt x="5160" y="3321"/>
                  <a:pt x="5119" y="3450"/>
                  <a:pt x="5093" y="4330"/>
                </a:cubicBezTo>
                <a:cubicBezTo>
                  <a:pt x="4641" y="4987"/>
                  <a:pt x="4342" y="5368"/>
                  <a:pt x="3797" y="5906"/>
                </a:cubicBezTo>
                <a:lnTo>
                  <a:pt x="2469" y="6928"/>
                </a:lnTo>
                <a:lnTo>
                  <a:pt x="3086" y="8502"/>
                </a:lnTo>
                <a:lnTo>
                  <a:pt x="4583" y="9684"/>
                </a:lnTo>
                <a:lnTo>
                  <a:pt x="6821" y="10000"/>
                </a:lnTo>
                <a:lnTo>
                  <a:pt x="7407" y="7834"/>
                </a:lnTo>
                <a:lnTo>
                  <a:pt x="8765" y="8819"/>
                </a:lnTo>
                <a:cubicBezTo>
                  <a:pt x="8930" y="7874"/>
                  <a:pt x="9109" y="6653"/>
                  <a:pt x="9274" y="5708"/>
                </a:cubicBezTo>
                <a:cubicBezTo>
                  <a:pt x="9269" y="4645"/>
                  <a:pt x="9264" y="3583"/>
                  <a:pt x="9259" y="2520"/>
                </a:cubicBezTo>
                <a:lnTo>
                  <a:pt x="10000" y="0"/>
                </a:lnTo>
              </a:path>
            </a:pathLst>
          </a:custGeom>
          <a:noFill/>
          <a:ln w="38100" cmpd="sng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5410200" y="4648200"/>
            <a:ext cx="914400" cy="914400"/>
          </a:xfrm>
          <a:prstGeom prst="ellipse">
            <a:avLst/>
          </a:prstGeom>
          <a:solidFill>
            <a:srgbClr val="26B441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6248400" y="4876800"/>
            <a:ext cx="914400" cy="914400"/>
          </a:xfrm>
          <a:prstGeom prst="ellipse">
            <a:avLst/>
          </a:prstGeom>
          <a:solidFill>
            <a:srgbClr val="26B441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6553200" y="4114800"/>
            <a:ext cx="914400" cy="914400"/>
          </a:xfrm>
          <a:prstGeom prst="ellipse">
            <a:avLst/>
          </a:prstGeom>
          <a:solidFill>
            <a:srgbClr val="26B441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5029200" y="5181600"/>
            <a:ext cx="914400" cy="914400"/>
          </a:xfrm>
          <a:prstGeom prst="ellipse">
            <a:avLst/>
          </a:prstGeom>
          <a:solidFill>
            <a:srgbClr val="26B441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3657600" y="5105400"/>
            <a:ext cx="914400" cy="914400"/>
          </a:xfrm>
          <a:prstGeom prst="ellipse">
            <a:avLst/>
          </a:prstGeom>
          <a:solidFill>
            <a:srgbClr val="26B441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3200400" y="4572000"/>
            <a:ext cx="3810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3200400" y="5105400"/>
            <a:ext cx="26670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200400" y="5257800"/>
            <a:ext cx="22860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Efficiency</a:t>
            </a:r>
          </a:p>
        </p:txBody>
      </p:sp>
      <p:sp>
        <p:nvSpPr>
          <p:cNvPr id="409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577405"/>
            <a:ext cx="8229600" cy="1779587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The graph can have ~</a:t>
            </a:r>
            <a:r>
              <a:rPr lang="en-US" altLang="en-US" sz="2400" i="1" dirty="0" smtClean="0"/>
              <a:t>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edges; testing one shortcut takes time linear in the number of vertices in between</a:t>
            </a:r>
          </a:p>
          <a:p>
            <a:pPr eaLnBrk="1" hangingPunct="1"/>
            <a:r>
              <a:rPr lang="en-US" altLang="en-US" sz="2400" dirty="0" smtClean="0"/>
              <a:t>The Imai-</a:t>
            </a:r>
            <a:r>
              <a:rPr lang="en-US" altLang="en-US" sz="2400" dirty="0" err="1" smtClean="0"/>
              <a:t>Iri</a:t>
            </a:r>
            <a:r>
              <a:rPr lang="en-US" altLang="en-US" sz="2400" dirty="0" smtClean="0"/>
              <a:t> algorithm avoids spending ~</a:t>
            </a:r>
            <a:r>
              <a:rPr lang="en-US" altLang="en-US" sz="2400" i="1" dirty="0" smtClean="0"/>
              <a:t>n</a:t>
            </a:r>
            <a:r>
              <a:rPr lang="en-US" altLang="en-US" sz="2400" baseline="30000" dirty="0" smtClean="0"/>
              <a:t>3</a:t>
            </a:r>
            <a:r>
              <a:rPr lang="en-US" altLang="en-US" sz="2400" dirty="0" smtClean="0"/>
              <a:t> time by testing all shortcuts from a single vertex in linear time</a:t>
            </a:r>
            <a:endParaRPr lang="en-US" altLang="en-US" sz="2400" baseline="30000" dirty="0" smtClean="0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3200400" y="5257800"/>
            <a:ext cx="35052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1219200" y="4114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1752600" y="3733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2438400" y="3810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2743200" y="4800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3200400" y="4572000"/>
            <a:ext cx="3810000" cy="6858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6934200" y="4495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6934200" y="3733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1" name="Oval 21"/>
          <p:cNvSpPr>
            <a:spLocks noChangeArrowheads="1"/>
          </p:cNvSpPr>
          <p:nvPr/>
        </p:nvSpPr>
        <p:spPr bwMode="auto">
          <a:xfrm>
            <a:off x="5410200" y="5562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3200400" y="5105400"/>
            <a:ext cx="2667000" cy="15240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5791200" y="5029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7391400" y="31242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6629400" y="5257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3476625" y="3819525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3581400" y="4572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2743200" y="3962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3886200" y="3657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4419600" y="37338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3200400" y="5257800"/>
            <a:ext cx="9144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2" name="Oval 32"/>
          <p:cNvSpPr>
            <a:spLocks noChangeArrowheads="1"/>
          </p:cNvSpPr>
          <p:nvPr/>
        </p:nvSpPr>
        <p:spPr bwMode="auto">
          <a:xfrm>
            <a:off x="4038600" y="54864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93" name="Oval 33"/>
          <p:cNvSpPr>
            <a:spLocks noChangeArrowheads="1"/>
          </p:cNvSpPr>
          <p:nvPr/>
        </p:nvSpPr>
        <p:spPr bwMode="auto">
          <a:xfrm>
            <a:off x="3124200" y="51816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94" name="Oval 34"/>
          <p:cNvSpPr>
            <a:spLocks noChangeArrowheads="1"/>
          </p:cNvSpPr>
          <p:nvPr/>
        </p:nvSpPr>
        <p:spPr bwMode="auto">
          <a:xfrm>
            <a:off x="4343400" y="4191000"/>
            <a:ext cx="152400" cy="152400"/>
          </a:xfrm>
          <a:prstGeom prst="ellipse">
            <a:avLst/>
          </a:prstGeom>
          <a:solidFill>
            <a:srgbClr val="9900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3200400" y="4991100"/>
            <a:ext cx="5495925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animBg="1"/>
      <p:bldP spid="23556" grpId="0" animBg="1"/>
      <p:bldP spid="23557" grpId="0" animBg="1"/>
      <p:bldP spid="23558" grpId="0" animBg="1"/>
      <p:bldP spid="23559" grpId="0" animBg="1"/>
      <p:bldP spid="23560" grpId="0" animBg="1"/>
      <p:bldP spid="23561" grpId="0" animBg="1"/>
      <p:bldP spid="23564" grpId="0" animBg="1"/>
      <p:bldP spid="23570" grpId="0" animBg="1"/>
      <p:bldP spid="23574" grpId="0" animBg="1"/>
      <p:bldP spid="23583" grpId="0" animBg="1"/>
      <p:bldP spid="235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71527"/>
          </a:xfrm>
        </p:spPr>
        <p:txBody>
          <a:bodyPr/>
          <a:lstStyle/>
          <a:p>
            <a:r>
              <a:rPr lang="en-US" dirty="0" smtClean="0"/>
              <a:t>Planar point set to polygon/set of polygons representation </a:t>
            </a:r>
            <a:br>
              <a:rPr lang="en-US" dirty="0" smtClean="0"/>
            </a:br>
            <a:endParaRPr lang="en-US" sz="1600" dirty="0" smtClean="0"/>
          </a:p>
          <a:p>
            <a:r>
              <a:rPr lang="en-US" dirty="0" smtClean="0"/>
              <a:t>Example case: Determine whether underground ore fields are elongated</a:t>
            </a:r>
            <a:br>
              <a:rPr lang="en-US" dirty="0" smtClean="0"/>
            </a:br>
            <a:r>
              <a:rPr lang="en-US" dirty="0" smtClean="0"/>
              <a:t>Data: borehole measurements revealing whether the ore is there or not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55776" y="5589240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83968" y="4941168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71800" y="6093296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27984" y="5445224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87824" y="5661248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20816" y="5606008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19872" y="6093296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1880" y="5229200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79912" y="6453336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59832" y="6597352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95936" y="5949280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3728" y="5949280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83968" y="6165304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67744" y="6525344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88024" y="6453336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07704" y="5301208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32240" y="5229200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020272" y="4581128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44208" y="4869160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36296" y="4941168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16216" y="5589240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00392" y="6237312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60232" y="5877272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68144" y="5157192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20272" y="6237312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56176" y="6453336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00192" y="5301208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08104" y="5733256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588224" y="6525344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08104" y="6309320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11760" y="5157192"/>
            <a:ext cx="144016" cy="144016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48064" y="5085184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028384" y="5013176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96336" y="5229200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740352" y="5949280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403648" y="5157192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96336" y="6525344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35696" y="5661248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164288" y="5661248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07904" y="5589240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43808" y="4941168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32040" y="6021288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24128" y="4653136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56176" y="5733256"/>
            <a:ext cx="144016" cy="14401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9512" y="5373216"/>
            <a:ext cx="99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ore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5576" y="6021288"/>
            <a:ext cx="60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ore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7624" y="5661248"/>
            <a:ext cx="587621" cy="5719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403648" y="6165304"/>
            <a:ext cx="1296144" cy="7200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91822" cy="3763615"/>
          </a:xfrm>
        </p:spPr>
        <p:txBody>
          <a:bodyPr/>
          <a:lstStyle/>
          <a:p>
            <a:r>
              <a:rPr lang="en-US" dirty="0" smtClean="0"/>
              <a:t>Point cloud to boundary mesh representation = </a:t>
            </a:r>
            <a:br>
              <a:rPr lang="en-US" dirty="0" smtClean="0"/>
            </a:br>
            <a:r>
              <a:rPr lang="en-US" dirty="0" smtClean="0"/>
              <a:t>3D reconstruction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 case: For a 3D model of a house, determine whether a house of that size and shape occurs</a:t>
            </a:r>
            <a:br>
              <a:rPr lang="en-US" dirty="0" smtClean="0"/>
            </a:br>
            <a:r>
              <a:rPr lang="en-US" dirty="0" smtClean="0"/>
              <a:t>Data: point cloud of an urban scene</a:t>
            </a:r>
          </a:p>
        </p:txBody>
      </p:sp>
    </p:spTree>
    <p:extLst>
      <p:ext uri="{BB962C8B-B14F-4D97-AF65-F5344CB8AC3E}">
        <p14:creationId xmlns:p14="http://schemas.microsoft.com/office/powerpoint/2010/main" val="2171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geometric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Intersection of two line segments</a:t>
            </a:r>
          </a:p>
          <a:p>
            <a:r>
              <a:rPr lang="en-US" dirty="0" smtClean="0"/>
              <a:t>Circle through three points</a:t>
            </a:r>
          </a:p>
          <a:p>
            <a:r>
              <a:rPr lang="en-US" dirty="0" smtClean="0"/>
              <a:t>Distance between a point and a line segment</a:t>
            </a:r>
          </a:p>
          <a:p>
            <a:r>
              <a:rPr lang="en-US" dirty="0" smtClean="0"/>
              <a:t>Containment of a point in a triangle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3D versions of such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5229200"/>
          </a:xfrm>
        </p:spPr>
        <p:txBody>
          <a:bodyPr>
            <a:normAutofit/>
          </a:bodyPr>
          <a:lstStyle/>
          <a:p>
            <a:r>
              <a:rPr lang="en-US" dirty="0" smtClean="0"/>
              <a:t>Raster (pixel, voxel) structure</a:t>
            </a:r>
          </a:p>
          <a:p>
            <a:r>
              <a:rPr lang="en-US" dirty="0" smtClean="0"/>
              <a:t>Subdivision, nominal</a:t>
            </a:r>
          </a:p>
          <a:p>
            <a:r>
              <a:rPr lang="en-US" dirty="0" smtClean="0"/>
              <a:t>2D or 3D point set, point cloud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Surface mesh (triangles)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Various formats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Volumetric mesh (</a:t>
            </a:r>
            <a:r>
              <a:rPr lang="en-US" dirty="0" err="1" smtClean="0">
                <a:sym typeface="Wingdings" panose="05000000000000000000" pitchFamily="2" charset="2"/>
              </a:rPr>
              <a:t>tetrahedra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Scalar field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Points with measurements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Gridded Digital Elevation Model (DEM)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Triangular Irregular Network based model (TIN)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Vector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geometric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19814" cy="4771727"/>
          </a:xfrm>
        </p:spPr>
        <p:txBody>
          <a:bodyPr>
            <a:normAutofit/>
          </a:bodyPr>
          <a:lstStyle/>
          <a:p>
            <a:r>
              <a:rPr lang="en-US" dirty="0" smtClean="0"/>
              <a:t>Intersection of two line segments</a:t>
            </a:r>
          </a:p>
          <a:p>
            <a:r>
              <a:rPr lang="en-US" dirty="0" smtClean="0"/>
              <a:t>Circle through three points</a:t>
            </a:r>
          </a:p>
          <a:p>
            <a:r>
              <a:rPr lang="en-US" dirty="0" smtClean="0"/>
              <a:t>Distance between a point and a line segment</a:t>
            </a:r>
          </a:p>
          <a:p>
            <a:r>
              <a:rPr lang="en-US" dirty="0" smtClean="0"/>
              <a:t>Containment of a point in a triangle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3D versions of such operations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Such computations require some effort, but in the end, they are straightforward, and probably provided in a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data is available only in aggregated form, for example due to privacy reasons</a:t>
            </a:r>
          </a:p>
          <a:p>
            <a:pPr lvl="1"/>
            <a:r>
              <a:rPr lang="en-US" dirty="0" smtClean="0"/>
              <a:t>Income is not made public at the household level</a:t>
            </a:r>
          </a:p>
          <a:p>
            <a:pPr lvl="1"/>
            <a:r>
              <a:rPr lang="en-US" dirty="0" smtClean="0"/>
              <a:t>AIDS cases are not made public by address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Aggregated data of addresses would be by postal codes (just 4 digits, or 4 digits plus 2 letters)</a:t>
            </a:r>
          </a:p>
          <a:p>
            <a:pPr lvl="1"/>
            <a:r>
              <a:rPr lang="en-US" dirty="0" smtClean="0"/>
              <a:t>E.g., average household income at 3521 DA is 56,000</a:t>
            </a:r>
          </a:p>
          <a:p>
            <a:pPr lvl="1"/>
            <a:r>
              <a:rPr lang="en-US" dirty="0" smtClean="0"/>
              <a:t>E.g., number of AIDS cases in  3732 .. is 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43335"/>
          </a:xfrm>
        </p:spPr>
        <p:txBody>
          <a:bodyPr/>
          <a:lstStyle/>
          <a:p>
            <a:r>
              <a:rPr lang="en-US" dirty="0" smtClean="0"/>
              <a:t>Aggregation may make finding patterns impossible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5800" y="3513138"/>
            <a:ext cx="1752600" cy="2057400"/>
            <a:chOff x="720" y="2592"/>
            <a:chExt cx="1104" cy="1296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440" y="2592"/>
              <a:ext cx="240" cy="288"/>
            </a:xfrm>
            <a:custGeom>
              <a:avLst/>
              <a:gdLst>
                <a:gd name="T0" fmla="*/ 96 w 240"/>
                <a:gd name="T1" fmla="*/ 240 h 288"/>
                <a:gd name="T2" fmla="*/ 240 w 240"/>
                <a:gd name="T3" fmla="*/ 288 h 288"/>
                <a:gd name="T4" fmla="*/ 240 w 240"/>
                <a:gd name="T5" fmla="*/ 96 h 288"/>
                <a:gd name="T6" fmla="*/ 192 w 240"/>
                <a:gd name="T7" fmla="*/ 0 h 288"/>
                <a:gd name="T8" fmla="*/ 0 w 240"/>
                <a:gd name="T9" fmla="*/ 96 h 288"/>
                <a:gd name="T10" fmla="*/ 0 w 240"/>
                <a:gd name="T11" fmla="*/ 192 h 288"/>
                <a:gd name="T12" fmla="*/ 96 w 240"/>
                <a:gd name="T13" fmla="*/ 24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88">
                  <a:moveTo>
                    <a:pt x="96" y="240"/>
                  </a:moveTo>
                  <a:lnTo>
                    <a:pt x="240" y="288"/>
                  </a:lnTo>
                  <a:lnTo>
                    <a:pt x="240" y="96"/>
                  </a:lnTo>
                  <a:lnTo>
                    <a:pt x="192" y="0"/>
                  </a:lnTo>
                  <a:lnTo>
                    <a:pt x="0" y="96"/>
                  </a:lnTo>
                  <a:lnTo>
                    <a:pt x="0" y="192"/>
                  </a:lnTo>
                  <a:lnTo>
                    <a:pt x="96" y="240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056" y="2832"/>
              <a:ext cx="192" cy="240"/>
            </a:xfrm>
            <a:custGeom>
              <a:avLst/>
              <a:gdLst>
                <a:gd name="T0" fmla="*/ 48 w 192"/>
                <a:gd name="T1" fmla="*/ 0 h 240"/>
                <a:gd name="T2" fmla="*/ 192 w 192"/>
                <a:gd name="T3" fmla="*/ 0 h 240"/>
                <a:gd name="T4" fmla="*/ 192 w 192"/>
                <a:gd name="T5" fmla="*/ 240 h 240"/>
                <a:gd name="T6" fmla="*/ 0 w 192"/>
                <a:gd name="T7" fmla="*/ 240 h 240"/>
                <a:gd name="T8" fmla="*/ 48 w 192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40">
                  <a:moveTo>
                    <a:pt x="48" y="0"/>
                  </a:moveTo>
                  <a:lnTo>
                    <a:pt x="192" y="0"/>
                  </a:lnTo>
                  <a:lnTo>
                    <a:pt x="192" y="240"/>
                  </a:lnTo>
                  <a:lnTo>
                    <a:pt x="0" y="24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960" y="3072"/>
              <a:ext cx="336" cy="240"/>
            </a:xfrm>
            <a:custGeom>
              <a:avLst/>
              <a:gdLst>
                <a:gd name="T0" fmla="*/ 96 w 336"/>
                <a:gd name="T1" fmla="*/ 0 h 240"/>
                <a:gd name="T2" fmla="*/ 240 w 336"/>
                <a:gd name="T3" fmla="*/ 0 h 240"/>
                <a:gd name="T4" fmla="*/ 240 w 336"/>
                <a:gd name="T5" fmla="*/ 144 h 240"/>
                <a:gd name="T6" fmla="*/ 336 w 336"/>
                <a:gd name="T7" fmla="*/ 144 h 240"/>
                <a:gd name="T8" fmla="*/ 336 w 336"/>
                <a:gd name="T9" fmla="*/ 240 h 240"/>
                <a:gd name="T10" fmla="*/ 0 w 336"/>
                <a:gd name="T11" fmla="*/ 240 h 240"/>
                <a:gd name="T12" fmla="*/ 96 w 336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240">
                  <a:moveTo>
                    <a:pt x="96" y="0"/>
                  </a:moveTo>
                  <a:lnTo>
                    <a:pt x="240" y="0"/>
                  </a:lnTo>
                  <a:lnTo>
                    <a:pt x="240" y="144"/>
                  </a:lnTo>
                  <a:lnTo>
                    <a:pt x="336" y="144"/>
                  </a:lnTo>
                  <a:lnTo>
                    <a:pt x="336" y="240"/>
                  </a:lnTo>
                  <a:lnTo>
                    <a:pt x="0" y="24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200" y="3072"/>
              <a:ext cx="192" cy="144"/>
            </a:xfrm>
            <a:custGeom>
              <a:avLst/>
              <a:gdLst>
                <a:gd name="T0" fmla="*/ 0 w 192"/>
                <a:gd name="T1" fmla="*/ 0 h 144"/>
                <a:gd name="T2" fmla="*/ 144 w 192"/>
                <a:gd name="T3" fmla="*/ 0 h 144"/>
                <a:gd name="T4" fmla="*/ 192 w 192"/>
                <a:gd name="T5" fmla="*/ 144 h 144"/>
                <a:gd name="T6" fmla="*/ 0 w 192"/>
                <a:gd name="T7" fmla="*/ 144 h 144"/>
                <a:gd name="T8" fmla="*/ 0 w 192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4">
                  <a:moveTo>
                    <a:pt x="0" y="0"/>
                  </a:moveTo>
                  <a:lnTo>
                    <a:pt x="144" y="0"/>
                  </a:lnTo>
                  <a:lnTo>
                    <a:pt x="192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296" y="2928"/>
              <a:ext cx="432" cy="384"/>
            </a:xfrm>
            <a:custGeom>
              <a:avLst/>
              <a:gdLst>
                <a:gd name="T0" fmla="*/ 0 w 432"/>
                <a:gd name="T1" fmla="*/ 288 h 384"/>
                <a:gd name="T2" fmla="*/ 96 w 432"/>
                <a:gd name="T3" fmla="*/ 288 h 384"/>
                <a:gd name="T4" fmla="*/ 48 w 432"/>
                <a:gd name="T5" fmla="*/ 144 h 384"/>
                <a:gd name="T6" fmla="*/ 192 w 432"/>
                <a:gd name="T7" fmla="*/ 0 h 384"/>
                <a:gd name="T8" fmla="*/ 432 w 432"/>
                <a:gd name="T9" fmla="*/ 240 h 384"/>
                <a:gd name="T10" fmla="*/ 336 w 432"/>
                <a:gd name="T11" fmla="*/ 384 h 384"/>
                <a:gd name="T12" fmla="*/ 0 w 432"/>
                <a:gd name="T13" fmla="*/ 384 h 384"/>
                <a:gd name="T14" fmla="*/ 0 w 432"/>
                <a:gd name="T15" fmla="*/ 28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2" h="384">
                  <a:moveTo>
                    <a:pt x="0" y="288"/>
                  </a:moveTo>
                  <a:lnTo>
                    <a:pt x="96" y="288"/>
                  </a:lnTo>
                  <a:lnTo>
                    <a:pt x="48" y="144"/>
                  </a:lnTo>
                  <a:lnTo>
                    <a:pt x="192" y="0"/>
                  </a:lnTo>
                  <a:lnTo>
                    <a:pt x="432" y="240"/>
                  </a:lnTo>
                  <a:lnTo>
                    <a:pt x="336" y="384"/>
                  </a:lnTo>
                  <a:lnTo>
                    <a:pt x="0" y="384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104" y="3312"/>
              <a:ext cx="480" cy="240"/>
            </a:xfrm>
            <a:custGeom>
              <a:avLst/>
              <a:gdLst>
                <a:gd name="T0" fmla="*/ 0 w 480"/>
                <a:gd name="T1" fmla="*/ 0 h 240"/>
                <a:gd name="T2" fmla="*/ 480 w 480"/>
                <a:gd name="T3" fmla="*/ 0 h 240"/>
                <a:gd name="T4" fmla="*/ 432 w 480"/>
                <a:gd name="T5" fmla="*/ 240 h 240"/>
                <a:gd name="T6" fmla="*/ 0 w 480"/>
                <a:gd name="T7" fmla="*/ 192 h 240"/>
                <a:gd name="T8" fmla="*/ 0 w 480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240">
                  <a:moveTo>
                    <a:pt x="0" y="0"/>
                  </a:moveTo>
                  <a:lnTo>
                    <a:pt x="480" y="0"/>
                  </a:lnTo>
                  <a:lnTo>
                    <a:pt x="432" y="240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488" y="3312"/>
              <a:ext cx="144" cy="576"/>
            </a:xfrm>
            <a:custGeom>
              <a:avLst/>
              <a:gdLst>
                <a:gd name="T0" fmla="*/ 96 w 144"/>
                <a:gd name="T1" fmla="*/ 0 h 576"/>
                <a:gd name="T2" fmla="*/ 144 w 144"/>
                <a:gd name="T3" fmla="*/ 0 h 576"/>
                <a:gd name="T4" fmla="*/ 144 w 144"/>
                <a:gd name="T5" fmla="*/ 576 h 576"/>
                <a:gd name="T6" fmla="*/ 0 w 144"/>
                <a:gd name="T7" fmla="*/ 576 h 576"/>
                <a:gd name="T8" fmla="*/ 0 w 144"/>
                <a:gd name="T9" fmla="*/ 432 h 576"/>
                <a:gd name="T10" fmla="*/ 48 w 144"/>
                <a:gd name="T11" fmla="*/ 336 h 576"/>
                <a:gd name="T12" fmla="*/ 48 w 144"/>
                <a:gd name="T13" fmla="*/ 240 h 576"/>
                <a:gd name="T14" fmla="*/ 96 w 144"/>
                <a:gd name="T1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576">
                  <a:moveTo>
                    <a:pt x="96" y="0"/>
                  </a:moveTo>
                  <a:lnTo>
                    <a:pt x="144" y="0"/>
                  </a:lnTo>
                  <a:lnTo>
                    <a:pt x="144" y="576"/>
                  </a:lnTo>
                  <a:lnTo>
                    <a:pt x="0" y="576"/>
                  </a:lnTo>
                  <a:lnTo>
                    <a:pt x="0" y="432"/>
                  </a:lnTo>
                  <a:lnTo>
                    <a:pt x="48" y="336"/>
                  </a:lnTo>
                  <a:lnTo>
                    <a:pt x="48" y="24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720" y="3312"/>
              <a:ext cx="384" cy="384"/>
            </a:xfrm>
            <a:custGeom>
              <a:avLst/>
              <a:gdLst>
                <a:gd name="T0" fmla="*/ 240 w 384"/>
                <a:gd name="T1" fmla="*/ 0 h 384"/>
                <a:gd name="T2" fmla="*/ 0 w 384"/>
                <a:gd name="T3" fmla="*/ 240 h 384"/>
                <a:gd name="T4" fmla="*/ 0 w 384"/>
                <a:gd name="T5" fmla="*/ 384 h 384"/>
                <a:gd name="T6" fmla="*/ 336 w 384"/>
                <a:gd name="T7" fmla="*/ 336 h 384"/>
                <a:gd name="T8" fmla="*/ 384 w 384"/>
                <a:gd name="T9" fmla="*/ 192 h 384"/>
                <a:gd name="T10" fmla="*/ 384 w 384"/>
                <a:gd name="T11" fmla="*/ 0 h 384"/>
                <a:gd name="T12" fmla="*/ 240 w 384"/>
                <a:gd name="T1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384">
                  <a:moveTo>
                    <a:pt x="240" y="0"/>
                  </a:moveTo>
                  <a:lnTo>
                    <a:pt x="0" y="240"/>
                  </a:lnTo>
                  <a:lnTo>
                    <a:pt x="0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488" y="2832"/>
              <a:ext cx="336" cy="336"/>
            </a:xfrm>
            <a:custGeom>
              <a:avLst/>
              <a:gdLst>
                <a:gd name="T0" fmla="*/ 0 w 336"/>
                <a:gd name="T1" fmla="*/ 96 h 336"/>
                <a:gd name="T2" fmla="*/ 48 w 336"/>
                <a:gd name="T3" fmla="*/ 0 h 336"/>
                <a:gd name="T4" fmla="*/ 192 w 336"/>
                <a:gd name="T5" fmla="*/ 48 h 336"/>
                <a:gd name="T6" fmla="*/ 336 w 336"/>
                <a:gd name="T7" fmla="*/ 144 h 336"/>
                <a:gd name="T8" fmla="*/ 240 w 336"/>
                <a:gd name="T9" fmla="*/ 336 h 336"/>
                <a:gd name="T10" fmla="*/ 0 w 336"/>
                <a:gd name="T11" fmla="*/ 9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36">
                  <a:moveTo>
                    <a:pt x="0" y="96"/>
                  </a:moveTo>
                  <a:lnTo>
                    <a:pt x="48" y="0"/>
                  </a:lnTo>
                  <a:lnTo>
                    <a:pt x="192" y="48"/>
                  </a:lnTo>
                  <a:lnTo>
                    <a:pt x="336" y="144"/>
                  </a:lnTo>
                  <a:lnTo>
                    <a:pt x="240" y="33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680" y="2688"/>
              <a:ext cx="144" cy="288"/>
            </a:xfrm>
            <a:custGeom>
              <a:avLst/>
              <a:gdLst>
                <a:gd name="T0" fmla="*/ 0 w 144"/>
                <a:gd name="T1" fmla="*/ 192 h 288"/>
                <a:gd name="T2" fmla="*/ 144 w 144"/>
                <a:gd name="T3" fmla="*/ 288 h 288"/>
                <a:gd name="T4" fmla="*/ 144 w 144"/>
                <a:gd name="T5" fmla="*/ 48 h 288"/>
                <a:gd name="T6" fmla="*/ 0 w 144"/>
                <a:gd name="T7" fmla="*/ 0 h 288"/>
                <a:gd name="T8" fmla="*/ 0 w 144"/>
                <a:gd name="T9" fmla="*/ 19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88">
                  <a:moveTo>
                    <a:pt x="0" y="192"/>
                  </a:moveTo>
                  <a:lnTo>
                    <a:pt x="144" y="288"/>
                  </a:lnTo>
                  <a:lnTo>
                    <a:pt x="144" y="48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632" y="2592"/>
              <a:ext cx="192" cy="144"/>
            </a:xfrm>
            <a:custGeom>
              <a:avLst/>
              <a:gdLst>
                <a:gd name="T0" fmla="*/ 0 w 192"/>
                <a:gd name="T1" fmla="*/ 0 h 144"/>
                <a:gd name="T2" fmla="*/ 192 w 192"/>
                <a:gd name="T3" fmla="*/ 0 h 144"/>
                <a:gd name="T4" fmla="*/ 192 w 192"/>
                <a:gd name="T5" fmla="*/ 144 h 144"/>
                <a:gd name="T6" fmla="*/ 48 w 192"/>
                <a:gd name="T7" fmla="*/ 96 h 144"/>
                <a:gd name="T8" fmla="*/ 0 w 192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4">
                  <a:moveTo>
                    <a:pt x="0" y="0"/>
                  </a:moveTo>
                  <a:lnTo>
                    <a:pt x="192" y="0"/>
                  </a:lnTo>
                  <a:lnTo>
                    <a:pt x="192" y="144"/>
                  </a:lnTo>
                  <a:lnTo>
                    <a:pt x="48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296" y="2880"/>
              <a:ext cx="192" cy="144"/>
            </a:xfrm>
            <a:custGeom>
              <a:avLst/>
              <a:gdLst>
                <a:gd name="T0" fmla="*/ 0 w 192"/>
                <a:gd name="T1" fmla="*/ 144 h 144"/>
                <a:gd name="T2" fmla="*/ 48 w 192"/>
                <a:gd name="T3" fmla="*/ 144 h 144"/>
                <a:gd name="T4" fmla="*/ 192 w 192"/>
                <a:gd name="T5" fmla="*/ 0 h 144"/>
                <a:gd name="T6" fmla="*/ 96 w 192"/>
                <a:gd name="T7" fmla="*/ 0 h 144"/>
                <a:gd name="T8" fmla="*/ 0 w 192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48" y="144"/>
                  </a:lnTo>
                  <a:lnTo>
                    <a:pt x="192" y="0"/>
                  </a:lnTo>
                  <a:lnTo>
                    <a:pt x="96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248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2819400" y="3589338"/>
            <a:ext cx="152400" cy="152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2819400" y="3894138"/>
            <a:ext cx="152400" cy="1524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2819400" y="4198938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2971800" y="3429000"/>
            <a:ext cx="728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/>
              <a:t>0 - 1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2971800" y="3733800"/>
            <a:ext cx="728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/>
              <a:t>2 - 4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2971800" y="4038600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/>
              <a:t>5 -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038600" y="3513138"/>
            <a:ext cx="4885928" cy="2556351"/>
            <a:chOff x="4038600" y="3513138"/>
            <a:chExt cx="4885928" cy="2556351"/>
          </a:xfrm>
        </p:grpSpPr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4038600" y="3513138"/>
              <a:ext cx="1752600" cy="2057400"/>
              <a:chOff x="720" y="2592"/>
              <a:chExt cx="1104" cy="1296"/>
            </a:xfrm>
          </p:grpSpPr>
          <p:sp>
            <p:nvSpPr>
              <p:cNvPr id="19" name="Freeform 19"/>
              <p:cNvSpPr>
                <a:spLocks/>
              </p:cNvSpPr>
              <p:nvPr/>
            </p:nvSpPr>
            <p:spPr bwMode="auto">
              <a:xfrm>
                <a:off x="1440" y="2592"/>
                <a:ext cx="240" cy="288"/>
              </a:xfrm>
              <a:custGeom>
                <a:avLst/>
                <a:gdLst>
                  <a:gd name="T0" fmla="*/ 96 w 240"/>
                  <a:gd name="T1" fmla="*/ 240 h 288"/>
                  <a:gd name="T2" fmla="*/ 240 w 240"/>
                  <a:gd name="T3" fmla="*/ 288 h 288"/>
                  <a:gd name="T4" fmla="*/ 240 w 240"/>
                  <a:gd name="T5" fmla="*/ 96 h 288"/>
                  <a:gd name="T6" fmla="*/ 192 w 240"/>
                  <a:gd name="T7" fmla="*/ 0 h 288"/>
                  <a:gd name="T8" fmla="*/ 0 w 240"/>
                  <a:gd name="T9" fmla="*/ 96 h 288"/>
                  <a:gd name="T10" fmla="*/ 0 w 240"/>
                  <a:gd name="T11" fmla="*/ 192 h 288"/>
                  <a:gd name="T12" fmla="*/ 96 w 240"/>
                  <a:gd name="T13" fmla="*/ 24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288">
                    <a:moveTo>
                      <a:pt x="96" y="240"/>
                    </a:moveTo>
                    <a:lnTo>
                      <a:pt x="240" y="288"/>
                    </a:lnTo>
                    <a:lnTo>
                      <a:pt x="240" y="96"/>
                    </a:lnTo>
                    <a:lnTo>
                      <a:pt x="192" y="0"/>
                    </a:lnTo>
                    <a:lnTo>
                      <a:pt x="0" y="96"/>
                    </a:lnTo>
                    <a:lnTo>
                      <a:pt x="0" y="192"/>
                    </a:lnTo>
                    <a:lnTo>
                      <a:pt x="96" y="24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20" name="Freeform 20"/>
              <p:cNvSpPr>
                <a:spLocks/>
              </p:cNvSpPr>
              <p:nvPr/>
            </p:nvSpPr>
            <p:spPr bwMode="auto">
              <a:xfrm>
                <a:off x="1056" y="2832"/>
                <a:ext cx="192" cy="240"/>
              </a:xfrm>
              <a:custGeom>
                <a:avLst/>
                <a:gdLst>
                  <a:gd name="T0" fmla="*/ 48 w 192"/>
                  <a:gd name="T1" fmla="*/ 0 h 240"/>
                  <a:gd name="T2" fmla="*/ 192 w 192"/>
                  <a:gd name="T3" fmla="*/ 0 h 240"/>
                  <a:gd name="T4" fmla="*/ 192 w 192"/>
                  <a:gd name="T5" fmla="*/ 240 h 240"/>
                  <a:gd name="T6" fmla="*/ 0 w 192"/>
                  <a:gd name="T7" fmla="*/ 240 h 240"/>
                  <a:gd name="T8" fmla="*/ 48 w 192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240">
                    <a:moveTo>
                      <a:pt x="48" y="0"/>
                    </a:moveTo>
                    <a:lnTo>
                      <a:pt x="192" y="0"/>
                    </a:lnTo>
                    <a:lnTo>
                      <a:pt x="192" y="240"/>
                    </a:lnTo>
                    <a:lnTo>
                      <a:pt x="0" y="240"/>
                    </a:lnTo>
                    <a:lnTo>
                      <a:pt x="48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21" name="Freeform 21"/>
              <p:cNvSpPr>
                <a:spLocks/>
              </p:cNvSpPr>
              <p:nvPr/>
            </p:nvSpPr>
            <p:spPr bwMode="auto">
              <a:xfrm>
                <a:off x="960" y="3072"/>
                <a:ext cx="336" cy="240"/>
              </a:xfrm>
              <a:custGeom>
                <a:avLst/>
                <a:gdLst>
                  <a:gd name="T0" fmla="*/ 96 w 336"/>
                  <a:gd name="T1" fmla="*/ 0 h 240"/>
                  <a:gd name="T2" fmla="*/ 240 w 336"/>
                  <a:gd name="T3" fmla="*/ 0 h 240"/>
                  <a:gd name="T4" fmla="*/ 240 w 336"/>
                  <a:gd name="T5" fmla="*/ 144 h 240"/>
                  <a:gd name="T6" fmla="*/ 336 w 336"/>
                  <a:gd name="T7" fmla="*/ 144 h 240"/>
                  <a:gd name="T8" fmla="*/ 336 w 336"/>
                  <a:gd name="T9" fmla="*/ 240 h 240"/>
                  <a:gd name="T10" fmla="*/ 0 w 336"/>
                  <a:gd name="T11" fmla="*/ 240 h 240"/>
                  <a:gd name="T12" fmla="*/ 96 w 336"/>
                  <a:gd name="T1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6" h="240">
                    <a:moveTo>
                      <a:pt x="96" y="0"/>
                    </a:moveTo>
                    <a:lnTo>
                      <a:pt x="240" y="0"/>
                    </a:lnTo>
                    <a:lnTo>
                      <a:pt x="240" y="144"/>
                    </a:lnTo>
                    <a:lnTo>
                      <a:pt x="336" y="144"/>
                    </a:lnTo>
                    <a:lnTo>
                      <a:pt x="336" y="240"/>
                    </a:lnTo>
                    <a:lnTo>
                      <a:pt x="0" y="240"/>
                    </a:lnTo>
                    <a:lnTo>
                      <a:pt x="9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1200" y="3072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44 w 192"/>
                  <a:gd name="T3" fmla="*/ 0 h 144"/>
                  <a:gd name="T4" fmla="*/ 192 w 192"/>
                  <a:gd name="T5" fmla="*/ 144 h 144"/>
                  <a:gd name="T6" fmla="*/ 0 w 192"/>
                  <a:gd name="T7" fmla="*/ 144 h 144"/>
                  <a:gd name="T8" fmla="*/ 0 w 192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44">
                    <a:moveTo>
                      <a:pt x="0" y="0"/>
                    </a:moveTo>
                    <a:lnTo>
                      <a:pt x="144" y="0"/>
                    </a:lnTo>
                    <a:lnTo>
                      <a:pt x="192" y="144"/>
                    </a:lnTo>
                    <a:lnTo>
                      <a:pt x="0" y="1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1296" y="2928"/>
                <a:ext cx="432" cy="384"/>
              </a:xfrm>
              <a:custGeom>
                <a:avLst/>
                <a:gdLst>
                  <a:gd name="T0" fmla="*/ 0 w 432"/>
                  <a:gd name="T1" fmla="*/ 288 h 384"/>
                  <a:gd name="T2" fmla="*/ 96 w 432"/>
                  <a:gd name="T3" fmla="*/ 288 h 384"/>
                  <a:gd name="T4" fmla="*/ 48 w 432"/>
                  <a:gd name="T5" fmla="*/ 144 h 384"/>
                  <a:gd name="T6" fmla="*/ 192 w 432"/>
                  <a:gd name="T7" fmla="*/ 0 h 384"/>
                  <a:gd name="T8" fmla="*/ 432 w 432"/>
                  <a:gd name="T9" fmla="*/ 240 h 384"/>
                  <a:gd name="T10" fmla="*/ 336 w 432"/>
                  <a:gd name="T11" fmla="*/ 384 h 384"/>
                  <a:gd name="T12" fmla="*/ 0 w 432"/>
                  <a:gd name="T13" fmla="*/ 384 h 384"/>
                  <a:gd name="T14" fmla="*/ 0 w 432"/>
                  <a:gd name="T15" fmla="*/ 288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2" h="384">
                    <a:moveTo>
                      <a:pt x="0" y="288"/>
                    </a:moveTo>
                    <a:lnTo>
                      <a:pt x="96" y="288"/>
                    </a:lnTo>
                    <a:lnTo>
                      <a:pt x="48" y="144"/>
                    </a:lnTo>
                    <a:lnTo>
                      <a:pt x="192" y="0"/>
                    </a:lnTo>
                    <a:lnTo>
                      <a:pt x="432" y="240"/>
                    </a:lnTo>
                    <a:lnTo>
                      <a:pt x="336" y="384"/>
                    </a:lnTo>
                    <a:lnTo>
                      <a:pt x="0" y="384"/>
                    </a:lnTo>
                    <a:lnTo>
                      <a:pt x="0" y="288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1104" y="3312"/>
                <a:ext cx="480" cy="240"/>
              </a:xfrm>
              <a:custGeom>
                <a:avLst/>
                <a:gdLst>
                  <a:gd name="T0" fmla="*/ 0 w 480"/>
                  <a:gd name="T1" fmla="*/ 0 h 240"/>
                  <a:gd name="T2" fmla="*/ 480 w 480"/>
                  <a:gd name="T3" fmla="*/ 0 h 240"/>
                  <a:gd name="T4" fmla="*/ 432 w 480"/>
                  <a:gd name="T5" fmla="*/ 240 h 240"/>
                  <a:gd name="T6" fmla="*/ 0 w 480"/>
                  <a:gd name="T7" fmla="*/ 192 h 240"/>
                  <a:gd name="T8" fmla="*/ 0 w 480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240">
                    <a:moveTo>
                      <a:pt x="0" y="0"/>
                    </a:moveTo>
                    <a:lnTo>
                      <a:pt x="480" y="0"/>
                    </a:lnTo>
                    <a:lnTo>
                      <a:pt x="432" y="240"/>
                    </a:lnTo>
                    <a:lnTo>
                      <a:pt x="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25" name="Freeform 25"/>
              <p:cNvSpPr>
                <a:spLocks/>
              </p:cNvSpPr>
              <p:nvPr/>
            </p:nvSpPr>
            <p:spPr bwMode="auto">
              <a:xfrm>
                <a:off x="1488" y="3312"/>
                <a:ext cx="144" cy="576"/>
              </a:xfrm>
              <a:custGeom>
                <a:avLst/>
                <a:gdLst>
                  <a:gd name="T0" fmla="*/ 96 w 144"/>
                  <a:gd name="T1" fmla="*/ 0 h 576"/>
                  <a:gd name="T2" fmla="*/ 144 w 144"/>
                  <a:gd name="T3" fmla="*/ 0 h 576"/>
                  <a:gd name="T4" fmla="*/ 144 w 144"/>
                  <a:gd name="T5" fmla="*/ 576 h 576"/>
                  <a:gd name="T6" fmla="*/ 0 w 144"/>
                  <a:gd name="T7" fmla="*/ 576 h 576"/>
                  <a:gd name="T8" fmla="*/ 0 w 144"/>
                  <a:gd name="T9" fmla="*/ 432 h 576"/>
                  <a:gd name="T10" fmla="*/ 48 w 144"/>
                  <a:gd name="T11" fmla="*/ 336 h 576"/>
                  <a:gd name="T12" fmla="*/ 48 w 144"/>
                  <a:gd name="T13" fmla="*/ 240 h 576"/>
                  <a:gd name="T14" fmla="*/ 96 w 144"/>
                  <a:gd name="T15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576">
                    <a:moveTo>
                      <a:pt x="96" y="0"/>
                    </a:moveTo>
                    <a:lnTo>
                      <a:pt x="144" y="0"/>
                    </a:lnTo>
                    <a:lnTo>
                      <a:pt x="144" y="576"/>
                    </a:lnTo>
                    <a:lnTo>
                      <a:pt x="0" y="576"/>
                    </a:lnTo>
                    <a:lnTo>
                      <a:pt x="0" y="432"/>
                    </a:lnTo>
                    <a:lnTo>
                      <a:pt x="48" y="336"/>
                    </a:lnTo>
                    <a:lnTo>
                      <a:pt x="48" y="240"/>
                    </a:lnTo>
                    <a:lnTo>
                      <a:pt x="9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720" y="3312"/>
                <a:ext cx="384" cy="384"/>
              </a:xfrm>
              <a:custGeom>
                <a:avLst/>
                <a:gdLst>
                  <a:gd name="T0" fmla="*/ 240 w 384"/>
                  <a:gd name="T1" fmla="*/ 0 h 384"/>
                  <a:gd name="T2" fmla="*/ 0 w 384"/>
                  <a:gd name="T3" fmla="*/ 240 h 384"/>
                  <a:gd name="T4" fmla="*/ 0 w 384"/>
                  <a:gd name="T5" fmla="*/ 384 h 384"/>
                  <a:gd name="T6" fmla="*/ 336 w 384"/>
                  <a:gd name="T7" fmla="*/ 336 h 384"/>
                  <a:gd name="T8" fmla="*/ 384 w 384"/>
                  <a:gd name="T9" fmla="*/ 192 h 384"/>
                  <a:gd name="T10" fmla="*/ 384 w 384"/>
                  <a:gd name="T11" fmla="*/ 0 h 384"/>
                  <a:gd name="T12" fmla="*/ 240 w 384"/>
                  <a:gd name="T13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384">
                    <a:moveTo>
                      <a:pt x="240" y="0"/>
                    </a:moveTo>
                    <a:lnTo>
                      <a:pt x="0" y="240"/>
                    </a:lnTo>
                    <a:lnTo>
                      <a:pt x="0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84" y="0"/>
                    </a:lnTo>
                    <a:lnTo>
                      <a:pt x="24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1488" y="2832"/>
                <a:ext cx="336" cy="336"/>
              </a:xfrm>
              <a:custGeom>
                <a:avLst/>
                <a:gdLst>
                  <a:gd name="T0" fmla="*/ 0 w 336"/>
                  <a:gd name="T1" fmla="*/ 96 h 336"/>
                  <a:gd name="T2" fmla="*/ 48 w 336"/>
                  <a:gd name="T3" fmla="*/ 0 h 336"/>
                  <a:gd name="T4" fmla="*/ 192 w 336"/>
                  <a:gd name="T5" fmla="*/ 48 h 336"/>
                  <a:gd name="T6" fmla="*/ 336 w 336"/>
                  <a:gd name="T7" fmla="*/ 144 h 336"/>
                  <a:gd name="T8" fmla="*/ 240 w 336"/>
                  <a:gd name="T9" fmla="*/ 336 h 336"/>
                  <a:gd name="T10" fmla="*/ 0 w 336"/>
                  <a:gd name="T11" fmla="*/ 9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6" h="336">
                    <a:moveTo>
                      <a:pt x="0" y="96"/>
                    </a:moveTo>
                    <a:lnTo>
                      <a:pt x="48" y="0"/>
                    </a:lnTo>
                    <a:lnTo>
                      <a:pt x="192" y="48"/>
                    </a:lnTo>
                    <a:lnTo>
                      <a:pt x="336" y="144"/>
                    </a:lnTo>
                    <a:lnTo>
                      <a:pt x="240" y="336"/>
                    </a:lnTo>
                    <a:lnTo>
                      <a:pt x="0" y="96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28" name="Freeform 28"/>
              <p:cNvSpPr>
                <a:spLocks/>
              </p:cNvSpPr>
              <p:nvPr/>
            </p:nvSpPr>
            <p:spPr bwMode="auto">
              <a:xfrm>
                <a:off x="1680" y="2688"/>
                <a:ext cx="144" cy="288"/>
              </a:xfrm>
              <a:custGeom>
                <a:avLst/>
                <a:gdLst>
                  <a:gd name="T0" fmla="*/ 0 w 144"/>
                  <a:gd name="T1" fmla="*/ 192 h 288"/>
                  <a:gd name="T2" fmla="*/ 144 w 144"/>
                  <a:gd name="T3" fmla="*/ 288 h 288"/>
                  <a:gd name="T4" fmla="*/ 144 w 144"/>
                  <a:gd name="T5" fmla="*/ 48 h 288"/>
                  <a:gd name="T6" fmla="*/ 0 w 144"/>
                  <a:gd name="T7" fmla="*/ 0 h 288"/>
                  <a:gd name="T8" fmla="*/ 0 w 144"/>
                  <a:gd name="T9" fmla="*/ 19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288">
                    <a:moveTo>
                      <a:pt x="0" y="192"/>
                    </a:moveTo>
                    <a:lnTo>
                      <a:pt x="144" y="288"/>
                    </a:lnTo>
                    <a:lnTo>
                      <a:pt x="144" y="48"/>
                    </a:lnTo>
                    <a:lnTo>
                      <a:pt x="0" y="0"/>
                    </a:lnTo>
                    <a:lnTo>
                      <a:pt x="0" y="19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auto">
              <a:xfrm>
                <a:off x="1632" y="2592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192 w 192"/>
                  <a:gd name="T5" fmla="*/ 144 h 144"/>
                  <a:gd name="T6" fmla="*/ 48 w 192"/>
                  <a:gd name="T7" fmla="*/ 96 h 144"/>
                  <a:gd name="T8" fmla="*/ 0 w 192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192" y="144"/>
                    </a:lnTo>
                    <a:lnTo>
                      <a:pt x="48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0" name="Freeform 30"/>
              <p:cNvSpPr>
                <a:spLocks/>
              </p:cNvSpPr>
              <p:nvPr/>
            </p:nvSpPr>
            <p:spPr bwMode="auto">
              <a:xfrm>
                <a:off x="1296" y="2880"/>
                <a:ext cx="192" cy="144"/>
              </a:xfrm>
              <a:custGeom>
                <a:avLst/>
                <a:gdLst>
                  <a:gd name="T0" fmla="*/ 0 w 192"/>
                  <a:gd name="T1" fmla="*/ 144 h 144"/>
                  <a:gd name="T2" fmla="*/ 48 w 192"/>
                  <a:gd name="T3" fmla="*/ 144 h 144"/>
                  <a:gd name="T4" fmla="*/ 192 w 192"/>
                  <a:gd name="T5" fmla="*/ 0 h 144"/>
                  <a:gd name="T6" fmla="*/ 96 w 192"/>
                  <a:gd name="T7" fmla="*/ 0 h 144"/>
                  <a:gd name="T8" fmla="*/ 0 w 192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48" y="144"/>
                    </a:lnTo>
                    <a:lnTo>
                      <a:pt x="192" y="0"/>
                    </a:lnTo>
                    <a:lnTo>
                      <a:pt x="96" y="0"/>
                    </a:lnTo>
                    <a:lnTo>
                      <a:pt x="0" y="144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V="1">
                <a:off x="1248" y="268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5105400" y="41989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4953000" y="45037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5334000" y="36655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5257800" y="45799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4876800" y="42751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5562600" y="44275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5105400" y="39703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5410200" y="39703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572000" y="45037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5715000" y="41227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5410200" y="51133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4419600" y="48847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5715000" y="37417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>
              <a:off x="5029200" y="48847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4724400" y="39703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638800" y="35131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5334000" y="4275138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5724128" y="4869160"/>
              <a:ext cx="3200400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NL" altLang="en-US" sz="2400" dirty="0"/>
                <a:t>Aggregati</a:t>
              </a:r>
              <a:r>
                <a:rPr lang="en-US" altLang="en-US" sz="2400" dirty="0"/>
                <a:t>on boundaries</a:t>
              </a:r>
              <a:r>
                <a:rPr lang="nl-NL" altLang="en-US" sz="2400" dirty="0"/>
                <a:t/>
              </a:r>
              <a:br>
                <a:rPr lang="nl-NL" altLang="en-US" sz="2400" dirty="0"/>
              </a:br>
              <a:r>
                <a:rPr lang="en-US" altLang="en-US" sz="2400" dirty="0"/>
                <a:t>have got nothing to do with mapped theme</a:t>
              </a:r>
              <a:endParaRPr lang="nl-NL" altLang="en-US" sz="2400" dirty="0"/>
            </a:p>
          </p:txBody>
        </p:sp>
      </p:grp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1403648" y="2708920"/>
            <a:ext cx="4844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/>
              <a:t>Located occurrences</a:t>
            </a:r>
            <a:r>
              <a:rPr lang="nl-NL" altLang="en-US" sz="2400" i="1" dirty="0"/>
              <a:t> </a:t>
            </a:r>
            <a:r>
              <a:rPr lang="en-US" altLang="en-US" sz="2400" i="1" dirty="0"/>
              <a:t>of a rare</a:t>
            </a:r>
            <a:r>
              <a:rPr lang="nl-NL" altLang="en-US" sz="2400" i="1" dirty="0"/>
              <a:t> </a:t>
            </a:r>
            <a:r>
              <a:rPr lang="en-US" altLang="en-US" sz="2400" i="1" dirty="0"/>
              <a:t>disease</a:t>
            </a:r>
            <a:endParaRPr lang="nl-NL" altLang="en-US" sz="2400" i="1" dirty="0"/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611560" y="5661248"/>
            <a:ext cx="15436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 dirty="0"/>
              <a:t>clustering?</a:t>
            </a:r>
          </a:p>
        </p:txBody>
      </p:sp>
    </p:spTree>
    <p:extLst>
      <p:ext uri="{BB962C8B-B14F-4D97-AF65-F5344CB8AC3E}">
        <p14:creationId xmlns:p14="http://schemas.microsoft.com/office/powerpoint/2010/main" val="10545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43335"/>
          </a:xfrm>
        </p:spPr>
        <p:txBody>
          <a:bodyPr/>
          <a:lstStyle/>
          <a:p>
            <a:r>
              <a:rPr lang="en-US" dirty="0" smtClean="0"/>
              <a:t>Aggregation and mapping may be deceiving</a:t>
            </a:r>
            <a:endParaRPr lang="en-US" dirty="0"/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1403648" y="2708920"/>
            <a:ext cx="4844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/>
              <a:t>Located occurrences</a:t>
            </a:r>
            <a:r>
              <a:rPr lang="nl-NL" altLang="en-US" sz="2400" i="1" dirty="0"/>
              <a:t> </a:t>
            </a:r>
            <a:r>
              <a:rPr lang="en-US" altLang="en-US" sz="2400" i="1" dirty="0"/>
              <a:t>of a rare</a:t>
            </a:r>
            <a:r>
              <a:rPr lang="nl-NL" altLang="en-US" sz="2400" i="1" dirty="0"/>
              <a:t> </a:t>
            </a:r>
            <a:r>
              <a:rPr lang="en-US" altLang="en-US" sz="2400" i="1" dirty="0"/>
              <a:t>disease</a:t>
            </a:r>
            <a:endParaRPr lang="nl-NL" altLang="en-US" sz="2400" i="1" dirty="0"/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2718669" y="3724969"/>
            <a:ext cx="412750" cy="508000"/>
          </a:xfrm>
          <a:custGeom>
            <a:avLst/>
            <a:gdLst>
              <a:gd name="T0" fmla="*/ 96 w 240"/>
              <a:gd name="T1" fmla="*/ 240 h 288"/>
              <a:gd name="T2" fmla="*/ 240 w 240"/>
              <a:gd name="T3" fmla="*/ 288 h 288"/>
              <a:gd name="T4" fmla="*/ 240 w 240"/>
              <a:gd name="T5" fmla="*/ 96 h 288"/>
              <a:gd name="T6" fmla="*/ 192 w 240"/>
              <a:gd name="T7" fmla="*/ 0 h 288"/>
              <a:gd name="T8" fmla="*/ 0 w 240"/>
              <a:gd name="T9" fmla="*/ 96 h 288"/>
              <a:gd name="T10" fmla="*/ 0 w 240"/>
              <a:gd name="T11" fmla="*/ 192 h 288"/>
              <a:gd name="T12" fmla="*/ 96 w 240"/>
              <a:gd name="T13" fmla="*/ 24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88">
                <a:moveTo>
                  <a:pt x="96" y="240"/>
                </a:moveTo>
                <a:lnTo>
                  <a:pt x="240" y="288"/>
                </a:lnTo>
                <a:lnTo>
                  <a:pt x="240" y="96"/>
                </a:lnTo>
                <a:lnTo>
                  <a:pt x="192" y="0"/>
                </a:lnTo>
                <a:lnTo>
                  <a:pt x="0" y="96"/>
                </a:lnTo>
                <a:lnTo>
                  <a:pt x="0" y="192"/>
                </a:lnTo>
                <a:lnTo>
                  <a:pt x="96" y="24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>
            <a:off x="2055094" y="4148832"/>
            <a:ext cx="331787" cy="422275"/>
          </a:xfrm>
          <a:custGeom>
            <a:avLst/>
            <a:gdLst>
              <a:gd name="T0" fmla="*/ 48 w 192"/>
              <a:gd name="T1" fmla="*/ 0 h 240"/>
              <a:gd name="T2" fmla="*/ 192 w 192"/>
              <a:gd name="T3" fmla="*/ 0 h 240"/>
              <a:gd name="T4" fmla="*/ 192 w 192"/>
              <a:gd name="T5" fmla="*/ 240 h 240"/>
              <a:gd name="T6" fmla="*/ 0 w 192"/>
              <a:gd name="T7" fmla="*/ 240 h 240"/>
              <a:gd name="T8" fmla="*/ 48 w 19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240">
                <a:moveTo>
                  <a:pt x="48" y="0"/>
                </a:moveTo>
                <a:lnTo>
                  <a:pt x="192" y="0"/>
                </a:lnTo>
                <a:lnTo>
                  <a:pt x="192" y="240"/>
                </a:lnTo>
                <a:lnTo>
                  <a:pt x="0" y="240"/>
                </a:lnTo>
                <a:lnTo>
                  <a:pt x="48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0" name="Freeform 7"/>
          <p:cNvSpPr>
            <a:spLocks/>
          </p:cNvSpPr>
          <p:nvPr/>
        </p:nvSpPr>
        <p:spPr bwMode="auto">
          <a:xfrm>
            <a:off x="1889994" y="4571107"/>
            <a:ext cx="579437" cy="423862"/>
          </a:xfrm>
          <a:custGeom>
            <a:avLst/>
            <a:gdLst>
              <a:gd name="T0" fmla="*/ 96 w 336"/>
              <a:gd name="T1" fmla="*/ 0 h 240"/>
              <a:gd name="T2" fmla="*/ 240 w 336"/>
              <a:gd name="T3" fmla="*/ 0 h 240"/>
              <a:gd name="T4" fmla="*/ 240 w 336"/>
              <a:gd name="T5" fmla="*/ 144 h 240"/>
              <a:gd name="T6" fmla="*/ 336 w 336"/>
              <a:gd name="T7" fmla="*/ 144 h 240"/>
              <a:gd name="T8" fmla="*/ 336 w 336"/>
              <a:gd name="T9" fmla="*/ 240 h 240"/>
              <a:gd name="T10" fmla="*/ 0 w 336"/>
              <a:gd name="T11" fmla="*/ 240 h 240"/>
              <a:gd name="T12" fmla="*/ 96 w 336"/>
              <a:gd name="T1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" h="240">
                <a:moveTo>
                  <a:pt x="96" y="0"/>
                </a:moveTo>
                <a:lnTo>
                  <a:pt x="240" y="0"/>
                </a:lnTo>
                <a:lnTo>
                  <a:pt x="240" y="144"/>
                </a:lnTo>
                <a:lnTo>
                  <a:pt x="336" y="144"/>
                </a:lnTo>
                <a:lnTo>
                  <a:pt x="336" y="240"/>
                </a:lnTo>
                <a:lnTo>
                  <a:pt x="0" y="240"/>
                </a:lnTo>
                <a:lnTo>
                  <a:pt x="96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1" name="Freeform 8"/>
          <p:cNvSpPr>
            <a:spLocks/>
          </p:cNvSpPr>
          <p:nvPr/>
        </p:nvSpPr>
        <p:spPr bwMode="auto">
          <a:xfrm>
            <a:off x="2304331" y="4571107"/>
            <a:ext cx="330200" cy="254000"/>
          </a:xfrm>
          <a:custGeom>
            <a:avLst/>
            <a:gdLst>
              <a:gd name="T0" fmla="*/ 0 w 192"/>
              <a:gd name="T1" fmla="*/ 0 h 144"/>
              <a:gd name="T2" fmla="*/ 144 w 192"/>
              <a:gd name="T3" fmla="*/ 0 h 144"/>
              <a:gd name="T4" fmla="*/ 192 w 192"/>
              <a:gd name="T5" fmla="*/ 144 h 144"/>
              <a:gd name="T6" fmla="*/ 0 w 192"/>
              <a:gd name="T7" fmla="*/ 144 h 144"/>
              <a:gd name="T8" fmla="*/ 0 w 192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44">
                <a:moveTo>
                  <a:pt x="0" y="0"/>
                </a:moveTo>
                <a:lnTo>
                  <a:pt x="144" y="0"/>
                </a:lnTo>
                <a:lnTo>
                  <a:pt x="192" y="144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2" name="Freeform 9"/>
          <p:cNvSpPr>
            <a:spLocks/>
          </p:cNvSpPr>
          <p:nvPr/>
        </p:nvSpPr>
        <p:spPr bwMode="auto">
          <a:xfrm>
            <a:off x="2469431" y="4317107"/>
            <a:ext cx="746125" cy="677862"/>
          </a:xfrm>
          <a:custGeom>
            <a:avLst/>
            <a:gdLst>
              <a:gd name="T0" fmla="*/ 0 w 432"/>
              <a:gd name="T1" fmla="*/ 288 h 384"/>
              <a:gd name="T2" fmla="*/ 96 w 432"/>
              <a:gd name="T3" fmla="*/ 288 h 384"/>
              <a:gd name="T4" fmla="*/ 48 w 432"/>
              <a:gd name="T5" fmla="*/ 144 h 384"/>
              <a:gd name="T6" fmla="*/ 192 w 432"/>
              <a:gd name="T7" fmla="*/ 0 h 384"/>
              <a:gd name="T8" fmla="*/ 432 w 432"/>
              <a:gd name="T9" fmla="*/ 240 h 384"/>
              <a:gd name="T10" fmla="*/ 336 w 432"/>
              <a:gd name="T11" fmla="*/ 384 h 384"/>
              <a:gd name="T12" fmla="*/ 0 w 432"/>
              <a:gd name="T13" fmla="*/ 384 h 384"/>
              <a:gd name="T14" fmla="*/ 0 w 432"/>
              <a:gd name="T15" fmla="*/ 28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2" h="384">
                <a:moveTo>
                  <a:pt x="0" y="288"/>
                </a:moveTo>
                <a:lnTo>
                  <a:pt x="96" y="288"/>
                </a:lnTo>
                <a:lnTo>
                  <a:pt x="48" y="144"/>
                </a:lnTo>
                <a:lnTo>
                  <a:pt x="192" y="0"/>
                </a:lnTo>
                <a:lnTo>
                  <a:pt x="432" y="240"/>
                </a:lnTo>
                <a:lnTo>
                  <a:pt x="336" y="384"/>
                </a:lnTo>
                <a:lnTo>
                  <a:pt x="0" y="384"/>
                </a:lnTo>
                <a:lnTo>
                  <a:pt x="0" y="288"/>
                </a:lnTo>
                <a:close/>
              </a:path>
            </a:pathLst>
          </a:cu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3" name="Freeform 10"/>
          <p:cNvSpPr>
            <a:spLocks/>
          </p:cNvSpPr>
          <p:nvPr/>
        </p:nvSpPr>
        <p:spPr bwMode="auto">
          <a:xfrm>
            <a:off x="2137644" y="4994969"/>
            <a:ext cx="828675" cy="423863"/>
          </a:xfrm>
          <a:custGeom>
            <a:avLst/>
            <a:gdLst>
              <a:gd name="T0" fmla="*/ 0 w 480"/>
              <a:gd name="T1" fmla="*/ 0 h 240"/>
              <a:gd name="T2" fmla="*/ 480 w 480"/>
              <a:gd name="T3" fmla="*/ 0 h 240"/>
              <a:gd name="T4" fmla="*/ 432 w 480"/>
              <a:gd name="T5" fmla="*/ 240 h 240"/>
              <a:gd name="T6" fmla="*/ 0 w 480"/>
              <a:gd name="T7" fmla="*/ 192 h 240"/>
              <a:gd name="T8" fmla="*/ 0 w 480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240">
                <a:moveTo>
                  <a:pt x="0" y="0"/>
                </a:moveTo>
                <a:lnTo>
                  <a:pt x="480" y="0"/>
                </a:lnTo>
                <a:lnTo>
                  <a:pt x="432" y="24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4" name="Freeform 11"/>
          <p:cNvSpPr>
            <a:spLocks/>
          </p:cNvSpPr>
          <p:nvPr/>
        </p:nvSpPr>
        <p:spPr bwMode="auto">
          <a:xfrm>
            <a:off x="2801219" y="4994969"/>
            <a:ext cx="247650" cy="1016000"/>
          </a:xfrm>
          <a:custGeom>
            <a:avLst/>
            <a:gdLst>
              <a:gd name="T0" fmla="*/ 96 w 144"/>
              <a:gd name="T1" fmla="*/ 0 h 576"/>
              <a:gd name="T2" fmla="*/ 144 w 144"/>
              <a:gd name="T3" fmla="*/ 0 h 576"/>
              <a:gd name="T4" fmla="*/ 144 w 144"/>
              <a:gd name="T5" fmla="*/ 576 h 576"/>
              <a:gd name="T6" fmla="*/ 0 w 144"/>
              <a:gd name="T7" fmla="*/ 576 h 576"/>
              <a:gd name="T8" fmla="*/ 0 w 144"/>
              <a:gd name="T9" fmla="*/ 432 h 576"/>
              <a:gd name="T10" fmla="*/ 48 w 144"/>
              <a:gd name="T11" fmla="*/ 336 h 576"/>
              <a:gd name="T12" fmla="*/ 48 w 144"/>
              <a:gd name="T13" fmla="*/ 240 h 576"/>
              <a:gd name="T14" fmla="*/ 96 w 144"/>
              <a:gd name="T1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" h="576">
                <a:moveTo>
                  <a:pt x="96" y="0"/>
                </a:moveTo>
                <a:lnTo>
                  <a:pt x="144" y="0"/>
                </a:lnTo>
                <a:lnTo>
                  <a:pt x="144" y="576"/>
                </a:lnTo>
                <a:lnTo>
                  <a:pt x="0" y="576"/>
                </a:lnTo>
                <a:lnTo>
                  <a:pt x="0" y="432"/>
                </a:lnTo>
                <a:lnTo>
                  <a:pt x="48" y="336"/>
                </a:lnTo>
                <a:lnTo>
                  <a:pt x="48" y="240"/>
                </a:lnTo>
                <a:lnTo>
                  <a:pt x="96" y="0"/>
                </a:lnTo>
                <a:close/>
              </a:path>
            </a:pathLst>
          </a:cu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5" name="Freeform 12"/>
          <p:cNvSpPr>
            <a:spLocks/>
          </p:cNvSpPr>
          <p:nvPr/>
        </p:nvSpPr>
        <p:spPr bwMode="auto">
          <a:xfrm>
            <a:off x="1475656" y="4994969"/>
            <a:ext cx="661988" cy="677863"/>
          </a:xfrm>
          <a:custGeom>
            <a:avLst/>
            <a:gdLst>
              <a:gd name="T0" fmla="*/ 240 w 384"/>
              <a:gd name="T1" fmla="*/ 0 h 384"/>
              <a:gd name="T2" fmla="*/ 0 w 384"/>
              <a:gd name="T3" fmla="*/ 240 h 384"/>
              <a:gd name="T4" fmla="*/ 0 w 384"/>
              <a:gd name="T5" fmla="*/ 384 h 384"/>
              <a:gd name="T6" fmla="*/ 336 w 384"/>
              <a:gd name="T7" fmla="*/ 336 h 384"/>
              <a:gd name="T8" fmla="*/ 384 w 384"/>
              <a:gd name="T9" fmla="*/ 192 h 384"/>
              <a:gd name="T10" fmla="*/ 384 w 384"/>
              <a:gd name="T11" fmla="*/ 0 h 384"/>
              <a:gd name="T12" fmla="*/ 240 w 384"/>
              <a:gd name="T13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" h="384">
                <a:moveTo>
                  <a:pt x="240" y="0"/>
                </a:moveTo>
                <a:lnTo>
                  <a:pt x="0" y="240"/>
                </a:lnTo>
                <a:lnTo>
                  <a:pt x="0" y="384"/>
                </a:lnTo>
                <a:lnTo>
                  <a:pt x="336" y="336"/>
                </a:lnTo>
                <a:lnTo>
                  <a:pt x="384" y="192"/>
                </a:lnTo>
                <a:lnTo>
                  <a:pt x="384" y="0"/>
                </a:lnTo>
                <a:lnTo>
                  <a:pt x="240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6" name="Freeform 13"/>
          <p:cNvSpPr>
            <a:spLocks/>
          </p:cNvSpPr>
          <p:nvPr/>
        </p:nvSpPr>
        <p:spPr bwMode="auto">
          <a:xfrm>
            <a:off x="2801219" y="4148832"/>
            <a:ext cx="579437" cy="592137"/>
          </a:xfrm>
          <a:custGeom>
            <a:avLst/>
            <a:gdLst>
              <a:gd name="T0" fmla="*/ 0 w 336"/>
              <a:gd name="T1" fmla="*/ 96 h 336"/>
              <a:gd name="T2" fmla="*/ 48 w 336"/>
              <a:gd name="T3" fmla="*/ 0 h 336"/>
              <a:gd name="T4" fmla="*/ 192 w 336"/>
              <a:gd name="T5" fmla="*/ 48 h 336"/>
              <a:gd name="T6" fmla="*/ 336 w 336"/>
              <a:gd name="T7" fmla="*/ 144 h 336"/>
              <a:gd name="T8" fmla="*/ 240 w 336"/>
              <a:gd name="T9" fmla="*/ 336 h 336"/>
              <a:gd name="T10" fmla="*/ 0 w 336"/>
              <a:gd name="T11" fmla="*/ 9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" h="336">
                <a:moveTo>
                  <a:pt x="0" y="96"/>
                </a:moveTo>
                <a:lnTo>
                  <a:pt x="48" y="0"/>
                </a:lnTo>
                <a:lnTo>
                  <a:pt x="192" y="48"/>
                </a:lnTo>
                <a:lnTo>
                  <a:pt x="336" y="144"/>
                </a:lnTo>
                <a:lnTo>
                  <a:pt x="240" y="336"/>
                </a:lnTo>
                <a:lnTo>
                  <a:pt x="0" y="96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7" name="Freeform 14"/>
          <p:cNvSpPr>
            <a:spLocks/>
          </p:cNvSpPr>
          <p:nvPr/>
        </p:nvSpPr>
        <p:spPr bwMode="auto">
          <a:xfrm>
            <a:off x="3131419" y="3894832"/>
            <a:ext cx="249237" cy="508000"/>
          </a:xfrm>
          <a:custGeom>
            <a:avLst/>
            <a:gdLst>
              <a:gd name="T0" fmla="*/ 0 w 144"/>
              <a:gd name="T1" fmla="*/ 192 h 288"/>
              <a:gd name="T2" fmla="*/ 144 w 144"/>
              <a:gd name="T3" fmla="*/ 288 h 288"/>
              <a:gd name="T4" fmla="*/ 144 w 144"/>
              <a:gd name="T5" fmla="*/ 48 h 288"/>
              <a:gd name="T6" fmla="*/ 0 w 144"/>
              <a:gd name="T7" fmla="*/ 0 h 288"/>
              <a:gd name="T8" fmla="*/ 0 w 144"/>
              <a:gd name="T9" fmla="*/ 19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288">
                <a:moveTo>
                  <a:pt x="0" y="192"/>
                </a:moveTo>
                <a:lnTo>
                  <a:pt x="144" y="288"/>
                </a:lnTo>
                <a:lnTo>
                  <a:pt x="144" y="48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8" name="Freeform 15"/>
          <p:cNvSpPr>
            <a:spLocks/>
          </p:cNvSpPr>
          <p:nvPr/>
        </p:nvSpPr>
        <p:spPr bwMode="auto">
          <a:xfrm>
            <a:off x="3048869" y="3724969"/>
            <a:ext cx="331787" cy="254000"/>
          </a:xfrm>
          <a:custGeom>
            <a:avLst/>
            <a:gdLst>
              <a:gd name="T0" fmla="*/ 0 w 192"/>
              <a:gd name="T1" fmla="*/ 0 h 144"/>
              <a:gd name="T2" fmla="*/ 192 w 192"/>
              <a:gd name="T3" fmla="*/ 0 h 144"/>
              <a:gd name="T4" fmla="*/ 192 w 192"/>
              <a:gd name="T5" fmla="*/ 144 h 144"/>
              <a:gd name="T6" fmla="*/ 48 w 192"/>
              <a:gd name="T7" fmla="*/ 96 h 144"/>
              <a:gd name="T8" fmla="*/ 0 w 192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44">
                <a:moveTo>
                  <a:pt x="0" y="0"/>
                </a:moveTo>
                <a:lnTo>
                  <a:pt x="192" y="0"/>
                </a:lnTo>
                <a:lnTo>
                  <a:pt x="192" y="144"/>
                </a:lnTo>
                <a:lnTo>
                  <a:pt x="48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2469431" y="4232969"/>
            <a:ext cx="331788" cy="254000"/>
          </a:xfrm>
          <a:custGeom>
            <a:avLst/>
            <a:gdLst>
              <a:gd name="T0" fmla="*/ 0 w 192"/>
              <a:gd name="T1" fmla="*/ 144 h 144"/>
              <a:gd name="T2" fmla="*/ 48 w 192"/>
              <a:gd name="T3" fmla="*/ 144 h 144"/>
              <a:gd name="T4" fmla="*/ 192 w 192"/>
              <a:gd name="T5" fmla="*/ 0 h 144"/>
              <a:gd name="T6" fmla="*/ 96 w 192"/>
              <a:gd name="T7" fmla="*/ 0 h 144"/>
              <a:gd name="T8" fmla="*/ 0 w 192"/>
              <a:gd name="T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44">
                <a:moveTo>
                  <a:pt x="0" y="144"/>
                </a:moveTo>
                <a:lnTo>
                  <a:pt x="48" y="144"/>
                </a:lnTo>
                <a:lnTo>
                  <a:pt x="192" y="0"/>
                </a:lnTo>
                <a:lnTo>
                  <a:pt x="96" y="0"/>
                </a:lnTo>
                <a:lnTo>
                  <a:pt x="0" y="144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V="1">
            <a:off x="2386881" y="3894832"/>
            <a:ext cx="331788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" name="Rectangle 18"/>
          <p:cNvSpPr>
            <a:spLocks noChangeArrowheads="1"/>
          </p:cNvSpPr>
          <p:nvPr/>
        </p:nvSpPr>
        <p:spPr bwMode="auto">
          <a:xfrm>
            <a:off x="3761656" y="3877369"/>
            <a:ext cx="152400" cy="152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3761656" y="4182169"/>
            <a:ext cx="152400" cy="1524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3761656" y="4486969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3914056" y="3717032"/>
            <a:ext cx="728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/>
              <a:t>0 - 1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3914056" y="4021832"/>
            <a:ext cx="728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/>
              <a:t>2 - 4</a:t>
            </a:r>
          </a:p>
        </p:txBody>
      </p:sp>
      <p:sp>
        <p:nvSpPr>
          <p:cNvPr id="76" name="Text Box 23"/>
          <p:cNvSpPr txBox="1">
            <a:spLocks noChangeArrowheads="1"/>
          </p:cNvSpPr>
          <p:nvPr/>
        </p:nvSpPr>
        <p:spPr bwMode="auto">
          <a:xfrm>
            <a:off x="3914056" y="4326632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/>
              <a:t>5 -</a:t>
            </a:r>
          </a:p>
        </p:txBody>
      </p: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3563888" y="5229200"/>
            <a:ext cx="15436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en-US" sz="2400" dirty="0"/>
              <a:t>clustering?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28184" y="443711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to compensate for population density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701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5" name="Picture 7" descr="afbeelding_3_origine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5321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04800" y="2209800"/>
            <a:ext cx="305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Huntington’s disease,</a:t>
            </a:r>
          </a:p>
          <a:p>
            <a:r>
              <a:rPr lang="en-US" altLang="en-US">
                <a:latin typeface="Tahoma" panose="020B0604030504040204" pitchFamily="34" charset="0"/>
              </a:rPr>
              <a:t>1800-1900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19599"/>
          </a:xfrm>
        </p:spPr>
        <p:txBody>
          <a:bodyPr>
            <a:normAutofit/>
          </a:bodyPr>
          <a:lstStyle/>
          <a:p>
            <a:r>
              <a:rPr lang="en-US" dirty="0" smtClean="0"/>
              <a:t>Aggregated data gives rise to the Modifiable Areal Unit Problem (MAUP), a major issue in geographical analysis</a:t>
            </a:r>
          </a:p>
          <a:p>
            <a:r>
              <a:rPr lang="en-US" dirty="0" smtClean="0"/>
              <a:t>Closely related example: </a:t>
            </a:r>
            <a:br>
              <a:rPr lang="en-US" dirty="0" smtClean="0"/>
            </a:br>
            <a:r>
              <a:rPr lang="en-US" dirty="0" smtClean="0"/>
              <a:t>you can win the US </a:t>
            </a:r>
            <a:br>
              <a:rPr lang="en-US" dirty="0" smtClean="0"/>
            </a:br>
            <a:r>
              <a:rPr lang="en-US" dirty="0" smtClean="0"/>
              <a:t>presidential elections </a:t>
            </a:r>
            <a:br>
              <a:rPr lang="en-US" dirty="0" smtClean="0"/>
            </a:br>
            <a:r>
              <a:rPr lang="en-US" dirty="0" smtClean="0"/>
              <a:t>with about 25% of </a:t>
            </a:r>
            <a:br>
              <a:rPr lang="en-US" dirty="0" smtClean="0"/>
            </a:br>
            <a:r>
              <a:rPr lang="en-US" dirty="0" smtClean="0"/>
              <a:t>the votes</a:t>
            </a:r>
            <a:endParaRPr lang="en-US" dirty="0"/>
          </a:p>
        </p:txBody>
      </p:sp>
      <p:pic>
        <p:nvPicPr>
          <p:cNvPr id="5122" name="Picture 2" descr="https://upload.wikimedia.org/wikipedia/commons/thumb/9/96/The_Gerry-Mander_Edit.png/800px-The_Gerry-Mander_Edi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1784" r="2281" b="4073"/>
          <a:stretch/>
        </p:blipFill>
        <p:spPr bwMode="auto">
          <a:xfrm>
            <a:off x="4932040" y="2668772"/>
            <a:ext cx="3955311" cy="418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5949280"/>
            <a:ext cx="2242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Gerrymandering</a:t>
            </a:r>
          </a:p>
        </p:txBody>
      </p:sp>
    </p:spTree>
    <p:extLst>
      <p:ext uri="{BB962C8B-B14F-4D97-AF65-F5344CB8AC3E}">
        <p14:creationId xmlns:p14="http://schemas.microsoft.com/office/powerpoint/2010/main" val="33423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Geometric data comes in vector (object) form and in raster (image) form</a:t>
            </a:r>
          </a:p>
          <a:p>
            <a:r>
              <a:rPr lang="en-US" dirty="0" smtClean="0"/>
              <a:t>Data may be aggregated into meaningful or not so meaningful units</a:t>
            </a:r>
          </a:p>
          <a:p>
            <a:r>
              <a:rPr lang="en-US" dirty="0" smtClean="0"/>
              <a:t>Data sources and acquisition determine the initial form</a:t>
            </a:r>
          </a:p>
          <a:p>
            <a:r>
              <a:rPr lang="en-US" dirty="0" smtClean="0"/>
              <a:t>Data conversion may involve (polygonal) line simplification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ile.scirp.org/Html/2-6702028%5C635d8e40-476a-4c8c-be8c-50b9769487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640960" cy="633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0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mcrpc.com/images/Shenango%20Valley%20Generalized%20Land%20Us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" r="1407"/>
          <a:stretch/>
        </p:blipFill>
        <p:spPr bwMode="auto">
          <a:xfrm>
            <a:off x="0" y="116632"/>
            <a:ext cx="9114817" cy="623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6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cs.swan.ac.uk/~cstony/research/star/images/wind_arrow_glyp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840178" cy="416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math.oregonstate.edu/home/programs/undergrad/CalculusQuestStudyGuides/vcalc/vecfield/vec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93" y="188640"/>
            <a:ext cx="40005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3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qph.is.quoracdn.net/main-qimg-0138d4e896d38db68f3c2a57519da86d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574157" cy="376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2.math.ou.edu/%7Eamiller/math/images/vf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37528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Scanning, airborne or ground-based</a:t>
            </a:r>
          </a:p>
          <a:p>
            <a:pPr lvl="1"/>
            <a:r>
              <a:rPr lang="en-US" dirty="0"/>
              <a:t>Additional: location of scanner </a:t>
            </a:r>
            <a:r>
              <a:rPr lang="en-US" dirty="0">
                <a:sym typeface="Wingdings" panose="05000000000000000000" pitchFamily="2" charset="2"/>
              </a:rPr>
              <a:t> unobstructed scan line segment</a:t>
            </a:r>
          </a:p>
          <a:p>
            <a:r>
              <a:rPr lang="en-US" dirty="0" smtClean="0"/>
              <a:t>Stereo imaging, SIFT points</a:t>
            </a:r>
          </a:p>
          <a:p>
            <a:r>
              <a:rPr lang="en-US" dirty="0" smtClean="0"/>
              <a:t>Ground measurements</a:t>
            </a:r>
          </a:p>
          <a:p>
            <a:r>
              <a:rPr lang="en-US" dirty="0" smtClean="0"/>
              <a:t>GPS, RFID,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Raster-to-vector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03790" cy="4351338"/>
          </a:xfrm>
        </p:spPr>
        <p:txBody>
          <a:bodyPr/>
          <a:lstStyle/>
          <a:p>
            <a:r>
              <a:rPr lang="en-US" dirty="0"/>
              <a:t>Raster-to-vector: Consider pixel sides between pixels with different values as boundary and put in vector representation </a:t>
            </a:r>
          </a:p>
          <a:p>
            <a:pPr lvl="1"/>
            <a:r>
              <a:rPr lang="en-US" dirty="0" smtClean="0"/>
              <a:t>Edge detection, tracing</a:t>
            </a:r>
          </a:p>
          <a:p>
            <a:pPr lvl="1"/>
            <a:r>
              <a:rPr lang="en-US" dirty="0" smtClean="0"/>
              <a:t>Thinning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 </a:t>
            </a:r>
            <a:r>
              <a:rPr lang="en-US" dirty="0"/>
              <a:t>simplification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9981</TotalTime>
  <Words>956</Words>
  <Application>Microsoft Office PowerPoint</Application>
  <PresentationFormat>On-screen Show (4:3)</PresentationFormat>
  <Paragraphs>174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Symbol</vt:lpstr>
      <vt:lpstr>Tahoma</vt:lpstr>
      <vt:lpstr>Times New Roman</vt:lpstr>
      <vt:lpstr>Verdana</vt:lpstr>
      <vt:lpstr>Wingdings</vt:lpstr>
      <vt:lpstr>Office Theme</vt:lpstr>
      <vt:lpstr>Geometric Data and Representation</vt:lpstr>
      <vt:lpstr>Topics this lecture</vt:lpstr>
      <vt:lpstr>Geometric data formats</vt:lpstr>
      <vt:lpstr>PowerPoint Presentation</vt:lpstr>
      <vt:lpstr>PowerPoint Presentation</vt:lpstr>
      <vt:lpstr>PowerPoint Presentation</vt:lpstr>
      <vt:lpstr>PowerPoint Presentation</vt:lpstr>
      <vt:lpstr>Data acquisition</vt:lpstr>
      <vt:lpstr>Raster-to-vector conversion</vt:lpstr>
      <vt:lpstr>Tracing and thinning</vt:lpstr>
      <vt:lpstr>Line simplification</vt:lpstr>
      <vt:lpstr>DP-algorithm</vt:lpstr>
      <vt:lpstr>DP-algorithm</vt:lpstr>
      <vt:lpstr>PowerPoint Presentation</vt:lpstr>
      <vt:lpstr>PowerPoint Presentation</vt:lpstr>
      <vt:lpstr>Properties of the DP-algorithm</vt:lpstr>
      <vt:lpstr>Properties of the DP-algorithm</vt:lpstr>
      <vt:lpstr>Properties of the DP-algorithm</vt:lpstr>
      <vt:lpstr>Improved DP-algorithm</vt:lpstr>
      <vt:lpstr>Improved DP-algorithm</vt:lpstr>
      <vt:lpstr>Imai-Iri line simplification</vt:lpstr>
      <vt:lpstr>Imai-Iri line simplification</vt:lpstr>
      <vt:lpstr>Imai-Iri line simplification</vt:lpstr>
      <vt:lpstr>Imai-Iri line simplification</vt:lpstr>
      <vt:lpstr>Imai-Iri line simplification</vt:lpstr>
      <vt:lpstr>Efficiency</vt:lpstr>
      <vt:lpstr>More data conversion</vt:lpstr>
      <vt:lpstr>More data conversion</vt:lpstr>
      <vt:lpstr>Basic geometric computations</vt:lpstr>
      <vt:lpstr>Basic geometric computations</vt:lpstr>
      <vt:lpstr>Aggregated data</vt:lpstr>
      <vt:lpstr>Aggregated data</vt:lpstr>
      <vt:lpstr>Aggregated data</vt:lpstr>
      <vt:lpstr>PowerPoint Presentation</vt:lpstr>
      <vt:lpstr>Aggregated data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</dc:title>
  <dc:creator>Marc van Kreveld</dc:creator>
  <cp:lastModifiedBy>Marc van Kreveld</cp:lastModifiedBy>
  <cp:revision>39</cp:revision>
  <dcterms:created xsi:type="dcterms:W3CDTF">2015-10-23T20:03:32Z</dcterms:created>
  <dcterms:modified xsi:type="dcterms:W3CDTF">2015-11-22T22:39:18Z</dcterms:modified>
</cp:coreProperties>
</file>