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258" r:id="rId3"/>
    <p:sldId id="259" r:id="rId4"/>
    <p:sldId id="257" r:id="rId5"/>
    <p:sldId id="274" r:id="rId6"/>
    <p:sldId id="275" r:id="rId7"/>
    <p:sldId id="278" r:id="rId8"/>
    <p:sldId id="261" r:id="rId9"/>
    <p:sldId id="262" r:id="rId10"/>
    <p:sldId id="263" r:id="rId11"/>
    <p:sldId id="264" r:id="rId12"/>
    <p:sldId id="296" r:id="rId13"/>
    <p:sldId id="276" r:id="rId14"/>
    <p:sldId id="265" r:id="rId15"/>
    <p:sldId id="266" r:id="rId16"/>
    <p:sldId id="280" r:id="rId17"/>
    <p:sldId id="281" r:id="rId18"/>
    <p:sldId id="282" r:id="rId19"/>
    <p:sldId id="283" r:id="rId20"/>
    <p:sldId id="284" r:id="rId21"/>
    <p:sldId id="292" r:id="rId22"/>
    <p:sldId id="294" r:id="rId23"/>
    <p:sldId id="293" r:id="rId24"/>
    <p:sldId id="285" r:id="rId25"/>
    <p:sldId id="286" r:id="rId26"/>
    <p:sldId id="287" r:id="rId27"/>
    <p:sldId id="288" r:id="rId28"/>
    <p:sldId id="289" r:id="rId29"/>
    <p:sldId id="297" r:id="rId30"/>
    <p:sldId id="298" r:id="rId31"/>
    <p:sldId id="301" r:id="rId32"/>
    <p:sldId id="302" r:id="rId33"/>
    <p:sldId id="303" r:id="rId34"/>
    <p:sldId id="304" r:id="rId35"/>
    <p:sldId id="305" r:id="rId36"/>
    <p:sldId id="306" r:id="rId37"/>
    <p:sldId id="295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9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50" autoAdjust="0"/>
  </p:normalViewPr>
  <p:slideViewPr>
    <p:cSldViewPr>
      <p:cViewPr>
        <p:scale>
          <a:sx n="100" d="100"/>
          <a:sy n="100" d="100"/>
        </p:scale>
        <p:origin x="-918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2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C9E26-8638-4396-90A5-0F83B43F7AB3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22C17-ED22-48EA-9417-3004CB67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0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24F3-BD4C-492E-A271-D054B986D52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022A-A854-4710-AA1C-4DD28EEC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4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24F3-BD4C-492E-A271-D054B986D52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022A-A854-4710-AA1C-4DD28EEC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2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24F3-BD4C-492E-A271-D054B986D52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022A-A854-4710-AA1C-4DD28EEC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49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45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685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677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44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072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71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687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6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24F3-BD4C-492E-A271-D054B986D52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022A-A854-4710-AA1C-4DD28EEC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396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41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331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6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24F3-BD4C-492E-A271-D054B986D52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022A-A854-4710-AA1C-4DD28EEC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24F3-BD4C-492E-A271-D054B986D52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022A-A854-4710-AA1C-4DD28EEC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3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24F3-BD4C-492E-A271-D054B986D52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022A-A854-4710-AA1C-4DD28EEC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24F3-BD4C-492E-A271-D054B986D52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022A-A854-4710-AA1C-4DD28EEC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5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24F3-BD4C-492E-A271-D054B986D52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022A-A854-4710-AA1C-4DD28EEC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24F3-BD4C-492E-A271-D054B986D52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022A-A854-4710-AA1C-4DD28EEC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7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24F3-BD4C-492E-A271-D054B986D52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022A-A854-4710-AA1C-4DD28EEC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5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324F3-BD4C-492E-A271-D054B986D52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022A-A854-4710-AA1C-4DD28EEC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B989-1880-4350-A8DE-6C1CDF74B5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CCA7-0594-4D97-871F-E039BF7CB1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Geometric Description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21088"/>
            <a:ext cx="6858000" cy="1036712"/>
          </a:xfrm>
        </p:spPr>
        <p:txBody>
          <a:bodyPr/>
          <a:lstStyle/>
          <a:p>
            <a:r>
              <a:rPr lang="en-US" dirty="0" smtClean="0"/>
              <a:t>Pattern Recognition 2015/2016</a:t>
            </a:r>
          </a:p>
          <a:p>
            <a:r>
              <a:rPr lang="en-US" dirty="0" smtClean="0"/>
              <a:t>Marc </a:t>
            </a:r>
            <a:r>
              <a:rPr lang="en-US" smtClean="0"/>
              <a:t>van Kreveld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0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17748" y="332656"/>
            <a:ext cx="7886700" cy="1325563"/>
          </a:xfrm>
        </p:spPr>
        <p:txBody>
          <a:bodyPr/>
          <a:lstStyle/>
          <a:p>
            <a:r>
              <a:rPr lang="en-US" altLang="en-US" dirty="0"/>
              <a:t>Area formula</a:t>
            </a:r>
          </a:p>
        </p:txBody>
      </p:sp>
      <p:sp>
        <p:nvSpPr>
          <p:cNvPr id="14339" name="Freeform 3"/>
          <p:cNvSpPr>
            <a:spLocks/>
          </p:cNvSpPr>
          <p:nvPr/>
        </p:nvSpPr>
        <p:spPr bwMode="auto">
          <a:xfrm>
            <a:off x="1219200" y="2667000"/>
            <a:ext cx="2971800" cy="1458913"/>
          </a:xfrm>
          <a:custGeom>
            <a:avLst/>
            <a:gdLst>
              <a:gd name="T0" fmla="*/ 0 w 1872"/>
              <a:gd name="T1" fmla="*/ 391 h 919"/>
              <a:gd name="T2" fmla="*/ 336 w 1872"/>
              <a:gd name="T3" fmla="*/ 919 h 919"/>
              <a:gd name="T4" fmla="*/ 749 w 1872"/>
              <a:gd name="T5" fmla="*/ 553 h 919"/>
              <a:gd name="T6" fmla="*/ 1344 w 1872"/>
              <a:gd name="T7" fmla="*/ 727 h 919"/>
              <a:gd name="T8" fmla="*/ 1872 w 1872"/>
              <a:gd name="T9" fmla="*/ 343 h 919"/>
              <a:gd name="T10" fmla="*/ 1104 w 1872"/>
              <a:gd name="T11" fmla="*/ 343 h 919"/>
              <a:gd name="T12" fmla="*/ 1488 w 1872"/>
              <a:gd name="T13" fmla="*/ 55 h 919"/>
              <a:gd name="T14" fmla="*/ 492 w 1872"/>
              <a:gd name="T15" fmla="*/ 0 h 919"/>
              <a:gd name="T16" fmla="*/ 0 w 1872"/>
              <a:gd name="T17" fmla="*/ 391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2" h="919">
                <a:moveTo>
                  <a:pt x="0" y="391"/>
                </a:moveTo>
                <a:lnTo>
                  <a:pt x="336" y="919"/>
                </a:lnTo>
                <a:lnTo>
                  <a:pt x="749" y="553"/>
                </a:lnTo>
                <a:lnTo>
                  <a:pt x="1344" y="727"/>
                </a:lnTo>
                <a:lnTo>
                  <a:pt x="1872" y="343"/>
                </a:lnTo>
                <a:lnTo>
                  <a:pt x="1104" y="343"/>
                </a:lnTo>
                <a:lnTo>
                  <a:pt x="1488" y="55"/>
                </a:lnTo>
                <a:lnTo>
                  <a:pt x="492" y="0"/>
                </a:lnTo>
                <a:lnTo>
                  <a:pt x="0" y="391"/>
                </a:lnTo>
                <a:close/>
              </a:path>
            </a:pathLst>
          </a:custGeom>
          <a:solidFill>
            <a:schemeClr val="accent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762000" y="4354513"/>
            <a:ext cx="381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42539" y="4797152"/>
            <a:ext cx="4309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Assume points given clockwise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029200" y="2286000"/>
            <a:ext cx="371926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Area</a:t>
            </a:r>
            <a:r>
              <a:rPr lang="nl-NL" altLang="en-US" sz="2400" dirty="0"/>
              <a:t>(P) =</a:t>
            </a:r>
          </a:p>
          <a:p>
            <a:endParaRPr lang="nl-NL" altLang="en-US" sz="2400" dirty="0"/>
          </a:p>
          <a:p>
            <a:r>
              <a:rPr lang="nl-NL" altLang="en-US" sz="2400" dirty="0"/>
              <a:t>(X</a:t>
            </a:r>
            <a:r>
              <a:rPr lang="nl-NL" altLang="en-US" sz="2400" baseline="-25000" dirty="0"/>
              <a:t>1</a:t>
            </a:r>
            <a:r>
              <a:rPr lang="nl-NL" altLang="en-US" sz="2400" dirty="0"/>
              <a:t> - </a:t>
            </a:r>
            <a:r>
              <a:rPr lang="nl-NL" altLang="en-US" sz="2400" dirty="0" err="1"/>
              <a:t>X</a:t>
            </a:r>
            <a:r>
              <a:rPr lang="nl-NL" altLang="en-US" sz="2400" baseline="-25000" dirty="0" err="1"/>
              <a:t>n</a:t>
            </a:r>
            <a:r>
              <a:rPr lang="nl-NL" altLang="en-US" sz="2400" dirty="0"/>
              <a:t>)(Y</a:t>
            </a:r>
            <a:r>
              <a:rPr lang="nl-NL" altLang="en-US" sz="2400" baseline="-25000" dirty="0"/>
              <a:t>1 </a:t>
            </a:r>
            <a:r>
              <a:rPr lang="nl-NL" altLang="en-US" sz="2400" dirty="0"/>
              <a:t>+ </a:t>
            </a:r>
            <a:r>
              <a:rPr lang="nl-NL" altLang="en-US" sz="2400" dirty="0" err="1"/>
              <a:t>Y</a:t>
            </a:r>
            <a:r>
              <a:rPr lang="nl-NL" altLang="en-US" sz="2400" baseline="-25000" dirty="0" err="1"/>
              <a:t>n</a:t>
            </a:r>
            <a:r>
              <a:rPr lang="nl-NL" altLang="en-US" sz="2400" dirty="0"/>
              <a:t>)/2 +</a:t>
            </a:r>
          </a:p>
          <a:p>
            <a:r>
              <a:rPr lang="nl-NL" altLang="en-US" sz="2400" dirty="0"/>
              <a:t/>
            </a:r>
            <a:br>
              <a:rPr lang="nl-NL" altLang="en-US" sz="2400" dirty="0"/>
            </a:br>
            <a:r>
              <a:rPr lang="nl-NL" altLang="en-US" sz="3600" b="1" dirty="0">
                <a:sym typeface="Symbol" pitchFamily="18" charset="2"/>
              </a:rPr>
              <a:t></a:t>
            </a:r>
            <a:r>
              <a:rPr lang="nl-NL" altLang="en-US" sz="2400" dirty="0">
                <a:sym typeface="Symbol" pitchFamily="18" charset="2"/>
              </a:rPr>
              <a:t> (X</a:t>
            </a:r>
            <a:r>
              <a:rPr lang="nl-NL" altLang="en-US" sz="2400" baseline="-25000" dirty="0">
                <a:sym typeface="Symbol" pitchFamily="18" charset="2"/>
              </a:rPr>
              <a:t>i+1</a:t>
            </a:r>
            <a:r>
              <a:rPr lang="nl-NL" altLang="en-US" sz="2400" dirty="0">
                <a:sym typeface="Symbol" pitchFamily="18" charset="2"/>
              </a:rPr>
              <a:t> - </a:t>
            </a:r>
            <a:r>
              <a:rPr lang="nl-NL" altLang="en-US" sz="2400" dirty="0" err="1">
                <a:sym typeface="Symbol" pitchFamily="18" charset="2"/>
              </a:rPr>
              <a:t>X</a:t>
            </a:r>
            <a:r>
              <a:rPr lang="nl-NL" altLang="en-US" sz="2400" baseline="-25000" dirty="0" err="1">
                <a:sym typeface="Symbol" pitchFamily="18" charset="2"/>
              </a:rPr>
              <a:t>i</a:t>
            </a:r>
            <a:r>
              <a:rPr lang="nl-NL" altLang="en-US" sz="2400" dirty="0">
                <a:sym typeface="Symbol" pitchFamily="18" charset="2"/>
              </a:rPr>
              <a:t>)(</a:t>
            </a:r>
            <a:r>
              <a:rPr lang="nl-NL" altLang="en-US" sz="2400" dirty="0" err="1">
                <a:sym typeface="Symbol" pitchFamily="18" charset="2"/>
              </a:rPr>
              <a:t>Y</a:t>
            </a:r>
            <a:r>
              <a:rPr lang="nl-NL" altLang="en-US" sz="2400" baseline="-25000" dirty="0" err="1">
                <a:sym typeface="Symbol" pitchFamily="18" charset="2"/>
              </a:rPr>
              <a:t>i</a:t>
            </a:r>
            <a:r>
              <a:rPr lang="nl-NL" altLang="en-US" sz="2400" baseline="-25000" dirty="0">
                <a:sym typeface="Symbol" pitchFamily="18" charset="2"/>
              </a:rPr>
              <a:t> </a:t>
            </a:r>
            <a:r>
              <a:rPr lang="nl-NL" altLang="en-US" sz="2400" dirty="0">
                <a:sym typeface="Symbol" pitchFamily="18" charset="2"/>
              </a:rPr>
              <a:t>+ Y</a:t>
            </a:r>
            <a:r>
              <a:rPr lang="nl-NL" altLang="en-US" sz="2400" baseline="-25000" dirty="0">
                <a:sym typeface="Symbol" pitchFamily="18" charset="2"/>
              </a:rPr>
              <a:t>i+1</a:t>
            </a:r>
            <a:r>
              <a:rPr lang="nl-NL" altLang="en-US" sz="2400" dirty="0">
                <a:sym typeface="Symbol" pitchFamily="18" charset="2"/>
              </a:rPr>
              <a:t>)/2</a:t>
            </a:r>
            <a:endParaRPr lang="nl-NL" altLang="en-US" sz="2400" dirty="0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004048" y="4214415"/>
            <a:ext cx="5597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000" dirty="0"/>
              <a:t> i=1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052403" y="3573016"/>
            <a:ext cx="5277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000" dirty="0"/>
              <a:t>n</a:t>
            </a:r>
            <a:r>
              <a:rPr lang="en-US" altLang="en-US" sz="2000" dirty="0"/>
              <a:t>-1</a:t>
            </a:r>
            <a:endParaRPr lang="nl-NL" altLang="en-US" sz="20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55576" y="5415607"/>
            <a:ext cx="59046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smtClean="0"/>
              <a:t>Implemented easily with a single for-loop; linear-time computation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Diameter and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99720"/>
          </a:xfrm>
        </p:spPr>
        <p:txBody>
          <a:bodyPr>
            <a:normAutofit/>
          </a:bodyPr>
          <a:lstStyle/>
          <a:p>
            <a:r>
              <a:rPr lang="en-US" dirty="0" smtClean="0"/>
              <a:t>For a polygon or polygonal line, the same as the diameter and width of its convex hull</a:t>
            </a:r>
            <a:br>
              <a:rPr lang="en-US" dirty="0" smtClean="0"/>
            </a:br>
            <a:endParaRPr lang="en-US" sz="1600" dirty="0" smtClean="0"/>
          </a:p>
          <a:p>
            <a:pPr lvl="1"/>
            <a:r>
              <a:rPr lang="en-US" dirty="0" smtClean="0"/>
              <a:t>Suppose the vertices of a polygon are given </a:t>
            </a:r>
            <a:r>
              <a:rPr lang="en-US" dirty="0" smtClean="0"/>
              <a:t>clockwise</a:t>
            </a:r>
            <a:br>
              <a:rPr lang="en-US" dirty="0" smtClean="0"/>
            </a:br>
            <a:endParaRPr lang="en-US" sz="1600" dirty="0" smtClean="0"/>
          </a:p>
          <a:p>
            <a:pPr lvl="1"/>
            <a:r>
              <a:rPr lang="en-US" dirty="0" smtClean="0"/>
              <a:t>For any three consecutive vertices, remove the middle one if it is a left turn</a:t>
            </a:r>
            <a:br>
              <a:rPr lang="en-US" dirty="0" smtClean="0"/>
            </a:br>
            <a:endParaRPr lang="en-US" sz="1600" dirty="0" smtClean="0"/>
          </a:p>
          <a:p>
            <a:pPr lvl="1"/>
            <a:r>
              <a:rPr lang="en-US" dirty="0" smtClean="0"/>
              <a:t>When the convex hull is obtained, scan opposite sides in rotation and determine the width or diameter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This is a linear-time computation; both steps are linear-time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7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Description of</a:t>
            </a:r>
            <a:r>
              <a:rPr lang="nl-NL" altLang="en-US"/>
              <a:t> locati</a:t>
            </a:r>
            <a:r>
              <a:rPr lang="en-US" altLang="en-US"/>
              <a:t>on</a:t>
            </a:r>
            <a:endParaRPr lang="nl-NL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76400"/>
            <a:ext cx="8134672" cy="2895600"/>
          </a:xfrm>
        </p:spPr>
        <p:txBody>
          <a:bodyPr>
            <a:normAutofit/>
          </a:bodyPr>
          <a:lstStyle/>
          <a:p>
            <a:r>
              <a:rPr lang="en-US" altLang="en-US" dirty="0"/>
              <a:t>Description</a:t>
            </a:r>
            <a:r>
              <a:rPr lang="nl-NL" altLang="en-US" dirty="0"/>
              <a:t> </a:t>
            </a:r>
            <a:r>
              <a:rPr lang="en-US" altLang="en-US" dirty="0"/>
              <a:t>of</a:t>
            </a:r>
            <a:r>
              <a:rPr lang="nl-NL" altLang="en-US" dirty="0"/>
              <a:t> </a:t>
            </a:r>
            <a:r>
              <a:rPr lang="nl-NL" altLang="en-US" dirty="0" err="1" smtClean="0"/>
              <a:t>location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for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an</a:t>
            </a:r>
            <a:r>
              <a:rPr lang="nl-NL" altLang="en-US" dirty="0" smtClean="0"/>
              <a:t> object </a:t>
            </a:r>
            <a:r>
              <a:rPr lang="nl-NL" altLang="en-US" dirty="0"/>
              <a:t>as </a:t>
            </a:r>
            <a:r>
              <a:rPr lang="nl-NL" altLang="en-US" dirty="0" err="1"/>
              <a:t>tw</a:t>
            </a:r>
            <a:r>
              <a:rPr lang="en-US" altLang="en-US" dirty="0"/>
              <a:t>o</a:t>
            </a:r>
            <a:r>
              <a:rPr lang="nl-NL" altLang="en-US" dirty="0"/>
              <a:t> </a:t>
            </a:r>
            <a:r>
              <a:rPr lang="nl-NL" altLang="en-US" dirty="0" smtClean="0"/>
              <a:t>(or </a:t>
            </a:r>
            <a:r>
              <a:rPr lang="nl-NL" altLang="en-US" dirty="0" err="1" smtClean="0"/>
              <a:t>three</a:t>
            </a:r>
            <a:r>
              <a:rPr lang="nl-NL" altLang="en-US" dirty="0" smtClean="0"/>
              <a:t>) co</a:t>
            </a:r>
            <a:r>
              <a:rPr lang="en-US" altLang="en-US" dirty="0"/>
              <a:t>o</a:t>
            </a:r>
            <a:r>
              <a:rPr lang="nl-NL" altLang="en-US" dirty="0" err="1"/>
              <a:t>rdinate</a:t>
            </a:r>
            <a:r>
              <a:rPr lang="en-US" altLang="en-US" dirty="0"/>
              <a:t>s</a:t>
            </a:r>
            <a:r>
              <a:rPr lang="nl-NL" altLang="en-US" dirty="0"/>
              <a:t> (p</a:t>
            </a:r>
            <a:r>
              <a:rPr lang="en-US" altLang="en-US" dirty="0"/>
              <a:t>oi</a:t>
            </a:r>
            <a:r>
              <a:rPr lang="nl-NL" altLang="en-US" dirty="0" err="1"/>
              <a:t>nt</a:t>
            </a:r>
            <a:r>
              <a:rPr lang="nl-NL" altLang="en-US" dirty="0"/>
              <a:t>)</a:t>
            </a:r>
          </a:p>
          <a:p>
            <a:r>
              <a:rPr lang="en-US" altLang="en-US" dirty="0"/>
              <a:t>For a</a:t>
            </a:r>
            <a:r>
              <a:rPr lang="nl-NL" altLang="en-US" dirty="0"/>
              <a:t> p</a:t>
            </a:r>
            <a:r>
              <a:rPr lang="en-US" altLang="en-US" dirty="0"/>
              <a:t>oi</a:t>
            </a:r>
            <a:r>
              <a:rPr lang="nl-NL" altLang="en-US" dirty="0" err="1"/>
              <a:t>nt</a:t>
            </a:r>
            <a:r>
              <a:rPr lang="nl-NL" altLang="en-US" dirty="0"/>
              <a:t>: </a:t>
            </a:r>
            <a:r>
              <a:rPr lang="nl-NL" altLang="en-US" dirty="0" err="1"/>
              <a:t>trivial</a:t>
            </a:r>
            <a:endParaRPr lang="nl-NL" altLang="en-US" dirty="0"/>
          </a:p>
          <a:p>
            <a:r>
              <a:rPr lang="en-US" altLang="en-US" dirty="0"/>
              <a:t>Center of mass</a:t>
            </a:r>
            <a:r>
              <a:rPr lang="nl-NL" altLang="en-US" dirty="0"/>
              <a:t>: </a:t>
            </a:r>
            <a:r>
              <a:rPr lang="en-US" altLang="en-US" dirty="0"/>
              <a:t>f</a:t>
            </a:r>
            <a:r>
              <a:rPr lang="nl-NL" altLang="en-US" dirty="0"/>
              <a:t>or </a:t>
            </a:r>
            <a:r>
              <a:rPr lang="nl-NL" altLang="en-US" dirty="0" err="1"/>
              <a:t>polylin</a:t>
            </a:r>
            <a:r>
              <a:rPr lang="en-US" altLang="en-US" dirty="0"/>
              <a:t>e</a:t>
            </a:r>
            <a:r>
              <a:rPr lang="nl-NL" altLang="en-US" dirty="0"/>
              <a:t> o</a:t>
            </a:r>
            <a:r>
              <a:rPr lang="en-US" altLang="en-US" dirty="0"/>
              <a:t>r</a:t>
            </a:r>
            <a:r>
              <a:rPr lang="nl-NL" altLang="en-US" dirty="0"/>
              <a:t> </a:t>
            </a:r>
            <a:r>
              <a:rPr lang="nl-NL" altLang="en-US" dirty="0" err="1"/>
              <a:t>polygon</a:t>
            </a:r>
            <a:r>
              <a:rPr lang="nl-NL" altLang="en-US" dirty="0"/>
              <a:t>;</a:t>
            </a:r>
            <a:br>
              <a:rPr lang="nl-NL" altLang="en-US" dirty="0"/>
            </a:br>
            <a:r>
              <a:rPr lang="en-US" altLang="en-US" dirty="0"/>
              <a:t>c</a:t>
            </a:r>
            <a:r>
              <a:rPr lang="nl-NL" altLang="en-US" dirty="0" err="1"/>
              <a:t>an</a:t>
            </a:r>
            <a:r>
              <a:rPr lang="nl-NL" altLang="en-US" dirty="0"/>
              <a:t> </a:t>
            </a:r>
            <a:r>
              <a:rPr lang="en-US" altLang="en-US" dirty="0"/>
              <a:t>lie outside</a:t>
            </a:r>
            <a:r>
              <a:rPr lang="nl-NL" altLang="en-US" dirty="0"/>
              <a:t> </a:t>
            </a:r>
            <a:r>
              <a:rPr lang="nl-NL" altLang="en-US" dirty="0" err="1"/>
              <a:t>polygon</a:t>
            </a:r>
            <a:r>
              <a:rPr lang="nl-NL" altLang="en-US" dirty="0"/>
              <a:t> </a:t>
            </a:r>
            <a:endParaRPr lang="en-US" altLang="en-US" dirty="0"/>
          </a:p>
          <a:p>
            <a:r>
              <a:rPr lang="nl-NL" altLang="en-US" dirty="0"/>
              <a:t>Cent</a:t>
            </a:r>
            <a:r>
              <a:rPr lang="en-US" altLang="en-US" dirty="0" err="1"/>
              <a:t>er</a:t>
            </a:r>
            <a:r>
              <a:rPr lang="nl-NL" altLang="en-US" dirty="0"/>
              <a:t> </a:t>
            </a:r>
            <a:r>
              <a:rPr lang="en-US" altLang="en-US" dirty="0"/>
              <a:t>of</a:t>
            </a:r>
            <a:r>
              <a:rPr lang="nl-NL" altLang="en-US" dirty="0"/>
              <a:t> </a:t>
            </a:r>
            <a:r>
              <a:rPr lang="en-US" altLang="en-US" dirty="0"/>
              <a:t>largest</a:t>
            </a:r>
            <a:r>
              <a:rPr lang="nl-NL" altLang="en-US" dirty="0"/>
              <a:t> </a:t>
            </a:r>
            <a:r>
              <a:rPr lang="en-US" altLang="en-US" dirty="0"/>
              <a:t>inscribed</a:t>
            </a:r>
            <a:r>
              <a:rPr lang="nl-NL" altLang="en-US" dirty="0"/>
              <a:t> </a:t>
            </a:r>
            <a:r>
              <a:rPr lang="nl-NL" altLang="en-US" dirty="0" err="1"/>
              <a:t>cir</a:t>
            </a:r>
            <a:r>
              <a:rPr lang="en-US" altLang="en-US" dirty="0" err="1"/>
              <a:t>cle</a:t>
            </a:r>
            <a:r>
              <a:rPr lang="nl-NL" altLang="en-US" dirty="0" smtClean="0"/>
              <a:t>: </a:t>
            </a:r>
            <a:r>
              <a:rPr lang="en-US" altLang="en-US" dirty="0" smtClean="0"/>
              <a:t>f</a:t>
            </a:r>
            <a:r>
              <a:rPr lang="nl-NL" altLang="en-US" dirty="0"/>
              <a:t>or </a:t>
            </a:r>
            <a:r>
              <a:rPr lang="nl-NL" altLang="en-US" dirty="0" err="1"/>
              <a:t>polygon</a:t>
            </a:r>
            <a:endParaRPr lang="nl-NL" altLang="en-US" dirty="0"/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1676400" y="4648200"/>
            <a:ext cx="2486025" cy="1219200"/>
          </a:xfrm>
          <a:custGeom>
            <a:avLst/>
            <a:gdLst>
              <a:gd name="T0" fmla="*/ 0 w 1566"/>
              <a:gd name="T1" fmla="*/ 534 h 768"/>
              <a:gd name="T2" fmla="*/ 304 w 1566"/>
              <a:gd name="T3" fmla="*/ 215 h 768"/>
              <a:gd name="T4" fmla="*/ 558 w 1566"/>
              <a:gd name="T5" fmla="*/ 192 h 768"/>
              <a:gd name="T6" fmla="*/ 846 w 1566"/>
              <a:gd name="T7" fmla="*/ 0 h 768"/>
              <a:gd name="T8" fmla="*/ 1326 w 1566"/>
              <a:gd name="T9" fmla="*/ 0 h 768"/>
              <a:gd name="T10" fmla="*/ 1566 w 1566"/>
              <a:gd name="T11" fmla="*/ 240 h 768"/>
              <a:gd name="T12" fmla="*/ 1518 w 1566"/>
              <a:gd name="T13" fmla="*/ 528 h 768"/>
              <a:gd name="T14" fmla="*/ 1134 w 1566"/>
              <a:gd name="T15" fmla="*/ 624 h 768"/>
              <a:gd name="T16" fmla="*/ 942 w 1566"/>
              <a:gd name="T17" fmla="*/ 528 h 768"/>
              <a:gd name="T18" fmla="*/ 850 w 1566"/>
              <a:gd name="T19" fmla="*/ 285 h 768"/>
              <a:gd name="T20" fmla="*/ 750 w 1566"/>
              <a:gd name="T21" fmla="*/ 288 h 768"/>
              <a:gd name="T22" fmla="*/ 654 w 1566"/>
              <a:gd name="T23" fmla="*/ 384 h 768"/>
              <a:gd name="T24" fmla="*/ 460 w 1566"/>
              <a:gd name="T25" fmla="*/ 542 h 768"/>
              <a:gd name="T26" fmla="*/ 414 w 1566"/>
              <a:gd name="T27" fmla="*/ 720 h 768"/>
              <a:gd name="T28" fmla="*/ 222 w 1566"/>
              <a:gd name="T29" fmla="*/ 768 h 768"/>
              <a:gd name="T30" fmla="*/ 8 w 1566"/>
              <a:gd name="T31" fmla="*/ 721 h 768"/>
              <a:gd name="T32" fmla="*/ 0 w 1566"/>
              <a:gd name="T33" fmla="*/ 534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66" h="768">
                <a:moveTo>
                  <a:pt x="0" y="534"/>
                </a:moveTo>
                <a:lnTo>
                  <a:pt x="304" y="215"/>
                </a:lnTo>
                <a:lnTo>
                  <a:pt x="558" y="192"/>
                </a:lnTo>
                <a:lnTo>
                  <a:pt x="846" y="0"/>
                </a:lnTo>
                <a:lnTo>
                  <a:pt x="1326" y="0"/>
                </a:lnTo>
                <a:lnTo>
                  <a:pt x="1566" y="240"/>
                </a:lnTo>
                <a:lnTo>
                  <a:pt x="1518" y="528"/>
                </a:lnTo>
                <a:lnTo>
                  <a:pt x="1134" y="624"/>
                </a:lnTo>
                <a:lnTo>
                  <a:pt x="942" y="528"/>
                </a:lnTo>
                <a:lnTo>
                  <a:pt x="850" y="285"/>
                </a:lnTo>
                <a:lnTo>
                  <a:pt x="750" y="288"/>
                </a:lnTo>
                <a:lnTo>
                  <a:pt x="654" y="384"/>
                </a:lnTo>
                <a:lnTo>
                  <a:pt x="460" y="542"/>
                </a:lnTo>
                <a:lnTo>
                  <a:pt x="414" y="720"/>
                </a:lnTo>
                <a:lnTo>
                  <a:pt x="222" y="768"/>
                </a:lnTo>
                <a:lnTo>
                  <a:pt x="8" y="721"/>
                </a:lnTo>
                <a:lnTo>
                  <a:pt x="0" y="534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Freeform 7"/>
          <p:cNvSpPr>
            <a:spLocks/>
          </p:cNvSpPr>
          <p:nvPr/>
        </p:nvSpPr>
        <p:spPr bwMode="auto">
          <a:xfrm>
            <a:off x="5029200" y="4648200"/>
            <a:ext cx="2486025" cy="1219200"/>
          </a:xfrm>
          <a:custGeom>
            <a:avLst/>
            <a:gdLst>
              <a:gd name="T0" fmla="*/ 0 w 1566"/>
              <a:gd name="T1" fmla="*/ 534 h 768"/>
              <a:gd name="T2" fmla="*/ 304 w 1566"/>
              <a:gd name="T3" fmla="*/ 215 h 768"/>
              <a:gd name="T4" fmla="*/ 558 w 1566"/>
              <a:gd name="T5" fmla="*/ 192 h 768"/>
              <a:gd name="T6" fmla="*/ 846 w 1566"/>
              <a:gd name="T7" fmla="*/ 0 h 768"/>
              <a:gd name="T8" fmla="*/ 1326 w 1566"/>
              <a:gd name="T9" fmla="*/ 0 h 768"/>
              <a:gd name="T10" fmla="*/ 1566 w 1566"/>
              <a:gd name="T11" fmla="*/ 240 h 768"/>
              <a:gd name="T12" fmla="*/ 1518 w 1566"/>
              <a:gd name="T13" fmla="*/ 528 h 768"/>
              <a:gd name="T14" fmla="*/ 1134 w 1566"/>
              <a:gd name="T15" fmla="*/ 624 h 768"/>
              <a:gd name="T16" fmla="*/ 942 w 1566"/>
              <a:gd name="T17" fmla="*/ 528 h 768"/>
              <a:gd name="T18" fmla="*/ 850 w 1566"/>
              <a:gd name="T19" fmla="*/ 285 h 768"/>
              <a:gd name="T20" fmla="*/ 750 w 1566"/>
              <a:gd name="T21" fmla="*/ 288 h 768"/>
              <a:gd name="T22" fmla="*/ 654 w 1566"/>
              <a:gd name="T23" fmla="*/ 384 h 768"/>
              <a:gd name="T24" fmla="*/ 460 w 1566"/>
              <a:gd name="T25" fmla="*/ 542 h 768"/>
              <a:gd name="T26" fmla="*/ 414 w 1566"/>
              <a:gd name="T27" fmla="*/ 720 h 768"/>
              <a:gd name="T28" fmla="*/ 222 w 1566"/>
              <a:gd name="T29" fmla="*/ 768 h 768"/>
              <a:gd name="T30" fmla="*/ 8 w 1566"/>
              <a:gd name="T31" fmla="*/ 721 h 768"/>
              <a:gd name="T32" fmla="*/ 0 w 1566"/>
              <a:gd name="T33" fmla="*/ 534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66" h="768">
                <a:moveTo>
                  <a:pt x="0" y="534"/>
                </a:moveTo>
                <a:lnTo>
                  <a:pt x="304" y="215"/>
                </a:lnTo>
                <a:lnTo>
                  <a:pt x="558" y="192"/>
                </a:lnTo>
                <a:lnTo>
                  <a:pt x="846" y="0"/>
                </a:lnTo>
                <a:lnTo>
                  <a:pt x="1326" y="0"/>
                </a:lnTo>
                <a:lnTo>
                  <a:pt x="1566" y="240"/>
                </a:lnTo>
                <a:lnTo>
                  <a:pt x="1518" y="528"/>
                </a:lnTo>
                <a:lnTo>
                  <a:pt x="1134" y="624"/>
                </a:lnTo>
                <a:lnTo>
                  <a:pt x="942" y="528"/>
                </a:lnTo>
                <a:lnTo>
                  <a:pt x="850" y="285"/>
                </a:lnTo>
                <a:lnTo>
                  <a:pt x="750" y="288"/>
                </a:lnTo>
                <a:lnTo>
                  <a:pt x="654" y="384"/>
                </a:lnTo>
                <a:lnTo>
                  <a:pt x="460" y="542"/>
                </a:lnTo>
                <a:lnTo>
                  <a:pt x="414" y="720"/>
                </a:lnTo>
                <a:lnTo>
                  <a:pt x="222" y="768"/>
                </a:lnTo>
                <a:lnTo>
                  <a:pt x="8" y="721"/>
                </a:lnTo>
                <a:lnTo>
                  <a:pt x="0" y="534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2941638" y="5129213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6880225" y="507682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6427788" y="4648200"/>
            <a:ext cx="938212" cy="93821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Center of mass of a polygon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4672" y="1676400"/>
            <a:ext cx="8305800" cy="2209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Take arbitrary</a:t>
            </a:r>
            <a:r>
              <a:rPr lang="nl-NL" altLang="en-US" dirty="0"/>
              <a:t> p</a:t>
            </a:r>
            <a:r>
              <a:rPr lang="en-US" altLang="en-US" dirty="0"/>
              <a:t>oi</a:t>
            </a:r>
            <a:r>
              <a:rPr lang="nl-NL" altLang="en-US" dirty="0" err="1"/>
              <a:t>nt</a:t>
            </a:r>
            <a:r>
              <a:rPr lang="nl-NL" altLang="en-US" dirty="0"/>
              <a:t> </a:t>
            </a:r>
            <a:r>
              <a:rPr lang="nl-NL" altLang="en-US" i="1" dirty="0"/>
              <a:t>p</a:t>
            </a:r>
          </a:p>
          <a:p>
            <a:pPr>
              <a:lnSpc>
                <a:spcPct val="90000"/>
              </a:lnSpc>
            </a:pPr>
            <a:r>
              <a:rPr lang="nl-NL" altLang="en-US" dirty="0"/>
              <a:t>Mak</a:t>
            </a:r>
            <a:r>
              <a:rPr lang="en-US" altLang="en-US" dirty="0"/>
              <a:t>e</a:t>
            </a:r>
            <a:r>
              <a:rPr lang="nl-NL" altLang="en-US" dirty="0"/>
              <a:t> </a:t>
            </a:r>
            <a:r>
              <a:rPr lang="en-US" altLang="en-US" dirty="0"/>
              <a:t>triangles</a:t>
            </a:r>
            <a:r>
              <a:rPr lang="nl-NL" altLang="en-US" dirty="0"/>
              <a:t>: </a:t>
            </a:r>
            <a:r>
              <a:rPr lang="en-US" altLang="en-US" dirty="0"/>
              <a:t>each</a:t>
            </a:r>
            <a:r>
              <a:rPr lang="nl-NL" altLang="en-US" dirty="0"/>
              <a:t> </a:t>
            </a:r>
            <a:r>
              <a:rPr lang="en-US" altLang="en-US" dirty="0"/>
              <a:t>s</a:t>
            </a:r>
            <a:r>
              <a:rPr lang="nl-NL" altLang="en-US" dirty="0" err="1"/>
              <a:t>ide</a:t>
            </a:r>
            <a:r>
              <a:rPr lang="nl-NL" altLang="en-US" dirty="0"/>
              <a:t> </a:t>
            </a:r>
            <a:r>
              <a:rPr lang="en-US" altLang="en-US" dirty="0"/>
              <a:t>of the</a:t>
            </a:r>
            <a:r>
              <a:rPr lang="nl-NL" altLang="en-US" dirty="0"/>
              <a:t> </a:t>
            </a:r>
            <a:r>
              <a:rPr lang="nl-NL" altLang="en-US" dirty="0" err="1"/>
              <a:t>polygon</a:t>
            </a:r>
            <a:r>
              <a:rPr lang="nl-NL" altLang="en-US" dirty="0"/>
              <a:t> </a:t>
            </a:r>
            <a:r>
              <a:rPr lang="en-US" altLang="en-US" dirty="0"/>
              <a:t>and</a:t>
            </a:r>
            <a:r>
              <a:rPr lang="nl-NL" altLang="en-US" dirty="0"/>
              <a:t> p</a:t>
            </a:r>
            <a:r>
              <a:rPr lang="en-US" altLang="en-US" dirty="0"/>
              <a:t>oi</a:t>
            </a:r>
            <a:r>
              <a:rPr lang="nl-NL" altLang="en-US" dirty="0" err="1"/>
              <a:t>nt</a:t>
            </a:r>
            <a:r>
              <a:rPr lang="nl-NL" altLang="en-US" dirty="0"/>
              <a:t> </a:t>
            </a:r>
            <a:r>
              <a:rPr lang="nl-NL" altLang="en-US" i="1" dirty="0"/>
              <a:t>p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Determine weight (area) and center of mass</a:t>
            </a:r>
            <a:r>
              <a:rPr lang="nl-NL" altLang="en-US" dirty="0"/>
              <a:t> per </a:t>
            </a:r>
            <a:r>
              <a:rPr lang="en-US" altLang="en-US" dirty="0"/>
              <a:t>triangle</a:t>
            </a:r>
            <a:endParaRPr lang="nl-NL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Compute weighted average</a:t>
            </a:r>
            <a:r>
              <a:rPr lang="nl-NL" altLang="en-US" dirty="0"/>
              <a:t> </a:t>
            </a:r>
            <a:r>
              <a:rPr lang="en-US" altLang="en-US" dirty="0"/>
              <a:t>of</a:t>
            </a:r>
            <a:r>
              <a:rPr lang="nl-NL" altLang="en-US" dirty="0"/>
              <a:t> </a:t>
            </a:r>
            <a:r>
              <a:rPr lang="en-US" altLang="en-US" dirty="0" err="1"/>
              <a:t>th</a:t>
            </a:r>
            <a:r>
              <a:rPr lang="nl-NL" altLang="en-US" dirty="0"/>
              <a:t>e </a:t>
            </a:r>
            <a:r>
              <a:rPr lang="en-US" altLang="en-US" dirty="0"/>
              <a:t>centers of mass</a:t>
            </a:r>
            <a:endParaRPr lang="nl-NL" altLang="en-US" dirty="0"/>
          </a:p>
        </p:txBody>
      </p:sp>
      <p:sp>
        <p:nvSpPr>
          <p:cNvPr id="10244" name="Freeform 1028"/>
          <p:cNvSpPr>
            <a:spLocks/>
          </p:cNvSpPr>
          <p:nvPr/>
        </p:nvSpPr>
        <p:spPr bwMode="auto">
          <a:xfrm>
            <a:off x="1295400" y="4691063"/>
            <a:ext cx="2286000" cy="1524000"/>
          </a:xfrm>
          <a:custGeom>
            <a:avLst/>
            <a:gdLst>
              <a:gd name="T0" fmla="*/ 0 w 1440"/>
              <a:gd name="T1" fmla="*/ 432 h 960"/>
              <a:gd name="T2" fmla="*/ 528 w 1440"/>
              <a:gd name="T3" fmla="*/ 0 h 960"/>
              <a:gd name="T4" fmla="*/ 624 w 1440"/>
              <a:gd name="T5" fmla="*/ 384 h 960"/>
              <a:gd name="T6" fmla="*/ 1296 w 1440"/>
              <a:gd name="T7" fmla="*/ 0 h 960"/>
              <a:gd name="T8" fmla="*/ 1440 w 1440"/>
              <a:gd name="T9" fmla="*/ 816 h 960"/>
              <a:gd name="T10" fmla="*/ 624 w 1440"/>
              <a:gd name="T11" fmla="*/ 960 h 960"/>
              <a:gd name="T12" fmla="*/ 0 w 1440"/>
              <a:gd name="T13" fmla="*/ 432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0" h="960">
                <a:moveTo>
                  <a:pt x="0" y="432"/>
                </a:moveTo>
                <a:lnTo>
                  <a:pt x="528" y="0"/>
                </a:lnTo>
                <a:lnTo>
                  <a:pt x="624" y="384"/>
                </a:lnTo>
                <a:lnTo>
                  <a:pt x="1296" y="0"/>
                </a:lnTo>
                <a:lnTo>
                  <a:pt x="1440" y="816"/>
                </a:lnTo>
                <a:lnTo>
                  <a:pt x="624" y="960"/>
                </a:lnTo>
                <a:lnTo>
                  <a:pt x="0" y="432"/>
                </a:lnTo>
                <a:close/>
              </a:path>
            </a:pathLst>
          </a:custGeom>
          <a:solidFill>
            <a:schemeClr val="accent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1031"/>
          <p:cNvSpPr>
            <a:spLocks noChangeShapeType="1"/>
          </p:cNvSpPr>
          <p:nvPr/>
        </p:nvSpPr>
        <p:spPr bwMode="auto">
          <a:xfrm flipH="1">
            <a:off x="1295400" y="4538663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1032"/>
          <p:cNvSpPr>
            <a:spLocks noChangeShapeType="1"/>
          </p:cNvSpPr>
          <p:nvPr/>
        </p:nvSpPr>
        <p:spPr bwMode="auto">
          <a:xfrm>
            <a:off x="1524000" y="4538663"/>
            <a:ext cx="762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1033"/>
          <p:cNvSpPr>
            <a:spLocks noChangeShapeType="1"/>
          </p:cNvSpPr>
          <p:nvPr/>
        </p:nvSpPr>
        <p:spPr bwMode="auto">
          <a:xfrm>
            <a:off x="1524000" y="4538663"/>
            <a:ext cx="2057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34"/>
          <p:cNvSpPr>
            <a:spLocks noChangeShapeType="1"/>
          </p:cNvSpPr>
          <p:nvPr/>
        </p:nvSpPr>
        <p:spPr bwMode="auto">
          <a:xfrm>
            <a:off x="1524000" y="4538663"/>
            <a:ext cx="1828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035"/>
          <p:cNvSpPr>
            <a:spLocks noChangeShapeType="1"/>
          </p:cNvSpPr>
          <p:nvPr/>
        </p:nvSpPr>
        <p:spPr bwMode="auto">
          <a:xfrm>
            <a:off x="1524000" y="4538663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036"/>
          <p:cNvSpPr>
            <a:spLocks noChangeShapeType="1"/>
          </p:cNvSpPr>
          <p:nvPr/>
        </p:nvSpPr>
        <p:spPr bwMode="auto">
          <a:xfrm>
            <a:off x="1524000" y="4538663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Oval 1037"/>
          <p:cNvSpPr>
            <a:spLocks noChangeArrowheads="1"/>
          </p:cNvSpPr>
          <p:nvPr/>
        </p:nvSpPr>
        <p:spPr bwMode="auto">
          <a:xfrm>
            <a:off x="1484313" y="4489450"/>
            <a:ext cx="74612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038"/>
          <p:cNvSpPr>
            <a:spLocks noChangeShapeType="1"/>
          </p:cNvSpPr>
          <p:nvPr/>
        </p:nvSpPr>
        <p:spPr bwMode="auto">
          <a:xfrm flipV="1">
            <a:off x="2635250" y="6161088"/>
            <a:ext cx="544513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1039"/>
          <p:cNvSpPr>
            <a:spLocks noChangeShapeType="1"/>
          </p:cNvSpPr>
          <p:nvPr/>
        </p:nvSpPr>
        <p:spPr bwMode="auto">
          <a:xfrm flipH="1" flipV="1">
            <a:off x="3500438" y="4997450"/>
            <a:ext cx="10001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1040"/>
          <p:cNvSpPr>
            <a:spLocks noChangeShapeType="1"/>
          </p:cNvSpPr>
          <p:nvPr/>
        </p:nvSpPr>
        <p:spPr bwMode="auto">
          <a:xfrm flipH="1">
            <a:off x="2573338" y="4824413"/>
            <a:ext cx="358775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Text Box 1041"/>
          <p:cNvSpPr txBox="1">
            <a:spLocks noChangeArrowheads="1"/>
          </p:cNvSpPr>
          <p:nvPr/>
        </p:nvSpPr>
        <p:spPr bwMode="auto">
          <a:xfrm>
            <a:off x="4343400" y="4538663"/>
            <a:ext cx="449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Counterclockwise triangles</a:t>
            </a:r>
            <a:r>
              <a:rPr lang="nl-NL" altLang="en-US" sz="2400" dirty="0"/>
              <a:t>:</a:t>
            </a:r>
          </a:p>
          <a:p>
            <a:r>
              <a:rPr lang="nl-NL" altLang="en-US" sz="2400" dirty="0" err="1"/>
              <a:t>positi</a:t>
            </a:r>
            <a:r>
              <a:rPr lang="en-US" altLang="en-US" sz="2400" dirty="0" err="1"/>
              <a:t>ve</a:t>
            </a:r>
            <a:r>
              <a:rPr lang="nl-NL" altLang="en-US" sz="2400" dirty="0"/>
              <a:t> </a:t>
            </a:r>
            <a:r>
              <a:rPr lang="en-US" altLang="en-US" sz="2400" dirty="0"/>
              <a:t>weight</a:t>
            </a:r>
            <a:r>
              <a:rPr lang="nl-NL" altLang="en-US" sz="2400" dirty="0"/>
              <a:t>;</a:t>
            </a:r>
            <a:r>
              <a:rPr lang="en-US" altLang="en-US" sz="2400" dirty="0"/>
              <a:t> clockwise</a:t>
            </a:r>
            <a:r>
              <a:rPr lang="nl-NL" altLang="en-US" sz="2400" dirty="0"/>
              <a:t> </a:t>
            </a:r>
            <a:r>
              <a:rPr lang="en-US" altLang="en-US" sz="2400" dirty="0"/>
              <a:t>triangles</a:t>
            </a:r>
            <a:r>
              <a:rPr lang="nl-NL" altLang="en-US" sz="2400" dirty="0"/>
              <a:t>:</a:t>
            </a:r>
            <a:r>
              <a:rPr lang="en-US" altLang="en-US" sz="2400" dirty="0"/>
              <a:t> </a:t>
            </a:r>
            <a:r>
              <a:rPr lang="nl-NL" altLang="en-US" sz="2400" dirty="0" err="1"/>
              <a:t>negati</a:t>
            </a:r>
            <a:r>
              <a:rPr lang="en-US" altLang="en-US" sz="2400" dirty="0" err="1"/>
              <a:t>ve</a:t>
            </a:r>
            <a:r>
              <a:rPr lang="nl-NL" altLang="en-US" sz="2400" dirty="0"/>
              <a:t> </a:t>
            </a:r>
            <a:r>
              <a:rPr lang="en-US" altLang="en-US" sz="2400" dirty="0"/>
              <a:t>weight</a:t>
            </a:r>
            <a:endParaRPr lang="nl-NL" altLang="en-US" sz="2400" dirty="0"/>
          </a:p>
        </p:txBody>
      </p:sp>
      <p:sp>
        <p:nvSpPr>
          <p:cNvPr id="10258" name="Text Box 1042"/>
          <p:cNvSpPr txBox="1">
            <a:spLocks noChangeArrowheads="1"/>
          </p:cNvSpPr>
          <p:nvPr/>
        </p:nvSpPr>
        <p:spPr bwMode="auto">
          <a:xfrm>
            <a:off x="1157288" y="41910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i="1">
                <a:latin typeface="Verdana" pitchFamily="34" charset="0"/>
              </a:rPr>
              <a:t>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Center of mass of a polygon</a:t>
            </a:r>
          </a:p>
        </p:txBody>
      </p:sp>
      <p:sp>
        <p:nvSpPr>
          <p:cNvPr id="2150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064896" cy="1524000"/>
          </a:xfrm>
        </p:spPr>
        <p:txBody>
          <a:bodyPr>
            <a:normAutofit/>
          </a:bodyPr>
          <a:lstStyle/>
          <a:p>
            <a:r>
              <a:rPr lang="en-US" altLang="en-US" dirty="0"/>
              <a:t>Center of mass of weighted points</a:t>
            </a:r>
            <a:r>
              <a:rPr lang="nl-NL" altLang="en-US" dirty="0"/>
              <a:t>: </a:t>
            </a:r>
            <a:r>
              <a:rPr lang="en-US" altLang="en-US" dirty="0"/>
              <a:t>weighted average of the</a:t>
            </a:r>
            <a:r>
              <a:rPr lang="nl-NL" altLang="en-US" dirty="0"/>
              <a:t> x-co</a:t>
            </a:r>
            <a:r>
              <a:rPr lang="en-US" altLang="en-US" dirty="0"/>
              <a:t>o</a:t>
            </a:r>
            <a:r>
              <a:rPr lang="nl-NL" altLang="en-US" dirty="0" err="1"/>
              <a:t>rdinate</a:t>
            </a:r>
            <a:r>
              <a:rPr lang="en-US" altLang="en-US" dirty="0"/>
              <a:t>s</a:t>
            </a:r>
            <a:r>
              <a:rPr lang="nl-NL" altLang="en-US" dirty="0"/>
              <a:t> </a:t>
            </a:r>
            <a:r>
              <a:rPr lang="en-US" altLang="en-US" dirty="0"/>
              <a:t>and of the </a:t>
            </a:r>
            <a:r>
              <a:rPr lang="nl-NL" altLang="en-US" dirty="0"/>
              <a:t>y-co</a:t>
            </a:r>
            <a:r>
              <a:rPr lang="en-US" altLang="en-US" dirty="0"/>
              <a:t>o</a:t>
            </a:r>
            <a:r>
              <a:rPr lang="nl-NL" altLang="en-US" dirty="0" err="1"/>
              <a:t>rdinate</a:t>
            </a:r>
            <a:r>
              <a:rPr lang="en-US" altLang="en-US" dirty="0"/>
              <a:t>s</a:t>
            </a:r>
            <a:endParaRPr lang="nl-NL" altLang="en-US" dirty="0"/>
          </a:p>
        </p:txBody>
      </p:sp>
      <p:sp>
        <p:nvSpPr>
          <p:cNvPr id="21508" name="Freeform 2052"/>
          <p:cNvSpPr>
            <a:spLocks/>
          </p:cNvSpPr>
          <p:nvPr/>
        </p:nvSpPr>
        <p:spPr bwMode="auto">
          <a:xfrm>
            <a:off x="1403648" y="3665736"/>
            <a:ext cx="2286000" cy="1524000"/>
          </a:xfrm>
          <a:custGeom>
            <a:avLst/>
            <a:gdLst>
              <a:gd name="T0" fmla="*/ 0 w 1440"/>
              <a:gd name="T1" fmla="*/ 432 h 960"/>
              <a:gd name="T2" fmla="*/ 528 w 1440"/>
              <a:gd name="T3" fmla="*/ 0 h 960"/>
              <a:gd name="T4" fmla="*/ 624 w 1440"/>
              <a:gd name="T5" fmla="*/ 384 h 960"/>
              <a:gd name="T6" fmla="*/ 1296 w 1440"/>
              <a:gd name="T7" fmla="*/ 0 h 960"/>
              <a:gd name="T8" fmla="*/ 1440 w 1440"/>
              <a:gd name="T9" fmla="*/ 816 h 960"/>
              <a:gd name="T10" fmla="*/ 624 w 1440"/>
              <a:gd name="T11" fmla="*/ 960 h 960"/>
              <a:gd name="T12" fmla="*/ 0 w 1440"/>
              <a:gd name="T13" fmla="*/ 432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0" h="960">
                <a:moveTo>
                  <a:pt x="0" y="432"/>
                </a:moveTo>
                <a:lnTo>
                  <a:pt x="528" y="0"/>
                </a:lnTo>
                <a:lnTo>
                  <a:pt x="624" y="384"/>
                </a:lnTo>
                <a:lnTo>
                  <a:pt x="1296" y="0"/>
                </a:lnTo>
                <a:lnTo>
                  <a:pt x="1440" y="816"/>
                </a:lnTo>
                <a:lnTo>
                  <a:pt x="624" y="960"/>
                </a:lnTo>
                <a:lnTo>
                  <a:pt x="0" y="432"/>
                </a:lnTo>
                <a:close/>
              </a:path>
            </a:pathLst>
          </a:custGeom>
          <a:solidFill>
            <a:schemeClr val="accent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2053"/>
          <p:cNvSpPr>
            <a:spLocks noChangeShapeType="1"/>
          </p:cNvSpPr>
          <p:nvPr/>
        </p:nvSpPr>
        <p:spPr bwMode="auto">
          <a:xfrm flipH="1">
            <a:off x="1403648" y="3513336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2054"/>
          <p:cNvSpPr>
            <a:spLocks noChangeShapeType="1"/>
          </p:cNvSpPr>
          <p:nvPr/>
        </p:nvSpPr>
        <p:spPr bwMode="auto">
          <a:xfrm>
            <a:off x="1632248" y="3513336"/>
            <a:ext cx="762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2055"/>
          <p:cNvSpPr>
            <a:spLocks noChangeShapeType="1"/>
          </p:cNvSpPr>
          <p:nvPr/>
        </p:nvSpPr>
        <p:spPr bwMode="auto">
          <a:xfrm>
            <a:off x="1632248" y="3513336"/>
            <a:ext cx="2057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2056"/>
          <p:cNvSpPr>
            <a:spLocks noChangeShapeType="1"/>
          </p:cNvSpPr>
          <p:nvPr/>
        </p:nvSpPr>
        <p:spPr bwMode="auto">
          <a:xfrm>
            <a:off x="1632248" y="3513336"/>
            <a:ext cx="1828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2057"/>
          <p:cNvSpPr>
            <a:spLocks noChangeShapeType="1"/>
          </p:cNvSpPr>
          <p:nvPr/>
        </p:nvSpPr>
        <p:spPr bwMode="auto">
          <a:xfrm>
            <a:off x="1632248" y="3513336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2058"/>
          <p:cNvSpPr>
            <a:spLocks noChangeShapeType="1"/>
          </p:cNvSpPr>
          <p:nvPr/>
        </p:nvSpPr>
        <p:spPr bwMode="auto">
          <a:xfrm>
            <a:off x="1632248" y="3513336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2059"/>
          <p:cNvSpPr>
            <a:spLocks noChangeArrowheads="1"/>
          </p:cNvSpPr>
          <p:nvPr/>
        </p:nvSpPr>
        <p:spPr bwMode="auto">
          <a:xfrm>
            <a:off x="1592561" y="3464124"/>
            <a:ext cx="74612" cy="746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2060"/>
          <p:cNvSpPr>
            <a:spLocks noChangeShapeType="1"/>
          </p:cNvSpPr>
          <p:nvPr/>
        </p:nvSpPr>
        <p:spPr bwMode="auto">
          <a:xfrm flipV="1">
            <a:off x="2743498" y="5135761"/>
            <a:ext cx="544513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2061"/>
          <p:cNvSpPr>
            <a:spLocks noChangeShapeType="1"/>
          </p:cNvSpPr>
          <p:nvPr/>
        </p:nvSpPr>
        <p:spPr bwMode="auto">
          <a:xfrm flipH="1" flipV="1">
            <a:off x="3608686" y="3972124"/>
            <a:ext cx="100012" cy="55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2062"/>
          <p:cNvSpPr>
            <a:spLocks noChangeShapeType="1"/>
          </p:cNvSpPr>
          <p:nvPr/>
        </p:nvSpPr>
        <p:spPr bwMode="auto">
          <a:xfrm flipH="1">
            <a:off x="2681586" y="3799086"/>
            <a:ext cx="358775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Freeform 2065"/>
          <p:cNvSpPr>
            <a:spLocks/>
          </p:cNvSpPr>
          <p:nvPr/>
        </p:nvSpPr>
        <p:spPr bwMode="auto">
          <a:xfrm>
            <a:off x="5077123" y="3529211"/>
            <a:ext cx="2286000" cy="1524000"/>
          </a:xfrm>
          <a:custGeom>
            <a:avLst/>
            <a:gdLst>
              <a:gd name="T0" fmla="*/ 0 w 1440"/>
              <a:gd name="T1" fmla="*/ 432 h 960"/>
              <a:gd name="T2" fmla="*/ 528 w 1440"/>
              <a:gd name="T3" fmla="*/ 0 h 960"/>
              <a:gd name="T4" fmla="*/ 624 w 1440"/>
              <a:gd name="T5" fmla="*/ 384 h 960"/>
              <a:gd name="T6" fmla="*/ 1296 w 1440"/>
              <a:gd name="T7" fmla="*/ 0 h 960"/>
              <a:gd name="T8" fmla="*/ 1440 w 1440"/>
              <a:gd name="T9" fmla="*/ 816 h 960"/>
              <a:gd name="T10" fmla="*/ 624 w 1440"/>
              <a:gd name="T11" fmla="*/ 960 h 960"/>
              <a:gd name="T12" fmla="*/ 0 w 1440"/>
              <a:gd name="T13" fmla="*/ 432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0" h="960">
                <a:moveTo>
                  <a:pt x="0" y="432"/>
                </a:moveTo>
                <a:lnTo>
                  <a:pt x="528" y="0"/>
                </a:lnTo>
                <a:lnTo>
                  <a:pt x="624" y="384"/>
                </a:lnTo>
                <a:lnTo>
                  <a:pt x="1296" y="0"/>
                </a:lnTo>
                <a:lnTo>
                  <a:pt x="1440" y="816"/>
                </a:lnTo>
                <a:lnTo>
                  <a:pt x="624" y="960"/>
                </a:lnTo>
                <a:lnTo>
                  <a:pt x="0" y="43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2066"/>
          <p:cNvSpPr>
            <a:spLocks noChangeShapeType="1"/>
          </p:cNvSpPr>
          <p:nvPr/>
        </p:nvSpPr>
        <p:spPr bwMode="auto">
          <a:xfrm flipH="1">
            <a:off x="5077123" y="3376811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2067"/>
          <p:cNvSpPr>
            <a:spLocks noChangeShapeType="1"/>
          </p:cNvSpPr>
          <p:nvPr/>
        </p:nvSpPr>
        <p:spPr bwMode="auto">
          <a:xfrm>
            <a:off x="5305723" y="3376811"/>
            <a:ext cx="762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Line 2068"/>
          <p:cNvSpPr>
            <a:spLocks noChangeShapeType="1"/>
          </p:cNvSpPr>
          <p:nvPr/>
        </p:nvSpPr>
        <p:spPr bwMode="auto">
          <a:xfrm>
            <a:off x="5305723" y="3376811"/>
            <a:ext cx="2057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2069"/>
          <p:cNvSpPr>
            <a:spLocks noChangeShapeType="1"/>
          </p:cNvSpPr>
          <p:nvPr/>
        </p:nvSpPr>
        <p:spPr bwMode="auto">
          <a:xfrm>
            <a:off x="5305723" y="3376811"/>
            <a:ext cx="1828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2070"/>
          <p:cNvSpPr>
            <a:spLocks noChangeShapeType="1"/>
          </p:cNvSpPr>
          <p:nvPr/>
        </p:nvSpPr>
        <p:spPr bwMode="auto">
          <a:xfrm>
            <a:off x="5305723" y="3376811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2071"/>
          <p:cNvSpPr>
            <a:spLocks noChangeShapeType="1"/>
          </p:cNvSpPr>
          <p:nvPr/>
        </p:nvSpPr>
        <p:spPr bwMode="auto">
          <a:xfrm>
            <a:off x="5305723" y="3376811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Oval 2072"/>
          <p:cNvSpPr>
            <a:spLocks noChangeArrowheads="1"/>
          </p:cNvSpPr>
          <p:nvPr/>
        </p:nvSpPr>
        <p:spPr bwMode="auto">
          <a:xfrm>
            <a:off x="5266036" y="3327599"/>
            <a:ext cx="74612" cy="746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Oval 2076"/>
          <p:cNvSpPr>
            <a:spLocks noChangeArrowheads="1"/>
          </p:cNvSpPr>
          <p:nvPr/>
        </p:nvSpPr>
        <p:spPr bwMode="auto">
          <a:xfrm>
            <a:off x="6551911" y="3910211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Oval 2077"/>
          <p:cNvSpPr>
            <a:spLocks noChangeArrowheads="1"/>
          </p:cNvSpPr>
          <p:nvPr/>
        </p:nvSpPr>
        <p:spPr bwMode="auto">
          <a:xfrm>
            <a:off x="6220123" y="4342011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Oval 2078"/>
          <p:cNvSpPr>
            <a:spLocks noChangeArrowheads="1"/>
          </p:cNvSpPr>
          <p:nvPr/>
        </p:nvSpPr>
        <p:spPr bwMode="auto">
          <a:xfrm>
            <a:off x="5391448" y="4051499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Oval 2079"/>
          <p:cNvSpPr>
            <a:spLocks noChangeArrowheads="1"/>
          </p:cNvSpPr>
          <p:nvPr/>
        </p:nvSpPr>
        <p:spPr bwMode="auto">
          <a:xfrm>
            <a:off x="5456536" y="3632399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Oval 2081"/>
          <p:cNvSpPr>
            <a:spLocks noChangeArrowheads="1"/>
          </p:cNvSpPr>
          <p:nvPr/>
        </p:nvSpPr>
        <p:spPr bwMode="auto">
          <a:xfrm>
            <a:off x="6118523" y="3556199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Oval 2082"/>
          <p:cNvSpPr>
            <a:spLocks noChangeArrowheads="1"/>
          </p:cNvSpPr>
          <p:nvPr/>
        </p:nvSpPr>
        <p:spPr bwMode="auto">
          <a:xfrm>
            <a:off x="5739111" y="3605411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Text Box 2083"/>
          <p:cNvSpPr txBox="1">
            <a:spLocks noChangeArrowheads="1"/>
          </p:cNvSpPr>
          <p:nvPr/>
        </p:nvSpPr>
        <p:spPr bwMode="auto">
          <a:xfrm>
            <a:off x="6167736" y="4362649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000">
                <a:latin typeface="Verdana" pitchFamily="34" charset="0"/>
              </a:rPr>
              <a:t>20</a:t>
            </a:r>
          </a:p>
        </p:txBody>
      </p:sp>
      <p:sp>
        <p:nvSpPr>
          <p:cNvPr id="21540" name="Text Box 2084"/>
          <p:cNvSpPr txBox="1">
            <a:spLocks noChangeArrowheads="1"/>
          </p:cNvSpPr>
          <p:nvPr/>
        </p:nvSpPr>
        <p:spPr bwMode="auto">
          <a:xfrm>
            <a:off x="6602711" y="3819724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000">
                <a:latin typeface="Verdana" pitchFamily="34" charset="0"/>
              </a:rPr>
              <a:t>21</a:t>
            </a:r>
          </a:p>
        </p:txBody>
      </p:sp>
      <p:sp>
        <p:nvSpPr>
          <p:cNvPr id="21541" name="Text Box 2085"/>
          <p:cNvSpPr txBox="1">
            <a:spLocks noChangeArrowheads="1"/>
          </p:cNvSpPr>
          <p:nvPr/>
        </p:nvSpPr>
        <p:spPr bwMode="auto">
          <a:xfrm>
            <a:off x="5291436" y="4067374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000">
                <a:latin typeface="Verdana" pitchFamily="34" charset="0"/>
              </a:rPr>
              <a:t>11</a:t>
            </a:r>
          </a:p>
        </p:txBody>
      </p:sp>
      <p:sp>
        <p:nvSpPr>
          <p:cNvPr id="21542" name="Text Box 2086"/>
          <p:cNvSpPr txBox="1">
            <a:spLocks noChangeArrowheads="1"/>
          </p:cNvSpPr>
          <p:nvPr/>
        </p:nvSpPr>
        <p:spPr bwMode="auto">
          <a:xfrm>
            <a:off x="6045498" y="3486349"/>
            <a:ext cx="623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000">
                <a:latin typeface="Verdana" pitchFamily="34" charset="0"/>
              </a:rPr>
              <a:t>-12</a:t>
            </a:r>
          </a:p>
        </p:txBody>
      </p:sp>
      <p:sp>
        <p:nvSpPr>
          <p:cNvPr id="21543" name="Text Box 2087"/>
          <p:cNvSpPr txBox="1">
            <a:spLocks noChangeArrowheads="1"/>
          </p:cNvSpPr>
          <p:nvPr/>
        </p:nvSpPr>
        <p:spPr bwMode="auto">
          <a:xfrm>
            <a:off x="5070773" y="3584774"/>
            <a:ext cx="461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000">
                <a:latin typeface="Verdana" pitchFamily="34" charset="0"/>
              </a:rPr>
              <a:t>-8</a:t>
            </a:r>
          </a:p>
        </p:txBody>
      </p:sp>
      <p:sp>
        <p:nvSpPr>
          <p:cNvPr id="21544" name="Text Box 2088"/>
          <p:cNvSpPr txBox="1">
            <a:spLocks noChangeArrowheads="1"/>
          </p:cNvSpPr>
          <p:nvPr/>
        </p:nvSpPr>
        <p:spPr bwMode="auto">
          <a:xfrm>
            <a:off x="5635923" y="2852936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000">
                <a:latin typeface="Verdana" pitchFamily="34" charset="0"/>
              </a:rPr>
              <a:t>5</a:t>
            </a:r>
          </a:p>
        </p:txBody>
      </p:sp>
      <p:sp>
        <p:nvSpPr>
          <p:cNvPr id="21545" name="Freeform 2089"/>
          <p:cNvSpPr>
            <a:spLocks/>
          </p:cNvSpPr>
          <p:nvPr/>
        </p:nvSpPr>
        <p:spPr bwMode="auto">
          <a:xfrm>
            <a:off x="5696248" y="3214886"/>
            <a:ext cx="93663" cy="358775"/>
          </a:xfrm>
          <a:custGeom>
            <a:avLst/>
            <a:gdLst>
              <a:gd name="T0" fmla="*/ 59 w 59"/>
              <a:gd name="T1" fmla="*/ 0 h 226"/>
              <a:gd name="T2" fmla="*/ 5 w 59"/>
              <a:gd name="T3" fmla="*/ 78 h 226"/>
              <a:gd name="T4" fmla="*/ 28 w 59"/>
              <a:gd name="T5" fmla="*/ 22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226">
                <a:moveTo>
                  <a:pt x="59" y="0"/>
                </a:moveTo>
                <a:cubicBezTo>
                  <a:pt x="34" y="20"/>
                  <a:pt x="10" y="40"/>
                  <a:pt x="5" y="78"/>
                </a:cubicBezTo>
                <a:cubicBezTo>
                  <a:pt x="0" y="116"/>
                  <a:pt x="23" y="201"/>
                  <a:pt x="28" y="226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Description</a:t>
            </a:r>
            <a:r>
              <a:rPr lang="nl-NL" altLang="en-US"/>
              <a:t> </a:t>
            </a:r>
            <a:r>
              <a:rPr lang="en-US" altLang="en-US"/>
              <a:t>of </a:t>
            </a:r>
            <a:r>
              <a:rPr lang="nl-NL" altLang="en-US"/>
              <a:t>ori</a:t>
            </a:r>
            <a:r>
              <a:rPr lang="en-US" altLang="en-US"/>
              <a:t>e</a:t>
            </a:r>
            <a:r>
              <a:rPr lang="nl-NL" altLang="en-US"/>
              <a:t>ntati</a:t>
            </a:r>
            <a:r>
              <a:rPr lang="en-US" altLang="en-US"/>
              <a:t>on</a:t>
            </a:r>
            <a:endParaRPr lang="nl-NL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00944"/>
            <a:ext cx="8077200" cy="3124200"/>
          </a:xfrm>
        </p:spPr>
        <p:txBody>
          <a:bodyPr>
            <a:noAutofit/>
          </a:bodyPr>
          <a:lstStyle/>
          <a:p>
            <a:r>
              <a:rPr lang="en-US" altLang="en-US" dirty="0"/>
              <a:t>F</a:t>
            </a:r>
            <a:r>
              <a:rPr lang="nl-NL" altLang="en-US" dirty="0"/>
              <a:t>or </a:t>
            </a:r>
            <a:r>
              <a:rPr lang="nl-NL" altLang="en-US" dirty="0" err="1"/>
              <a:t>polylin</a:t>
            </a:r>
            <a:r>
              <a:rPr lang="en-US" altLang="en-US" dirty="0"/>
              <a:t>e</a:t>
            </a:r>
            <a:r>
              <a:rPr lang="nl-NL" altLang="en-US" dirty="0" smtClean="0"/>
              <a:t>:</a:t>
            </a:r>
            <a:endParaRPr lang="nl-NL" altLang="en-US" dirty="0"/>
          </a:p>
          <a:p>
            <a:pPr lvl="1"/>
            <a:r>
              <a:rPr lang="en-US" altLang="en-US" dirty="0" smtClean="0"/>
              <a:t>direction </a:t>
            </a:r>
            <a:r>
              <a:rPr lang="en-US" altLang="en-US" dirty="0"/>
              <a:t>of</a:t>
            </a:r>
            <a:r>
              <a:rPr lang="nl-NL" altLang="en-US" dirty="0"/>
              <a:t> vector</a:t>
            </a:r>
            <a:br>
              <a:rPr lang="nl-NL" altLang="en-US" dirty="0"/>
            </a:br>
            <a:r>
              <a:rPr lang="en-US" altLang="en-US" dirty="0" smtClean="0"/>
              <a:t>between</a:t>
            </a:r>
            <a:r>
              <a:rPr lang="nl-NL" altLang="en-US" dirty="0" smtClean="0"/>
              <a:t> </a:t>
            </a:r>
            <a:r>
              <a:rPr lang="nl-NL" altLang="en-US" dirty="0" err="1"/>
              <a:t>endp</a:t>
            </a:r>
            <a:r>
              <a:rPr lang="en-US" altLang="en-US" dirty="0"/>
              <a:t>oi</a:t>
            </a:r>
            <a:r>
              <a:rPr lang="nl-NL" altLang="en-US" dirty="0" err="1"/>
              <a:t>nt</a:t>
            </a:r>
            <a:r>
              <a:rPr lang="en-US" altLang="en-US" dirty="0"/>
              <a:t>s</a:t>
            </a:r>
            <a:endParaRPr lang="nl-NL" altLang="en-US" dirty="0"/>
          </a:p>
          <a:p>
            <a:r>
              <a:rPr lang="en-US" altLang="en-US" dirty="0"/>
              <a:t>F</a:t>
            </a:r>
            <a:r>
              <a:rPr lang="nl-NL" altLang="en-US" dirty="0"/>
              <a:t>or </a:t>
            </a:r>
            <a:r>
              <a:rPr lang="nl-NL" altLang="en-US" dirty="0" err="1" smtClean="0"/>
              <a:t>polygon</a:t>
            </a:r>
            <a:r>
              <a:rPr lang="nl-NL" altLang="en-US" dirty="0" smtClean="0"/>
              <a:t> or polyline:</a:t>
            </a:r>
            <a:endParaRPr lang="nl-NL" altLang="en-US" dirty="0"/>
          </a:p>
          <a:p>
            <a:pPr lvl="1"/>
            <a:r>
              <a:rPr lang="en-US" altLang="en-US" dirty="0" smtClean="0"/>
              <a:t>direction</a:t>
            </a:r>
            <a:r>
              <a:rPr lang="nl-NL" altLang="en-US" dirty="0" smtClean="0"/>
              <a:t> </a:t>
            </a:r>
            <a:r>
              <a:rPr lang="en-US" altLang="en-US" dirty="0" smtClean="0"/>
              <a:t>between points realizing the</a:t>
            </a:r>
            <a:r>
              <a:rPr lang="nl-NL" altLang="en-US" dirty="0" smtClean="0"/>
              <a:t> diameter</a:t>
            </a:r>
            <a:endParaRPr lang="nl-NL" altLang="en-US" dirty="0"/>
          </a:p>
          <a:p>
            <a:pPr lvl="1"/>
            <a:r>
              <a:rPr lang="en-US" altLang="en-US" dirty="0" smtClean="0"/>
              <a:t>direction </a:t>
            </a:r>
            <a:r>
              <a:rPr lang="en-US" altLang="en-US" dirty="0"/>
              <a:t>of</a:t>
            </a:r>
            <a:r>
              <a:rPr lang="nl-NL" altLang="en-US" dirty="0"/>
              <a:t> parallel line</a:t>
            </a:r>
            <a:r>
              <a:rPr lang="en-US" altLang="en-US" dirty="0"/>
              <a:t>s</a:t>
            </a:r>
            <a:r>
              <a:rPr lang="nl-NL" altLang="en-US" dirty="0"/>
              <a:t> </a:t>
            </a:r>
            <a:r>
              <a:rPr lang="en-US" altLang="en-US" dirty="0"/>
              <a:t>that</a:t>
            </a:r>
            <a:r>
              <a:rPr lang="nl-NL" altLang="en-US" dirty="0"/>
              <a:t> </a:t>
            </a:r>
            <a:r>
              <a:rPr lang="nl-NL" altLang="en-US" dirty="0" err="1"/>
              <a:t>defin</a:t>
            </a:r>
            <a:r>
              <a:rPr lang="en-US" altLang="en-US" dirty="0"/>
              <a:t>e </a:t>
            </a:r>
            <a:r>
              <a:rPr lang="en-US" altLang="en-US" dirty="0" smtClean="0"/>
              <a:t>width</a:t>
            </a:r>
            <a:endParaRPr lang="nl-NL" altLang="en-US" dirty="0"/>
          </a:p>
          <a:p>
            <a:pPr lvl="1"/>
            <a:r>
              <a:rPr lang="en-US" altLang="en-US" dirty="0" smtClean="0"/>
              <a:t>direction </a:t>
            </a:r>
            <a:r>
              <a:rPr lang="en-US" altLang="en-US" dirty="0"/>
              <a:t>of</a:t>
            </a:r>
            <a:r>
              <a:rPr lang="nl-NL" altLang="en-US" dirty="0"/>
              <a:t> </a:t>
            </a:r>
            <a:r>
              <a:rPr lang="nl-NL" altLang="en-US" dirty="0" err="1"/>
              <a:t>lin</a:t>
            </a:r>
            <a:r>
              <a:rPr lang="en-US" altLang="en-US" dirty="0"/>
              <a:t>e</a:t>
            </a:r>
            <a:r>
              <a:rPr lang="nl-NL" altLang="en-US" dirty="0"/>
              <a:t> </a:t>
            </a:r>
            <a:r>
              <a:rPr lang="en-US" altLang="en-US" dirty="0"/>
              <a:t>that minimizes the average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distance </a:t>
            </a:r>
            <a:r>
              <a:rPr lang="en-US" altLang="en-US" dirty="0"/>
              <a:t>of all</a:t>
            </a:r>
            <a:r>
              <a:rPr lang="nl-NL" altLang="en-US" dirty="0"/>
              <a:t> </a:t>
            </a:r>
            <a:r>
              <a:rPr lang="nl-NL" altLang="en-US" dirty="0" smtClean="0"/>
              <a:t>p</a:t>
            </a:r>
            <a:r>
              <a:rPr lang="en-US" altLang="en-US" dirty="0"/>
              <a:t>oi</a:t>
            </a:r>
            <a:r>
              <a:rPr lang="nl-NL" altLang="en-US" dirty="0" err="1"/>
              <a:t>nt</a:t>
            </a:r>
            <a:r>
              <a:rPr lang="en-US" altLang="en-US" dirty="0"/>
              <a:t>s</a:t>
            </a:r>
            <a:r>
              <a:rPr lang="nl-NL" altLang="en-US" dirty="0"/>
              <a:t> in </a:t>
            </a:r>
            <a:r>
              <a:rPr lang="nl-NL" altLang="en-US" dirty="0" err="1"/>
              <a:t>polygon</a:t>
            </a:r>
            <a:r>
              <a:rPr lang="nl-NL" altLang="en-US" dirty="0"/>
              <a:t> </a:t>
            </a: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en-US" altLang="en-US" dirty="0"/>
              <a:t>that</a:t>
            </a:r>
            <a:r>
              <a:rPr lang="nl-NL" altLang="en-US" dirty="0"/>
              <a:t> </a:t>
            </a:r>
            <a:r>
              <a:rPr lang="nl-NL" altLang="en-US" dirty="0" err="1"/>
              <a:t>lin</a:t>
            </a:r>
            <a:r>
              <a:rPr lang="en-US" altLang="en-US" dirty="0"/>
              <a:t>e</a:t>
            </a:r>
            <a:endParaRPr lang="nl-NL" altLang="en-US" dirty="0"/>
          </a:p>
          <a:p>
            <a:endParaRPr lang="nl-NL" altLang="en-US" dirty="0"/>
          </a:p>
        </p:txBody>
      </p:sp>
      <p:sp>
        <p:nvSpPr>
          <p:cNvPr id="32772" name="Freeform 4"/>
          <p:cNvSpPr>
            <a:spLocks/>
          </p:cNvSpPr>
          <p:nvPr/>
        </p:nvSpPr>
        <p:spPr bwMode="auto">
          <a:xfrm>
            <a:off x="2676128" y="5234136"/>
            <a:ext cx="2486025" cy="1219200"/>
          </a:xfrm>
          <a:custGeom>
            <a:avLst/>
            <a:gdLst>
              <a:gd name="T0" fmla="*/ 0 w 1566"/>
              <a:gd name="T1" fmla="*/ 534 h 768"/>
              <a:gd name="T2" fmla="*/ 304 w 1566"/>
              <a:gd name="T3" fmla="*/ 215 h 768"/>
              <a:gd name="T4" fmla="*/ 558 w 1566"/>
              <a:gd name="T5" fmla="*/ 192 h 768"/>
              <a:gd name="T6" fmla="*/ 846 w 1566"/>
              <a:gd name="T7" fmla="*/ 0 h 768"/>
              <a:gd name="T8" fmla="*/ 1326 w 1566"/>
              <a:gd name="T9" fmla="*/ 0 h 768"/>
              <a:gd name="T10" fmla="*/ 1566 w 1566"/>
              <a:gd name="T11" fmla="*/ 240 h 768"/>
              <a:gd name="T12" fmla="*/ 1518 w 1566"/>
              <a:gd name="T13" fmla="*/ 528 h 768"/>
              <a:gd name="T14" fmla="*/ 1134 w 1566"/>
              <a:gd name="T15" fmla="*/ 624 h 768"/>
              <a:gd name="T16" fmla="*/ 942 w 1566"/>
              <a:gd name="T17" fmla="*/ 528 h 768"/>
              <a:gd name="T18" fmla="*/ 850 w 1566"/>
              <a:gd name="T19" fmla="*/ 285 h 768"/>
              <a:gd name="T20" fmla="*/ 750 w 1566"/>
              <a:gd name="T21" fmla="*/ 288 h 768"/>
              <a:gd name="T22" fmla="*/ 654 w 1566"/>
              <a:gd name="T23" fmla="*/ 384 h 768"/>
              <a:gd name="T24" fmla="*/ 460 w 1566"/>
              <a:gd name="T25" fmla="*/ 542 h 768"/>
              <a:gd name="T26" fmla="*/ 414 w 1566"/>
              <a:gd name="T27" fmla="*/ 720 h 768"/>
              <a:gd name="T28" fmla="*/ 222 w 1566"/>
              <a:gd name="T29" fmla="*/ 768 h 768"/>
              <a:gd name="T30" fmla="*/ 8 w 1566"/>
              <a:gd name="T31" fmla="*/ 721 h 768"/>
              <a:gd name="T32" fmla="*/ 0 w 1566"/>
              <a:gd name="T33" fmla="*/ 534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66" h="768">
                <a:moveTo>
                  <a:pt x="0" y="534"/>
                </a:moveTo>
                <a:lnTo>
                  <a:pt x="304" y="215"/>
                </a:lnTo>
                <a:lnTo>
                  <a:pt x="558" y="192"/>
                </a:lnTo>
                <a:lnTo>
                  <a:pt x="846" y="0"/>
                </a:lnTo>
                <a:lnTo>
                  <a:pt x="1326" y="0"/>
                </a:lnTo>
                <a:lnTo>
                  <a:pt x="1566" y="240"/>
                </a:lnTo>
                <a:lnTo>
                  <a:pt x="1518" y="528"/>
                </a:lnTo>
                <a:lnTo>
                  <a:pt x="1134" y="624"/>
                </a:lnTo>
                <a:lnTo>
                  <a:pt x="942" y="528"/>
                </a:lnTo>
                <a:lnTo>
                  <a:pt x="850" y="285"/>
                </a:lnTo>
                <a:lnTo>
                  <a:pt x="750" y="288"/>
                </a:lnTo>
                <a:lnTo>
                  <a:pt x="654" y="384"/>
                </a:lnTo>
                <a:lnTo>
                  <a:pt x="460" y="542"/>
                </a:lnTo>
                <a:lnTo>
                  <a:pt x="414" y="720"/>
                </a:lnTo>
                <a:lnTo>
                  <a:pt x="222" y="768"/>
                </a:lnTo>
                <a:lnTo>
                  <a:pt x="8" y="721"/>
                </a:lnTo>
                <a:lnTo>
                  <a:pt x="0" y="534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V="1">
            <a:off x="1914128" y="5310336"/>
            <a:ext cx="381000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H="1" flipV="1">
            <a:off x="4784328" y="5627836"/>
            <a:ext cx="10160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4365228" y="5335736"/>
            <a:ext cx="88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3336528" y="5615136"/>
            <a:ext cx="635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3146028" y="5729436"/>
            <a:ext cx="635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 flipH="1" flipV="1">
            <a:off x="3006328" y="6097736"/>
            <a:ext cx="50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 flipH="1" flipV="1">
            <a:off x="4352528" y="5716736"/>
            <a:ext cx="1143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Freeform 13"/>
          <p:cNvSpPr>
            <a:spLocks/>
          </p:cNvSpPr>
          <p:nvPr/>
        </p:nvSpPr>
        <p:spPr bwMode="auto">
          <a:xfrm>
            <a:off x="5486400" y="1772816"/>
            <a:ext cx="2667000" cy="1295400"/>
          </a:xfrm>
          <a:custGeom>
            <a:avLst/>
            <a:gdLst>
              <a:gd name="T0" fmla="*/ 0 w 1680"/>
              <a:gd name="T1" fmla="*/ 816 h 816"/>
              <a:gd name="T2" fmla="*/ 96 w 1680"/>
              <a:gd name="T3" fmla="*/ 432 h 816"/>
              <a:gd name="T4" fmla="*/ 384 w 1680"/>
              <a:gd name="T5" fmla="*/ 384 h 816"/>
              <a:gd name="T6" fmla="*/ 384 w 1680"/>
              <a:gd name="T7" fmla="*/ 240 h 816"/>
              <a:gd name="T8" fmla="*/ 288 w 1680"/>
              <a:gd name="T9" fmla="*/ 144 h 816"/>
              <a:gd name="T10" fmla="*/ 432 w 1680"/>
              <a:gd name="T11" fmla="*/ 0 h 816"/>
              <a:gd name="T12" fmla="*/ 672 w 1680"/>
              <a:gd name="T13" fmla="*/ 192 h 816"/>
              <a:gd name="T14" fmla="*/ 672 w 1680"/>
              <a:gd name="T15" fmla="*/ 384 h 816"/>
              <a:gd name="T16" fmla="*/ 960 w 1680"/>
              <a:gd name="T17" fmla="*/ 576 h 816"/>
              <a:gd name="T18" fmla="*/ 1440 w 1680"/>
              <a:gd name="T19" fmla="*/ 624 h 816"/>
              <a:gd name="T20" fmla="*/ 1632 w 1680"/>
              <a:gd name="T21" fmla="*/ 384 h 816"/>
              <a:gd name="T22" fmla="*/ 1680 w 1680"/>
              <a:gd name="T23" fmla="*/ 192 h 816"/>
              <a:gd name="T24" fmla="*/ 1440 w 1680"/>
              <a:gd name="T25" fmla="*/ 144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80" h="816">
                <a:moveTo>
                  <a:pt x="0" y="816"/>
                </a:moveTo>
                <a:lnTo>
                  <a:pt x="96" y="432"/>
                </a:lnTo>
                <a:lnTo>
                  <a:pt x="384" y="384"/>
                </a:lnTo>
                <a:lnTo>
                  <a:pt x="384" y="240"/>
                </a:lnTo>
                <a:lnTo>
                  <a:pt x="288" y="144"/>
                </a:lnTo>
                <a:lnTo>
                  <a:pt x="432" y="0"/>
                </a:lnTo>
                <a:lnTo>
                  <a:pt x="672" y="192"/>
                </a:lnTo>
                <a:lnTo>
                  <a:pt x="672" y="384"/>
                </a:lnTo>
                <a:lnTo>
                  <a:pt x="960" y="576"/>
                </a:lnTo>
                <a:lnTo>
                  <a:pt x="1440" y="624"/>
                </a:lnTo>
                <a:lnTo>
                  <a:pt x="1632" y="384"/>
                </a:lnTo>
                <a:lnTo>
                  <a:pt x="1680" y="192"/>
                </a:lnTo>
                <a:lnTo>
                  <a:pt x="1440" y="144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 flipV="1">
            <a:off x="5543550" y="2039516"/>
            <a:ext cx="2181225" cy="100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Description of shape</a:t>
            </a:r>
            <a:r>
              <a:rPr lang="nl-NL" altLang="en-US"/>
              <a:t> </a:t>
            </a:r>
            <a:r>
              <a:rPr lang="en-US" altLang="en-US"/>
              <a:t>by a number</a:t>
            </a:r>
            <a:endParaRPr lang="nl-NL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424936" cy="2286000"/>
          </a:xfrm>
        </p:spPr>
        <p:txBody>
          <a:bodyPr>
            <a:noAutofit/>
          </a:bodyPr>
          <a:lstStyle/>
          <a:p>
            <a:r>
              <a:rPr lang="en-US" altLang="en-US" dirty="0" err="1"/>
              <a:t>Elongatedness</a:t>
            </a:r>
            <a:r>
              <a:rPr lang="nl-NL" altLang="en-US" dirty="0"/>
              <a:t>: </a:t>
            </a:r>
            <a:r>
              <a:rPr lang="en-US" dirty="0" smtClean="0"/>
              <a:t>4/</a:t>
            </a:r>
            <a:r>
              <a:rPr lang="en-US" dirty="0" smtClean="0">
                <a:sym typeface="Symbol"/>
              </a:rPr>
              <a:t>  x  </a:t>
            </a:r>
            <a:r>
              <a:rPr lang="en-US" altLang="en-US" dirty="0" smtClean="0"/>
              <a:t>area</a:t>
            </a:r>
            <a:r>
              <a:rPr lang="nl-NL" altLang="en-US" dirty="0" smtClean="0"/>
              <a:t> </a:t>
            </a:r>
            <a:r>
              <a:rPr lang="nl-NL" altLang="en-US" dirty="0"/>
              <a:t>/ </a:t>
            </a:r>
            <a:r>
              <a:rPr lang="nl-NL" altLang="en-US" dirty="0" smtClean="0"/>
              <a:t>diameter</a:t>
            </a:r>
            <a:r>
              <a:rPr lang="nl-NL" altLang="en-US" baseline="30000" dirty="0" smtClean="0"/>
              <a:t>2</a:t>
            </a:r>
            <a:endParaRPr lang="nl-NL" altLang="en-US" dirty="0"/>
          </a:p>
          <a:p>
            <a:endParaRPr lang="nl-NL" altLang="en-US" sz="1600" dirty="0"/>
          </a:p>
          <a:p>
            <a:r>
              <a:rPr lang="nl-NL" altLang="en-US" dirty="0" smtClean="0"/>
              <a:t>Compact</a:t>
            </a:r>
            <a:r>
              <a:rPr lang="en-US" altLang="en-US" dirty="0"/>
              <a:t>ness</a:t>
            </a:r>
            <a:r>
              <a:rPr lang="nl-NL" altLang="en-US" dirty="0"/>
              <a:t>: </a:t>
            </a:r>
            <a:r>
              <a:rPr lang="en-US" dirty="0" smtClean="0"/>
              <a:t>1/</a:t>
            </a:r>
            <a:r>
              <a:rPr lang="en-US" dirty="0">
                <a:sym typeface="Symbol"/>
              </a:rPr>
              <a:t>  x </a:t>
            </a:r>
            <a:r>
              <a:rPr lang="en-US" dirty="0" smtClean="0">
                <a:sym typeface="Symbol"/>
              </a:rPr>
              <a:t> </a:t>
            </a:r>
            <a:r>
              <a:rPr lang="en-US" altLang="en-US" dirty="0" smtClean="0"/>
              <a:t>area</a:t>
            </a:r>
            <a:r>
              <a:rPr lang="nl-NL" altLang="en-US" dirty="0" smtClean="0"/>
              <a:t> </a:t>
            </a:r>
            <a:r>
              <a:rPr lang="nl-NL" altLang="en-US" dirty="0"/>
              <a:t>/ (</a:t>
            </a:r>
            <a:r>
              <a:rPr lang="en-US" altLang="en-US" dirty="0"/>
              <a:t>radius</a:t>
            </a:r>
            <a:r>
              <a:rPr lang="nl-NL" altLang="en-US" dirty="0"/>
              <a:t> </a:t>
            </a:r>
            <a:r>
              <a:rPr lang="en-US" altLang="en-US" dirty="0"/>
              <a:t>smallest</a:t>
            </a:r>
            <a:r>
              <a:rPr lang="nl-NL" altLang="en-US" dirty="0"/>
              <a:t> </a:t>
            </a:r>
            <a:r>
              <a:rPr lang="nl-NL" altLang="en-US" dirty="0" smtClean="0"/>
              <a:t/>
            </a:r>
            <a:br>
              <a:rPr lang="nl-NL" altLang="en-US" dirty="0" smtClean="0"/>
            </a:br>
            <a:r>
              <a:rPr lang="nl-NL" altLang="en-US" dirty="0" smtClean="0"/>
              <a:t>							</a:t>
            </a:r>
            <a:r>
              <a:rPr lang="en-US" altLang="en-US" dirty="0" smtClean="0"/>
              <a:t>enclosing</a:t>
            </a:r>
            <a:r>
              <a:rPr lang="nl-NL" altLang="en-US" dirty="0" smtClean="0"/>
              <a:t> </a:t>
            </a:r>
            <a:r>
              <a:rPr lang="nl-NL" altLang="en-US" dirty="0" err="1"/>
              <a:t>cir</a:t>
            </a:r>
            <a:r>
              <a:rPr lang="en-US" altLang="en-US" dirty="0"/>
              <a:t>c</a:t>
            </a:r>
            <a:r>
              <a:rPr lang="nl-NL" altLang="en-US" dirty="0"/>
              <a:t>l</a:t>
            </a:r>
            <a:r>
              <a:rPr lang="en-US" altLang="en-US" dirty="0"/>
              <a:t>e</a:t>
            </a:r>
            <a:r>
              <a:rPr lang="nl-NL" altLang="en-US" dirty="0" smtClean="0"/>
              <a:t>)</a:t>
            </a:r>
            <a:r>
              <a:rPr lang="nl-NL" altLang="en-US" baseline="30000" dirty="0" smtClean="0"/>
              <a:t>2</a:t>
            </a:r>
            <a:endParaRPr lang="nl-NL" altLang="en-US" dirty="0"/>
          </a:p>
          <a:p>
            <a:endParaRPr lang="nl-NL" altLang="en-US" sz="1600" dirty="0"/>
          </a:p>
          <a:p>
            <a:r>
              <a:rPr lang="nl-NL" altLang="en-US" dirty="0" err="1" smtClean="0"/>
              <a:t>Circularit</a:t>
            </a:r>
            <a:r>
              <a:rPr lang="en-US" altLang="en-US" dirty="0"/>
              <a:t>y</a:t>
            </a:r>
            <a:r>
              <a:rPr lang="nl-NL" altLang="en-US" dirty="0"/>
              <a:t>: </a:t>
            </a:r>
            <a:r>
              <a:rPr lang="en-US" dirty="0"/>
              <a:t>4</a:t>
            </a:r>
            <a:r>
              <a:rPr lang="en-US" dirty="0" smtClean="0">
                <a:sym typeface="Symbol"/>
              </a:rPr>
              <a:t></a:t>
            </a:r>
            <a:r>
              <a:rPr lang="nl-NL" altLang="en-US" dirty="0" smtClean="0"/>
              <a:t> x  </a:t>
            </a:r>
            <a:r>
              <a:rPr lang="en-US" altLang="en-US" dirty="0" smtClean="0"/>
              <a:t>area</a:t>
            </a:r>
            <a:r>
              <a:rPr lang="nl-NL" altLang="en-US" dirty="0" smtClean="0"/>
              <a:t> </a:t>
            </a:r>
            <a:r>
              <a:rPr lang="nl-NL" altLang="en-US" dirty="0"/>
              <a:t>/ </a:t>
            </a:r>
            <a:r>
              <a:rPr lang="en-US" altLang="en-US" dirty="0"/>
              <a:t>perimeter</a:t>
            </a:r>
            <a:r>
              <a:rPr lang="nl-NL" altLang="en-US" baseline="30000" dirty="0"/>
              <a:t>2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732240" y="3894147"/>
            <a:ext cx="16933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nl-NL" altLang="en-US" sz="2400" i="1" dirty="0" err="1"/>
              <a:t>All</a:t>
            </a:r>
            <a:r>
              <a:rPr lang="nl-NL" altLang="en-US" sz="2400" i="1" dirty="0"/>
              <a:t> </a:t>
            </a:r>
            <a:r>
              <a:rPr lang="en-US" altLang="en-US" sz="2400" i="1" dirty="0"/>
              <a:t>between</a:t>
            </a:r>
            <a:r>
              <a:rPr lang="nl-NL" altLang="en-US" sz="2400" i="1" dirty="0"/>
              <a:t> 0 </a:t>
            </a:r>
            <a:r>
              <a:rPr lang="en-US" altLang="en-US" sz="2400" i="1" dirty="0"/>
              <a:t>and</a:t>
            </a:r>
            <a:r>
              <a:rPr lang="nl-NL" altLang="en-US" sz="2400" i="1" dirty="0"/>
              <a:t>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4941168"/>
            <a:ext cx="635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Based on the isoperimetric inequality:  </a:t>
            </a:r>
            <a:r>
              <a:rPr lang="en-US" sz="2800" dirty="0" smtClean="0"/>
              <a:t>4</a:t>
            </a:r>
            <a:r>
              <a:rPr lang="en-US" sz="2800" dirty="0" smtClean="0">
                <a:sym typeface="Symbol"/>
              </a:rPr>
              <a:t></a:t>
            </a:r>
            <a:r>
              <a:rPr lang="en-US" sz="2800" i="1" dirty="0" smtClean="0">
                <a:sym typeface="Symbol"/>
              </a:rPr>
              <a:t>A </a:t>
            </a:r>
            <a:r>
              <a:rPr lang="en-US" sz="2800" dirty="0" smtClean="0">
                <a:sym typeface="Symbol"/>
              </a:rPr>
              <a:t>≤ </a:t>
            </a:r>
            <a:r>
              <a:rPr lang="en-US" sz="2800" i="1" dirty="0" smtClean="0">
                <a:sym typeface="Symbol"/>
              </a:rPr>
              <a:t>L</a:t>
            </a:r>
            <a:r>
              <a:rPr lang="en-US" sz="2800" baseline="30000" dirty="0" smtClean="0">
                <a:sym typeface="Symbol"/>
              </a:rPr>
              <a:t>2</a:t>
            </a:r>
            <a:endParaRPr lang="en-US" sz="2800" baseline="30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5589240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any closed curve, 4</a:t>
            </a:r>
            <a:r>
              <a:rPr lang="en-US" sz="2400" dirty="0" smtClean="0">
                <a:sym typeface="Symbol"/>
              </a:rPr>
              <a:t> times the area </a:t>
            </a:r>
            <a:r>
              <a:rPr lang="en-US" sz="2400" i="1" dirty="0" smtClean="0">
                <a:sym typeface="Symbol"/>
              </a:rPr>
              <a:t>A</a:t>
            </a:r>
            <a:r>
              <a:rPr lang="en-US" sz="2400" dirty="0" smtClean="0">
                <a:sym typeface="Symbol"/>
              </a:rPr>
              <a:t> inside is never more than the curve length </a:t>
            </a:r>
            <a:r>
              <a:rPr lang="en-US" sz="2400" i="1" dirty="0" smtClean="0">
                <a:sym typeface="Symbol"/>
              </a:rPr>
              <a:t>L</a:t>
            </a:r>
            <a:r>
              <a:rPr lang="en-US" sz="2400" dirty="0" smtClean="0">
                <a:sym typeface="Symbol"/>
              </a:rPr>
              <a:t> (perimeter) squared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Description of shape</a:t>
            </a:r>
            <a:r>
              <a:rPr lang="nl-NL" altLang="en-US"/>
              <a:t> </a:t>
            </a:r>
            <a:r>
              <a:rPr lang="en-US" altLang="en-US"/>
              <a:t>by</a:t>
            </a:r>
            <a:r>
              <a:rPr lang="nl-NL" altLang="en-US"/>
              <a:t> skelet</a:t>
            </a:r>
            <a:r>
              <a:rPr lang="en-US" altLang="en-US"/>
              <a:t>on</a:t>
            </a:r>
            <a:endParaRPr lang="nl-NL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077200" cy="2095500"/>
          </a:xfrm>
        </p:spPr>
        <p:txBody>
          <a:bodyPr>
            <a:normAutofit/>
          </a:bodyPr>
          <a:lstStyle/>
          <a:p>
            <a:r>
              <a:rPr lang="nl-NL" altLang="en-US" i="1" dirty="0" err="1"/>
              <a:t>Internal</a:t>
            </a:r>
            <a:r>
              <a:rPr lang="nl-NL" altLang="en-US" i="1" dirty="0"/>
              <a:t> </a:t>
            </a:r>
            <a:r>
              <a:rPr lang="nl-NL" altLang="en-US" i="1" dirty="0" err="1"/>
              <a:t>skeleton</a:t>
            </a:r>
            <a:r>
              <a:rPr lang="nl-NL" altLang="en-US" i="1" dirty="0"/>
              <a:t>,</a:t>
            </a:r>
            <a:r>
              <a:rPr lang="nl-NL" altLang="en-US" dirty="0"/>
              <a:t> </a:t>
            </a:r>
            <a:r>
              <a:rPr lang="en-US" altLang="en-US" dirty="0"/>
              <a:t>also</a:t>
            </a:r>
            <a:r>
              <a:rPr lang="nl-NL" altLang="en-US" dirty="0"/>
              <a:t>: </a:t>
            </a:r>
            <a:r>
              <a:rPr lang="nl-NL" altLang="en-US" i="1" dirty="0" err="1"/>
              <a:t>medial</a:t>
            </a:r>
            <a:r>
              <a:rPr lang="nl-NL" altLang="en-US" i="1" dirty="0"/>
              <a:t> </a:t>
            </a:r>
            <a:r>
              <a:rPr lang="nl-NL" altLang="en-US" i="1" dirty="0" err="1"/>
              <a:t>axis</a:t>
            </a:r>
            <a:r>
              <a:rPr lang="nl-NL" altLang="en-US" i="1" dirty="0"/>
              <a:t>, </a:t>
            </a:r>
            <a:r>
              <a:rPr lang="nl-NL" altLang="en-US" dirty="0"/>
              <a:t>o</a:t>
            </a:r>
            <a:r>
              <a:rPr lang="en-US" altLang="en-US" dirty="0"/>
              <a:t>r</a:t>
            </a:r>
            <a:r>
              <a:rPr lang="nl-NL" altLang="en-US" dirty="0"/>
              <a:t> </a:t>
            </a:r>
            <a:r>
              <a:rPr lang="nl-NL" altLang="en-US" i="1" dirty="0"/>
              <a:t>centerline</a:t>
            </a:r>
          </a:p>
          <a:p>
            <a:r>
              <a:rPr lang="nl-NL" altLang="en-US" dirty="0" err="1"/>
              <a:t>Voronoi</a:t>
            </a:r>
            <a:r>
              <a:rPr lang="nl-NL" altLang="en-US" dirty="0"/>
              <a:t> diagram </a:t>
            </a:r>
            <a:r>
              <a:rPr lang="en-US" altLang="en-US" dirty="0"/>
              <a:t>of the</a:t>
            </a:r>
            <a:r>
              <a:rPr lang="nl-NL" altLang="en-US" dirty="0"/>
              <a:t> </a:t>
            </a:r>
            <a:r>
              <a:rPr lang="en-US" altLang="en-US" dirty="0"/>
              <a:t>edges</a:t>
            </a:r>
            <a:r>
              <a:rPr lang="nl-NL" altLang="en-US" dirty="0"/>
              <a:t> </a:t>
            </a:r>
            <a:r>
              <a:rPr lang="en-US" altLang="en-US" dirty="0"/>
              <a:t>of the</a:t>
            </a:r>
            <a:r>
              <a:rPr lang="nl-NL" altLang="en-US" dirty="0"/>
              <a:t> </a:t>
            </a:r>
            <a:r>
              <a:rPr lang="nl-NL" altLang="en-US" dirty="0" err="1"/>
              <a:t>polygon</a:t>
            </a:r>
            <a:endParaRPr lang="nl-NL" altLang="en-US" i="1" dirty="0"/>
          </a:p>
        </p:txBody>
      </p:sp>
      <p:sp>
        <p:nvSpPr>
          <p:cNvPr id="29701" name="Freeform 5"/>
          <p:cNvSpPr>
            <a:spLocks/>
          </p:cNvSpPr>
          <p:nvPr/>
        </p:nvSpPr>
        <p:spPr bwMode="auto">
          <a:xfrm>
            <a:off x="1905000" y="3810000"/>
            <a:ext cx="5283200" cy="2336800"/>
          </a:xfrm>
          <a:custGeom>
            <a:avLst/>
            <a:gdLst>
              <a:gd name="T0" fmla="*/ 720 w 2544"/>
              <a:gd name="T1" fmla="*/ 1056 h 1056"/>
              <a:gd name="T2" fmla="*/ 1056 w 2544"/>
              <a:gd name="T3" fmla="*/ 576 h 1056"/>
              <a:gd name="T4" fmla="*/ 1584 w 2544"/>
              <a:gd name="T5" fmla="*/ 912 h 1056"/>
              <a:gd name="T6" fmla="*/ 2544 w 2544"/>
              <a:gd name="T7" fmla="*/ 816 h 1056"/>
              <a:gd name="T8" fmla="*/ 2304 w 2544"/>
              <a:gd name="T9" fmla="*/ 0 h 1056"/>
              <a:gd name="T10" fmla="*/ 2064 w 2544"/>
              <a:gd name="T11" fmla="*/ 288 h 1056"/>
              <a:gd name="T12" fmla="*/ 336 w 2544"/>
              <a:gd name="T13" fmla="*/ 0 h 1056"/>
              <a:gd name="T14" fmla="*/ 0 w 2544"/>
              <a:gd name="T15" fmla="*/ 768 h 1056"/>
              <a:gd name="T16" fmla="*/ 720 w 2544"/>
              <a:gd name="T17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4" h="1056">
                <a:moveTo>
                  <a:pt x="720" y="1056"/>
                </a:moveTo>
                <a:lnTo>
                  <a:pt x="1056" y="576"/>
                </a:lnTo>
                <a:lnTo>
                  <a:pt x="1584" y="912"/>
                </a:lnTo>
                <a:lnTo>
                  <a:pt x="2544" y="816"/>
                </a:lnTo>
                <a:lnTo>
                  <a:pt x="2304" y="0"/>
                </a:lnTo>
                <a:lnTo>
                  <a:pt x="2064" y="288"/>
                </a:lnTo>
                <a:lnTo>
                  <a:pt x="336" y="0"/>
                </a:lnTo>
                <a:lnTo>
                  <a:pt x="0" y="768"/>
                </a:lnTo>
                <a:lnTo>
                  <a:pt x="720" y="1056"/>
                </a:lnTo>
                <a:close/>
              </a:path>
            </a:pathLst>
          </a:custGeom>
          <a:solidFill>
            <a:srgbClr val="FFFF00"/>
          </a:solidFill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V="1">
            <a:off x="1905000" y="5030788"/>
            <a:ext cx="1163638" cy="479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2603500" y="3810000"/>
            <a:ext cx="51435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 flipV="1">
            <a:off x="3051175" y="5030788"/>
            <a:ext cx="349250" cy="1116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V="1">
            <a:off x="5194300" y="5084763"/>
            <a:ext cx="200025" cy="742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H="1">
            <a:off x="6489700" y="3810000"/>
            <a:ext cx="200025" cy="955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H="1" flipV="1">
            <a:off x="6391275" y="5084763"/>
            <a:ext cx="796925" cy="53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5394325" y="5084763"/>
            <a:ext cx="733425" cy="30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Freeform 13"/>
          <p:cNvSpPr>
            <a:spLocks/>
          </p:cNvSpPr>
          <p:nvPr/>
        </p:nvSpPr>
        <p:spPr bwMode="auto">
          <a:xfrm>
            <a:off x="4281488" y="4659313"/>
            <a:ext cx="1112837" cy="425450"/>
          </a:xfrm>
          <a:custGeom>
            <a:avLst/>
            <a:gdLst>
              <a:gd name="T0" fmla="*/ 536 w 536"/>
              <a:gd name="T1" fmla="*/ 192 h 192"/>
              <a:gd name="T2" fmla="*/ 0 w 536"/>
              <a:gd name="T3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36" h="192">
                <a:moveTo>
                  <a:pt x="536" y="192"/>
                </a:move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V="1">
            <a:off x="3051175" y="4854575"/>
            <a:ext cx="66675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V="1">
            <a:off x="3117850" y="4641850"/>
            <a:ext cx="565150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Freeform 16"/>
          <p:cNvSpPr>
            <a:spLocks/>
          </p:cNvSpPr>
          <p:nvPr/>
        </p:nvSpPr>
        <p:spPr bwMode="auto">
          <a:xfrm>
            <a:off x="3683000" y="4568825"/>
            <a:ext cx="598488" cy="90488"/>
          </a:xfrm>
          <a:custGeom>
            <a:avLst/>
            <a:gdLst>
              <a:gd name="T0" fmla="*/ 288 w 288"/>
              <a:gd name="T1" fmla="*/ 41 h 41"/>
              <a:gd name="T2" fmla="*/ 144 w 288"/>
              <a:gd name="T3" fmla="*/ 1 h 41"/>
              <a:gd name="T4" fmla="*/ 0 w 288"/>
              <a:gd name="T5" fmla="*/ 3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41">
                <a:moveTo>
                  <a:pt x="288" y="41"/>
                </a:moveTo>
                <a:cubicBezTo>
                  <a:pt x="264" y="36"/>
                  <a:pt x="192" y="2"/>
                  <a:pt x="144" y="1"/>
                </a:cubicBezTo>
                <a:cubicBezTo>
                  <a:pt x="96" y="0"/>
                  <a:pt x="30" y="26"/>
                  <a:pt x="0" y="3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Freeform 17"/>
          <p:cNvSpPr>
            <a:spLocks/>
          </p:cNvSpPr>
          <p:nvPr/>
        </p:nvSpPr>
        <p:spPr bwMode="auto">
          <a:xfrm>
            <a:off x="6124575" y="4765675"/>
            <a:ext cx="365125" cy="360363"/>
          </a:xfrm>
          <a:custGeom>
            <a:avLst/>
            <a:gdLst>
              <a:gd name="T0" fmla="*/ 0 w 176"/>
              <a:gd name="T1" fmla="*/ 160 h 163"/>
              <a:gd name="T2" fmla="*/ 128 w 176"/>
              <a:gd name="T3" fmla="*/ 136 h 163"/>
              <a:gd name="T4" fmla="*/ 176 w 176"/>
              <a:gd name="T5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" h="163">
                <a:moveTo>
                  <a:pt x="0" y="160"/>
                </a:moveTo>
                <a:cubicBezTo>
                  <a:pt x="21" y="155"/>
                  <a:pt x="99" y="163"/>
                  <a:pt x="128" y="136"/>
                </a:cubicBezTo>
                <a:cubicBezTo>
                  <a:pt x="157" y="109"/>
                  <a:pt x="168" y="23"/>
                  <a:pt x="176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H="1" flipV="1">
            <a:off x="3716338" y="4641850"/>
            <a:ext cx="398462" cy="4603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 flipV="1">
            <a:off x="4097338" y="4659313"/>
            <a:ext cx="200025" cy="4254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 flipH="1">
            <a:off x="6124575" y="4465638"/>
            <a:ext cx="66675" cy="6540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6191250" y="4446588"/>
            <a:ext cx="315913" cy="2492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Computation</a:t>
            </a:r>
            <a:r>
              <a:rPr lang="nl-NL" altLang="en-US"/>
              <a:t> skelet</a:t>
            </a:r>
            <a:r>
              <a:rPr lang="en-US" altLang="en-US"/>
              <a:t>on</a:t>
            </a:r>
            <a:endParaRPr lang="nl-NL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136904" cy="4844752"/>
          </a:xfrm>
        </p:spPr>
        <p:txBody>
          <a:bodyPr>
            <a:normAutofit/>
          </a:bodyPr>
          <a:lstStyle/>
          <a:p>
            <a:r>
              <a:rPr lang="nl-NL" altLang="en-US" dirty="0" err="1"/>
              <a:t>Voronoi</a:t>
            </a:r>
            <a:r>
              <a:rPr lang="nl-NL" altLang="en-US" dirty="0"/>
              <a:t> diagram </a:t>
            </a:r>
            <a:r>
              <a:rPr lang="en-US" altLang="en-US" dirty="0"/>
              <a:t>of</a:t>
            </a:r>
            <a:r>
              <a:rPr lang="nl-NL" altLang="en-US" dirty="0"/>
              <a:t> </a:t>
            </a:r>
            <a:r>
              <a:rPr lang="nl-NL" altLang="en-US" dirty="0" err="1"/>
              <a:t>lin</a:t>
            </a:r>
            <a:r>
              <a:rPr lang="en-US" altLang="en-US" dirty="0"/>
              <a:t>e segments</a:t>
            </a:r>
            <a:r>
              <a:rPr lang="nl-NL" altLang="en-US" dirty="0"/>
              <a:t>; </a:t>
            </a:r>
            <a:r>
              <a:rPr lang="en-US" altLang="en-US" dirty="0"/>
              <a:t>adaptation of</a:t>
            </a:r>
            <a:r>
              <a:rPr lang="nl-NL" altLang="en-US" dirty="0"/>
              <a:t> </a:t>
            </a:r>
            <a:r>
              <a:rPr lang="nl-NL" altLang="en-US" dirty="0" err="1"/>
              <a:t>sweep</a:t>
            </a:r>
            <a:r>
              <a:rPr lang="nl-NL" altLang="en-US" dirty="0"/>
              <a:t>-line </a:t>
            </a:r>
            <a:r>
              <a:rPr lang="nl-NL" altLang="en-US" dirty="0" err="1"/>
              <a:t>algorit</a:t>
            </a:r>
            <a:r>
              <a:rPr lang="en-US" altLang="en-US" dirty="0"/>
              <a:t>h</a:t>
            </a:r>
            <a:r>
              <a:rPr lang="nl-NL" altLang="en-US" dirty="0"/>
              <a:t>m </a:t>
            </a:r>
            <a:r>
              <a:rPr lang="en-US" altLang="en-US" dirty="0"/>
              <a:t>f</a:t>
            </a:r>
            <a:r>
              <a:rPr lang="nl-NL" altLang="en-US" dirty="0"/>
              <a:t>or </a:t>
            </a:r>
            <a:r>
              <a:rPr lang="nl-NL" altLang="en-US" dirty="0" err="1"/>
              <a:t>Voronoi</a:t>
            </a:r>
            <a:r>
              <a:rPr lang="nl-NL" altLang="en-US" dirty="0"/>
              <a:t> diagram </a:t>
            </a:r>
            <a:r>
              <a:rPr lang="en-US" altLang="en-US" dirty="0"/>
              <a:t>of</a:t>
            </a:r>
            <a:r>
              <a:rPr lang="nl-NL" altLang="en-US" dirty="0"/>
              <a:t> p</a:t>
            </a:r>
            <a:r>
              <a:rPr lang="en-US" altLang="en-US" dirty="0"/>
              <a:t>oi</a:t>
            </a:r>
            <a:r>
              <a:rPr lang="nl-NL" altLang="en-US" dirty="0" err="1"/>
              <a:t>nt</a:t>
            </a:r>
            <a:r>
              <a:rPr lang="en-US" altLang="en-US" dirty="0"/>
              <a:t>s</a:t>
            </a:r>
            <a:endParaRPr lang="nl-NL" altLang="en-US" dirty="0"/>
          </a:p>
          <a:p>
            <a:r>
              <a:rPr lang="nl-NL" altLang="en-US" dirty="0" err="1"/>
              <a:t>Voronoi</a:t>
            </a:r>
            <a:r>
              <a:rPr lang="nl-NL" altLang="en-US" dirty="0"/>
              <a:t> </a:t>
            </a:r>
            <a:r>
              <a:rPr lang="nl-NL" altLang="en-US" dirty="0" err="1"/>
              <a:t>edges</a:t>
            </a:r>
            <a:r>
              <a:rPr lang="nl-NL" altLang="en-US" dirty="0"/>
              <a:t> </a:t>
            </a:r>
            <a:r>
              <a:rPr lang="en-US" altLang="en-US" dirty="0"/>
              <a:t>and</a:t>
            </a:r>
            <a:r>
              <a:rPr lang="nl-NL" altLang="en-US" dirty="0"/>
              <a:t> </a:t>
            </a:r>
            <a:r>
              <a:rPr lang="nl-NL" altLang="en-US" dirty="0" err="1"/>
              <a:t>vertices</a:t>
            </a:r>
            <a:r>
              <a:rPr lang="nl-NL" altLang="en-US" dirty="0"/>
              <a:t> </a:t>
            </a:r>
            <a:r>
              <a:rPr lang="en-US" altLang="en-US" dirty="0"/>
              <a:t>outside</a:t>
            </a:r>
            <a:r>
              <a:rPr lang="nl-NL" altLang="en-US" dirty="0"/>
              <a:t> </a:t>
            </a:r>
            <a:r>
              <a:rPr lang="nl-NL" altLang="en-US" dirty="0" err="1"/>
              <a:t>polygon</a:t>
            </a:r>
            <a:r>
              <a:rPr lang="nl-NL" altLang="en-US" dirty="0"/>
              <a:t> </a:t>
            </a:r>
            <a:r>
              <a:rPr lang="en-US" altLang="en-US" dirty="0"/>
              <a:t>can be removed later</a:t>
            </a:r>
            <a:r>
              <a:rPr lang="nl-NL" altLang="en-US" dirty="0"/>
              <a:t> </a:t>
            </a:r>
            <a:endParaRPr lang="en-US" altLang="en-US" dirty="0"/>
          </a:p>
          <a:p>
            <a:r>
              <a:rPr lang="nl-NL" altLang="en-US" i="1" dirty="0"/>
              <a:t>O</a:t>
            </a:r>
            <a:r>
              <a:rPr lang="nl-NL" altLang="en-US" dirty="0"/>
              <a:t>(</a:t>
            </a:r>
            <a:r>
              <a:rPr lang="nl-NL" altLang="en-US" i="1" dirty="0"/>
              <a:t>n</a:t>
            </a:r>
            <a:r>
              <a:rPr lang="nl-NL" altLang="en-US" dirty="0"/>
              <a:t> log </a:t>
            </a:r>
            <a:r>
              <a:rPr lang="nl-NL" altLang="en-US" i="1" dirty="0"/>
              <a:t>n</a:t>
            </a:r>
            <a:r>
              <a:rPr lang="nl-NL" altLang="en-US" dirty="0"/>
              <a:t>) ti</a:t>
            </a:r>
            <a:r>
              <a:rPr lang="en-US" altLang="en-US" dirty="0"/>
              <a:t>me</a:t>
            </a:r>
            <a:r>
              <a:rPr lang="nl-NL" altLang="en-US" dirty="0"/>
              <a:t> </a:t>
            </a:r>
            <a:r>
              <a:rPr lang="en-US" altLang="en-US" dirty="0"/>
              <a:t>f</a:t>
            </a:r>
            <a:r>
              <a:rPr lang="nl-NL" altLang="en-US" dirty="0"/>
              <a:t>or </a:t>
            </a:r>
            <a:r>
              <a:rPr lang="nl-NL" altLang="en-US" dirty="0" err="1"/>
              <a:t>polygon</a:t>
            </a:r>
            <a:r>
              <a:rPr lang="nl-NL" altLang="en-US" dirty="0"/>
              <a:t> </a:t>
            </a:r>
            <a:r>
              <a:rPr lang="en-US" altLang="en-US" dirty="0"/>
              <a:t>with</a:t>
            </a:r>
            <a:r>
              <a:rPr lang="nl-NL" altLang="en-US" dirty="0"/>
              <a:t> </a:t>
            </a:r>
            <a:r>
              <a:rPr lang="nl-NL" altLang="en-US" i="1" dirty="0"/>
              <a:t>n</a:t>
            </a:r>
            <a:r>
              <a:rPr lang="nl-NL" altLang="en-US" dirty="0"/>
              <a:t> </a:t>
            </a:r>
            <a:r>
              <a:rPr lang="en-US" altLang="en-US" dirty="0"/>
              <a:t>vertices</a:t>
            </a:r>
            <a:r>
              <a:rPr lang="nl-NL" altLang="en-US" dirty="0"/>
              <a:t/>
            </a:r>
            <a:br>
              <a:rPr lang="nl-NL" altLang="en-US" dirty="0"/>
            </a:br>
            <a:endParaRPr lang="nl-NL" altLang="en-US" dirty="0"/>
          </a:p>
          <a:p>
            <a:r>
              <a:rPr lang="nl-NL" altLang="en-US" dirty="0"/>
              <a:t>N</a:t>
            </a:r>
            <a:r>
              <a:rPr lang="en-US" altLang="en-US" dirty="0" err="1"/>
              <a:t>ote</a:t>
            </a:r>
            <a:r>
              <a:rPr lang="en-US" altLang="en-US" dirty="0"/>
              <a:t>:</a:t>
            </a:r>
            <a:r>
              <a:rPr lang="nl-NL" altLang="en-US" dirty="0"/>
              <a:t> </a:t>
            </a:r>
            <a:r>
              <a:rPr lang="en-US" altLang="en-US" dirty="0" err="1"/>
              <a:t>th</a:t>
            </a:r>
            <a:r>
              <a:rPr lang="nl-NL" altLang="en-US" dirty="0"/>
              <a:t>e </a:t>
            </a:r>
            <a:r>
              <a:rPr lang="en-US" altLang="en-US" dirty="0"/>
              <a:t>largest</a:t>
            </a:r>
            <a:r>
              <a:rPr lang="nl-NL" altLang="en-US" dirty="0"/>
              <a:t> </a:t>
            </a:r>
            <a:r>
              <a:rPr lang="en-US" altLang="en-US" dirty="0"/>
              <a:t>enclosed</a:t>
            </a:r>
            <a:r>
              <a:rPr lang="nl-NL" altLang="en-US" dirty="0"/>
              <a:t> </a:t>
            </a:r>
            <a:r>
              <a:rPr lang="nl-NL" altLang="en-US" dirty="0" err="1"/>
              <a:t>cir</a:t>
            </a:r>
            <a:r>
              <a:rPr lang="en-US" altLang="en-US" dirty="0" err="1"/>
              <a:t>cle</a:t>
            </a:r>
            <a:r>
              <a:rPr lang="nl-NL" altLang="en-US" dirty="0"/>
              <a:t> </a:t>
            </a:r>
            <a:r>
              <a:rPr lang="en-US" altLang="en-US" dirty="0"/>
              <a:t>of</a:t>
            </a:r>
            <a:r>
              <a:rPr lang="nl-NL" altLang="en-US" dirty="0"/>
              <a:t> </a:t>
            </a:r>
            <a:r>
              <a:rPr lang="en-US" altLang="en-US" dirty="0"/>
              <a:t>the</a:t>
            </a:r>
            <a:r>
              <a:rPr lang="nl-NL" altLang="en-US" dirty="0"/>
              <a:t> </a:t>
            </a:r>
            <a:r>
              <a:rPr lang="nl-NL" altLang="en-US" dirty="0" err="1"/>
              <a:t>polygon</a:t>
            </a:r>
            <a:r>
              <a:rPr lang="nl-NL" altLang="en-US" dirty="0"/>
              <a:t> h</a:t>
            </a:r>
            <a:r>
              <a:rPr lang="en-US" altLang="en-US" dirty="0"/>
              <a:t>as</a:t>
            </a:r>
            <a:r>
              <a:rPr lang="nl-NL" altLang="en-US" dirty="0"/>
              <a:t> </a:t>
            </a:r>
            <a:r>
              <a:rPr lang="en-US" altLang="en-US" dirty="0"/>
              <a:t>its</a:t>
            </a:r>
            <a:r>
              <a:rPr lang="nl-NL" altLang="en-US" dirty="0"/>
              <a:t> cent</a:t>
            </a:r>
            <a:r>
              <a:rPr lang="en-US" altLang="en-US" dirty="0" err="1"/>
              <a:t>er</a:t>
            </a:r>
            <a:r>
              <a:rPr lang="nl-NL" altLang="en-US" dirty="0"/>
              <a:t> o</a:t>
            </a:r>
            <a:r>
              <a:rPr lang="en-US" altLang="en-US" dirty="0"/>
              <a:t>n</a:t>
            </a:r>
            <a:r>
              <a:rPr lang="nl-NL" altLang="en-US" dirty="0"/>
              <a:t> </a:t>
            </a:r>
            <a:r>
              <a:rPr lang="en-US" altLang="en-US" dirty="0"/>
              <a:t>a</a:t>
            </a:r>
            <a:r>
              <a:rPr lang="nl-NL" altLang="en-US" dirty="0"/>
              <a:t> </a:t>
            </a:r>
            <a:r>
              <a:rPr lang="nl-NL" altLang="en-US" dirty="0" err="1"/>
              <a:t>Voronoi</a:t>
            </a:r>
            <a:r>
              <a:rPr lang="nl-NL" altLang="en-US" dirty="0"/>
              <a:t> </a:t>
            </a:r>
            <a:r>
              <a:rPr lang="nl-NL" altLang="en-US" dirty="0" smtClean="0"/>
              <a:t>vertex</a:t>
            </a:r>
            <a:br>
              <a:rPr lang="nl-NL" altLang="en-US" dirty="0" smtClean="0"/>
            </a:br>
            <a:endParaRPr lang="nl-NL" altLang="en-US" dirty="0" smtClean="0"/>
          </a:p>
          <a:p>
            <a:r>
              <a:rPr lang="nl-NL" altLang="en-US" dirty="0" err="1" smtClean="0"/>
              <a:t>Also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note</a:t>
            </a:r>
            <a:r>
              <a:rPr lang="nl-NL" altLang="en-US" dirty="0" smtClean="0"/>
              <a:t>:  </a:t>
            </a:r>
            <a:r>
              <a:rPr lang="nl-NL" altLang="en-US" dirty="0" err="1" smtClean="0"/>
              <a:t>this</a:t>
            </a:r>
            <a:r>
              <a:rPr lang="nl-NL" altLang="en-US" dirty="0" smtClean="0"/>
              <a:t> is </a:t>
            </a:r>
            <a:r>
              <a:rPr lang="nl-NL" altLang="en-US" dirty="0" err="1" smtClean="0"/>
              <a:t>hardly</a:t>
            </a:r>
            <a:r>
              <a:rPr lang="nl-NL" altLang="en-US" dirty="0" smtClean="0"/>
              <a:t> a short or </a:t>
            </a:r>
            <a:r>
              <a:rPr lang="nl-NL" altLang="en-US" dirty="0" err="1" smtClean="0"/>
              <a:t>summarizing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description</a:t>
            </a:r>
            <a:endParaRPr lang="nl-NL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Description of shape of </a:t>
            </a:r>
            <a:r>
              <a:rPr lang="en-US" altLang="en-US" dirty="0" smtClean="0"/>
              <a:t>a polyline or boundary of a polygon</a:t>
            </a:r>
            <a:endParaRPr lang="nl-NL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248" y="1916832"/>
            <a:ext cx="8509248" cy="3048868"/>
          </a:xfrm>
        </p:spPr>
        <p:txBody>
          <a:bodyPr>
            <a:noAutofit/>
          </a:bodyPr>
          <a:lstStyle/>
          <a:p>
            <a:r>
              <a:rPr lang="nl-NL" altLang="en-US" dirty="0" err="1" smtClean="0"/>
              <a:t>Sinuosit</a:t>
            </a:r>
            <a:r>
              <a:rPr lang="en-US" altLang="en-US" dirty="0"/>
              <a:t>y</a:t>
            </a:r>
            <a:r>
              <a:rPr lang="nl-NL" altLang="en-US" dirty="0"/>
              <a:t>: </a:t>
            </a:r>
            <a:r>
              <a:rPr lang="nl-NL" altLang="en-US" dirty="0" err="1"/>
              <a:t>total</a:t>
            </a:r>
            <a:r>
              <a:rPr lang="nl-NL" altLang="en-US" dirty="0"/>
              <a:t> </a:t>
            </a:r>
            <a:r>
              <a:rPr lang="en-US" altLang="en-US" dirty="0"/>
              <a:t>angular change</a:t>
            </a:r>
            <a:endParaRPr lang="nl-NL" altLang="en-US" dirty="0"/>
          </a:p>
          <a:p>
            <a:r>
              <a:rPr lang="en-US" altLang="en-US" dirty="0"/>
              <a:t>Curviness</a:t>
            </a:r>
            <a:r>
              <a:rPr lang="nl-NL" altLang="en-US" dirty="0"/>
              <a:t>: </a:t>
            </a:r>
            <a:r>
              <a:rPr lang="en-US" altLang="en-US" dirty="0"/>
              <a:t>average change of </a:t>
            </a:r>
            <a:r>
              <a:rPr lang="en-US" altLang="en-US" dirty="0" smtClean="0"/>
              <a:t>angle</a:t>
            </a:r>
            <a:r>
              <a:rPr lang="nl-NL" altLang="en-US" dirty="0" smtClean="0"/>
              <a:t> (per </a:t>
            </a:r>
            <a:r>
              <a:rPr lang="en-US" altLang="en-US" dirty="0"/>
              <a:t>unit of </a:t>
            </a:r>
            <a:r>
              <a:rPr lang="nl-NL" altLang="en-US" dirty="0"/>
              <a:t>lengt</a:t>
            </a:r>
            <a:r>
              <a:rPr lang="en-US" altLang="en-US" dirty="0"/>
              <a:t>h</a:t>
            </a:r>
            <a:r>
              <a:rPr lang="nl-NL" altLang="en-US" dirty="0"/>
              <a:t>)</a:t>
            </a:r>
          </a:p>
          <a:p>
            <a:r>
              <a:rPr lang="en-US" altLang="en-US" dirty="0"/>
              <a:t>Number of</a:t>
            </a:r>
            <a:r>
              <a:rPr lang="nl-NL" altLang="en-US" dirty="0"/>
              <a:t> </a:t>
            </a:r>
            <a:r>
              <a:rPr lang="en-US" altLang="en-US" dirty="0"/>
              <a:t>inflection </a:t>
            </a:r>
            <a:r>
              <a:rPr lang="en-US" altLang="en-US" dirty="0" smtClean="0"/>
              <a:t>points:</a:t>
            </a:r>
          </a:p>
          <a:p>
            <a:pPr lvl="1"/>
            <a:r>
              <a:rPr lang="en-US" altLang="en-US" dirty="0" smtClean="0"/>
              <a:t>Smooth curve: second derivative is zero</a:t>
            </a:r>
          </a:p>
          <a:p>
            <a:pPr lvl="1"/>
            <a:r>
              <a:rPr lang="en-US" altLang="en-US" dirty="0" smtClean="0"/>
              <a:t>Polygonal curve: a turn left (right) followed by a turn right (left)</a:t>
            </a:r>
            <a:endParaRPr lang="nl-NL" altLang="en-US" dirty="0"/>
          </a:p>
          <a:p>
            <a:endParaRPr lang="nl-NL" altLang="en-US" dirty="0"/>
          </a:p>
        </p:txBody>
      </p:sp>
      <p:sp>
        <p:nvSpPr>
          <p:cNvPr id="33796" name="Freeform 4"/>
          <p:cNvSpPr>
            <a:spLocks/>
          </p:cNvSpPr>
          <p:nvPr/>
        </p:nvSpPr>
        <p:spPr bwMode="auto">
          <a:xfrm>
            <a:off x="5162550" y="5347419"/>
            <a:ext cx="3048000" cy="838200"/>
          </a:xfrm>
          <a:custGeom>
            <a:avLst/>
            <a:gdLst>
              <a:gd name="T0" fmla="*/ 0 w 1920"/>
              <a:gd name="T1" fmla="*/ 528 h 528"/>
              <a:gd name="T2" fmla="*/ 192 w 1920"/>
              <a:gd name="T3" fmla="*/ 288 h 528"/>
              <a:gd name="T4" fmla="*/ 432 w 1920"/>
              <a:gd name="T5" fmla="*/ 144 h 528"/>
              <a:gd name="T6" fmla="*/ 720 w 1920"/>
              <a:gd name="T7" fmla="*/ 192 h 528"/>
              <a:gd name="T8" fmla="*/ 912 w 1920"/>
              <a:gd name="T9" fmla="*/ 384 h 528"/>
              <a:gd name="T10" fmla="*/ 1056 w 1920"/>
              <a:gd name="T11" fmla="*/ 480 h 528"/>
              <a:gd name="T12" fmla="*/ 1296 w 1920"/>
              <a:gd name="T13" fmla="*/ 480 h 528"/>
              <a:gd name="T14" fmla="*/ 1488 w 1920"/>
              <a:gd name="T15" fmla="*/ 432 h 528"/>
              <a:gd name="T16" fmla="*/ 1728 w 1920"/>
              <a:gd name="T17" fmla="*/ 240 h 528"/>
              <a:gd name="T18" fmla="*/ 1920 w 1920"/>
              <a:gd name="T19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0" h="528">
                <a:moveTo>
                  <a:pt x="0" y="528"/>
                </a:moveTo>
                <a:cubicBezTo>
                  <a:pt x="60" y="440"/>
                  <a:pt x="120" y="352"/>
                  <a:pt x="192" y="288"/>
                </a:cubicBezTo>
                <a:cubicBezTo>
                  <a:pt x="264" y="224"/>
                  <a:pt x="344" y="160"/>
                  <a:pt x="432" y="144"/>
                </a:cubicBezTo>
                <a:cubicBezTo>
                  <a:pt x="520" y="128"/>
                  <a:pt x="640" y="152"/>
                  <a:pt x="720" y="192"/>
                </a:cubicBezTo>
                <a:cubicBezTo>
                  <a:pt x="800" y="232"/>
                  <a:pt x="856" y="336"/>
                  <a:pt x="912" y="384"/>
                </a:cubicBezTo>
                <a:cubicBezTo>
                  <a:pt x="968" y="432"/>
                  <a:pt x="992" y="464"/>
                  <a:pt x="1056" y="480"/>
                </a:cubicBezTo>
                <a:cubicBezTo>
                  <a:pt x="1120" y="496"/>
                  <a:pt x="1224" y="488"/>
                  <a:pt x="1296" y="480"/>
                </a:cubicBezTo>
                <a:cubicBezTo>
                  <a:pt x="1368" y="472"/>
                  <a:pt x="1416" y="472"/>
                  <a:pt x="1488" y="432"/>
                </a:cubicBezTo>
                <a:cubicBezTo>
                  <a:pt x="1560" y="392"/>
                  <a:pt x="1656" y="312"/>
                  <a:pt x="1728" y="240"/>
                </a:cubicBezTo>
                <a:cubicBezTo>
                  <a:pt x="1800" y="168"/>
                  <a:pt x="1860" y="84"/>
                  <a:pt x="1920" y="0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6508750" y="5842719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Freeform 6"/>
          <p:cNvSpPr>
            <a:spLocks/>
          </p:cNvSpPr>
          <p:nvPr/>
        </p:nvSpPr>
        <p:spPr bwMode="auto">
          <a:xfrm>
            <a:off x="1143000" y="5147394"/>
            <a:ext cx="2895600" cy="990600"/>
          </a:xfrm>
          <a:custGeom>
            <a:avLst/>
            <a:gdLst>
              <a:gd name="T0" fmla="*/ 0 w 1824"/>
              <a:gd name="T1" fmla="*/ 576 h 624"/>
              <a:gd name="T2" fmla="*/ 192 w 1824"/>
              <a:gd name="T3" fmla="*/ 144 h 624"/>
              <a:gd name="T4" fmla="*/ 672 w 1824"/>
              <a:gd name="T5" fmla="*/ 0 h 624"/>
              <a:gd name="T6" fmla="*/ 1056 w 1824"/>
              <a:gd name="T7" fmla="*/ 240 h 624"/>
              <a:gd name="T8" fmla="*/ 1200 w 1824"/>
              <a:gd name="T9" fmla="*/ 624 h 624"/>
              <a:gd name="T10" fmla="*/ 1824 w 1824"/>
              <a:gd name="T11" fmla="*/ 288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624">
                <a:moveTo>
                  <a:pt x="0" y="576"/>
                </a:moveTo>
                <a:lnTo>
                  <a:pt x="192" y="144"/>
                </a:lnTo>
                <a:lnTo>
                  <a:pt x="672" y="0"/>
                </a:lnTo>
                <a:lnTo>
                  <a:pt x="1056" y="240"/>
                </a:lnTo>
                <a:lnTo>
                  <a:pt x="1200" y="624"/>
                </a:lnTo>
                <a:lnTo>
                  <a:pt x="1824" y="288"/>
                </a:ln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1447800" y="4982294"/>
            <a:ext cx="177800" cy="393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V="1">
            <a:off x="2209800" y="4994994"/>
            <a:ext cx="457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2819400" y="552839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3048000" y="6137994"/>
            <a:ext cx="146050" cy="387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Freeform 11"/>
          <p:cNvSpPr>
            <a:spLocks/>
          </p:cNvSpPr>
          <p:nvPr/>
        </p:nvSpPr>
        <p:spPr bwMode="auto">
          <a:xfrm>
            <a:off x="1492250" y="5261694"/>
            <a:ext cx="60325" cy="82550"/>
          </a:xfrm>
          <a:custGeom>
            <a:avLst/>
            <a:gdLst>
              <a:gd name="T0" fmla="*/ 0 w 38"/>
              <a:gd name="T1" fmla="*/ 0 h 52"/>
              <a:gd name="T2" fmla="*/ 32 w 38"/>
              <a:gd name="T3" fmla="*/ 20 h 52"/>
              <a:gd name="T4" fmla="*/ 36 w 38"/>
              <a:gd name="T5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52">
                <a:moveTo>
                  <a:pt x="0" y="0"/>
                </a:moveTo>
                <a:cubicBezTo>
                  <a:pt x="13" y="5"/>
                  <a:pt x="26" y="11"/>
                  <a:pt x="32" y="20"/>
                </a:cubicBezTo>
                <a:cubicBezTo>
                  <a:pt x="38" y="29"/>
                  <a:pt x="37" y="40"/>
                  <a:pt x="36" y="5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Freeform 12"/>
          <p:cNvSpPr>
            <a:spLocks/>
          </p:cNvSpPr>
          <p:nvPr/>
        </p:nvSpPr>
        <p:spPr bwMode="auto">
          <a:xfrm>
            <a:off x="2324100" y="5109294"/>
            <a:ext cx="20638" cy="107950"/>
          </a:xfrm>
          <a:custGeom>
            <a:avLst/>
            <a:gdLst>
              <a:gd name="T0" fmla="*/ 4 w 13"/>
              <a:gd name="T1" fmla="*/ 0 h 68"/>
              <a:gd name="T2" fmla="*/ 12 w 13"/>
              <a:gd name="T3" fmla="*/ 36 h 68"/>
              <a:gd name="T4" fmla="*/ 0 w 13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68">
                <a:moveTo>
                  <a:pt x="4" y="0"/>
                </a:moveTo>
                <a:cubicBezTo>
                  <a:pt x="8" y="12"/>
                  <a:pt x="13" y="25"/>
                  <a:pt x="12" y="36"/>
                </a:cubicBezTo>
                <a:cubicBezTo>
                  <a:pt x="11" y="47"/>
                  <a:pt x="5" y="57"/>
                  <a:pt x="0" y="6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Freeform 13"/>
          <p:cNvSpPr>
            <a:spLocks/>
          </p:cNvSpPr>
          <p:nvPr/>
        </p:nvSpPr>
        <p:spPr bwMode="auto">
          <a:xfrm>
            <a:off x="2876550" y="5585544"/>
            <a:ext cx="44450" cy="82550"/>
          </a:xfrm>
          <a:custGeom>
            <a:avLst/>
            <a:gdLst>
              <a:gd name="T0" fmla="*/ 28 w 28"/>
              <a:gd name="T1" fmla="*/ 0 h 52"/>
              <a:gd name="T2" fmla="*/ 20 w 28"/>
              <a:gd name="T3" fmla="*/ 36 h 52"/>
              <a:gd name="T4" fmla="*/ 0 w 28"/>
              <a:gd name="T5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52">
                <a:moveTo>
                  <a:pt x="28" y="0"/>
                </a:moveTo>
                <a:cubicBezTo>
                  <a:pt x="26" y="13"/>
                  <a:pt x="25" y="27"/>
                  <a:pt x="20" y="36"/>
                </a:cubicBezTo>
                <a:cubicBezTo>
                  <a:pt x="15" y="45"/>
                  <a:pt x="7" y="48"/>
                  <a:pt x="0" y="5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Freeform 15"/>
          <p:cNvSpPr>
            <a:spLocks/>
          </p:cNvSpPr>
          <p:nvPr/>
        </p:nvSpPr>
        <p:spPr bwMode="auto">
          <a:xfrm>
            <a:off x="3092450" y="6099894"/>
            <a:ext cx="57150" cy="152400"/>
          </a:xfrm>
          <a:custGeom>
            <a:avLst/>
            <a:gdLst>
              <a:gd name="T0" fmla="*/ 24 w 36"/>
              <a:gd name="T1" fmla="*/ 0 h 96"/>
              <a:gd name="T2" fmla="*/ 36 w 36"/>
              <a:gd name="T3" fmla="*/ 44 h 96"/>
              <a:gd name="T4" fmla="*/ 24 w 36"/>
              <a:gd name="T5" fmla="*/ 76 h 96"/>
              <a:gd name="T6" fmla="*/ 0 w 36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96">
                <a:moveTo>
                  <a:pt x="24" y="0"/>
                </a:moveTo>
                <a:cubicBezTo>
                  <a:pt x="30" y="15"/>
                  <a:pt x="36" y="31"/>
                  <a:pt x="36" y="44"/>
                </a:cubicBezTo>
                <a:cubicBezTo>
                  <a:pt x="36" y="57"/>
                  <a:pt x="30" y="67"/>
                  <a:pt x="24" y="76"/>
                </a:cubicBezTo>
                <a:cubicBezTo>
                  <a:pt x="18" y="85"/>
                  <a:pt x="9" y="90"/>
                  <a:pt x="0" y="9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this lecture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047806" cy="4555703"/>
          </a:xfrm>
        </p:spPr>
        <p:txBody>
          <a:bodyPr>
            <a:normAutofit/>
          </a:bodyPr>
          <a:lstStyle/>
          <a:p>
            <a:r>
              <a:rPr lang="en-US" dirty="0" smtClean="0"/>
              <a:t>Why geometric description for geometric pattern recognition?</a:t>
            </a:r>
          </a:p>
          <a:p>
            <a:r>
              <a:rPr lang="en-US" dirty="0" smtClean="0"/>
              <a:t>Description of size (area, perimeter, diameter, width)</a:t>
            </a:r>
          </a:p>
          <a:p>
            <a:r>
              <a:rPr lang="en-US" dirty="0" smtClean="0"/>
              <a:t>Description of orientation</a:t>
            </a:r>
          </a:p>
          <a:p>
            <a:r>
              <a:rPr lang="en-US" dirty="0" smtClean="0"/>
              <a:t>Description of position</a:t>
            </a:r>
          </a:p>
          <a:p>
            <a:r>
              <a:rPr lang="en-US" dirty="0" smtClean="0"/>
              <a:t>Description of elongation</a:t>
            </a:r>
          </a:p>
          <a:p>
            <a:r>
              <a:rPr lang="en-US" dirty="0" smtClean="0"/>
              <a:t>Description of density (scale-dependent)</a:t>
            </a:r>
          </a:p>
          <a:p>
            <a:r>
              <a:rPr lang="en-US" dirty="0" smtClean="0"/>
              <a:t>Description of </a:t>
            </a:r>
            <a:r>
              <a:rPr lang="en-US" dirty="0" err="1" smtClean="0"/>
              <a:t>clusteredness</a:t>
            </a:r>
            <a:endParaRPr lang="en-US" dirty="0" smtClean="0"/>
          </a:p>
          <a:p>
            <a:r>
              <a:rPr lang="en-US" dirty="0" smtClean="0"/>
              <a:t>Description of auto-correlation (scalar field)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56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Description of shape of </a:t>
            </a:r>
            <a:r>
              <a:rPr lang="en-US" altLang="en-US" dirty="0" smtClean="0"/>
              <a:t>a polyline or boundary of a polygon at a point</a:t>
            </a:r>
            <a:endParaRPr lang="nl-NL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248" y="1916832"/>
            <a:ext cx="8077200" cy="2016224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Tangent line direction</a:t>
            </a:r>
          </a:p>
          <a:p>
            <a:r>
              <a:rPr lang="en-US" altLang="en-US" dirty="0" smtClean="0"/>
              <a:t>Curvature</a:t>
            </a:r>
          </a:p>
          <a:p>
            <a:pPr lvl="1"/>
            <a:r>
              <a:rPr lang="en-US" altLang="en-US" dirty="0" smtClean="0"/>
              <a:t>Smooth curve: second derivative</a:t>
            </a:r>
          </a:p>
          <a:p>
            <a:pPr lvl="1"/>
            <a:r>
              <a:rPr lang="en-US" altLang="en-US" dirty="0" smtClean="0"/>
              <a:t>Polygonal curve: discrete curvature via the osculating circle</a:t>
            </a:r>
            <a:endParaRPr lang="nl-NL" altLang="en-US" dirty="0"/>
          </a:p>
          <a:p>
            <a:endParaRPr lang="nl-NL" altLang="en-US" dirty="0"/>
          </a:p>
        </p:txBody>
      </p:sp>
      <p:sp>
        <p:nvSpPr>
          <p:cNvPr id="33796" name="Freeform 4"/>
          <p:cNvSpPr>
            <a:spLocks/>
          </p:cNvSpPr>
          <p:nvPr/>
        </p:nvSpPr>
        <p:spPr bwMode="auto">
          <a:xfrm>
            <a:off x="5200550" y="4415218"/>
            <a:ext cx="3076751" cy="894074"/>
          </a:xfrm>
          <a:custGeom>
            <a:avLst/>
            <a:gdLst>
              <a:gd name="T0" fmla="*/ 0 w 1920"/>
              <a:gd name="T1" fmla="*/ 528 h 528"/>
              <a:gd name="T2" fmla="*/ 192 w 1920"/>
              <a:gd name="T3" fmla="*/ 288 h 528"/>
              <a:gd name="T4" fmla="*/ 432 w 1920"/>
              <a:gd name="T5" fmla="*/ 144 h 528"/>
              <a:gd name="T6" fmla="*/ 720 w 1920"/>
              <a:gd name="T7" fmla="*/ 192 h 528"/>
              <a:gd name="T8" fmla="*/ 912 w 1920"/>
              <a:gd name="T9" fmla="*/ 384 h 528"/>
              <a:gd name="T10" fmla="*/ 1056 w 1920"/>
              <a:gd name="T11" fmla="*/ 480 h 528"/>
              <a:gd name="T12" fmla="*/ 1296 w 1920"/>
              <a:gd name="T13" fmla="*/ 480 h 528"/>
              <a:gd name="T14" fmla="*/ 1488 w 1920"/>
              <a:gd name="T15" fmla="*/ 432 h 528"/>
              <a:gd name="T16" fmla="*/ 1728 w 1920"/>
              <a:gd name="T17" fmla="*/ 240 h 528"/>
              <a:gd name="T18" fmla="*/ 1920 w 1920"/>
              <a:gd name="T19" fmla="*/ 0 h 528"/>
              <a:gd name="connsiteX0" fmla="*/ 0 w 10000"/>
              <a:gd name="connsiteY0" fmla="*/ 10000 h 10000"/>
              <a:gd name="connsiteX1" fmla="*/ 1000 w 10000"/>
              <a:gd name="connsiteY1" fmla="*/ 5455 h 10000"/>
              <a:gd name="connsiteX2" fmla="*/ 2250 w 10000"/>
              <a:gd name="connsiteY2" fmla="*/ 2727 h 10000"/>
              <a:gd name="connsiteX3" fmla="*/ 3813 w 10000"/>
              <a:gd name="connsiteY3" fmla="*/ 2045 h 10000"/>
              <a:gd name="connsiteX4" fmla="*/ 4750 w 10000"/>
              <a:gd name="connsiteY4" fmla="*/ 7273 h 10000"/>
              <a:gd name="connsiteX5" fmla="*/ 5500 w 10000"/>
              <a:gd name="connsiteY5" fmla="*/ 9091 h 10000"/>
              <a:gd name="connsiteX6" fmla="*/ 6750 w 10000"/>
              <a:gd name="connsiteY6" fmla="*/ 9091 h 10000"/>
              <a:gd name="connsiteX7" fmla="*/ 7750 w 10000"/>
              <a:gd name="connsiteY7" fmla="*/ 8182 h 10000"/>
              <a:gd name="connsiteX8" fmla="*/ 9000 w 10000"/>
              <a:gd name="connsiteY8" fmla="*/ 4545 h 10000"/>
              <a:gd name="connsiteX9" fmla="*/ 10000 w 10000"/>
              <a:gd name="connsiteY9" fmla="*/ 0 h 10000"/>
              <a:gd name="connsiteX0" fmla="*/ 0 w 10000"/>
              <a:gd name="connsiteY0" fmla="*/ 10000 h 10000"/>
              <a:gd name="connsiteX1" fmla="*/ 1000 w 10000"/>
              <a:gd name="connsiteY1" fmla="*/ 5455 h 10000"/>
              <a:gd name="connsiteX2" fmla="*/ 2250 w 10000"/>
              <a:gd name="connsiteY2" fmla="*/ 2727 h 10000"/>
              <a:gd name="connsiteX3" fmla="*/ 3813 w 10000"/>
              <a:gd name="connsiteY3" fmla="*/ 2045 h 10000"/>
              <a:gd name="connsiteX4" fmla="*/ 5313 w 10000"/>
              <a:gd name="connsiteY4" fmla="*/ 4546 h 10000"/>
              <a:gd name="connsiteX5" fmla="*/ 5500 w 10000"/>
              <a:gd name="connsiteY5" fmla="*/ 9091 h 10000"/>
              <a:gd name="connsiteX6" fmla="*/ 6750 w 10000"/>
              <a:gd name="connsiteY6" fmla="*/ 9091 h 10000"/>
              <a:gd name="connsiteX7" fmla="*/ 7750 w 10000"/>
              <a:gd name="connsiteY7" fmla="*/ 8182 h 10000"/>
              <a:gd name="connsiteX8" fmla="*/ 9000 w 10000"/>
              <a:gd name="connsiteY8" fmla="*/ 4545 h 10000"/>
              <a:gd name="connsiteX9" fmla="*/ 10000 w 10000"/>
              <a:gd name="connsiteY9" fmla="*/ 0 h 10000"/>
              <a:gd name="connsiteX0" fmla="*/ 0 w 10000"/>
              <a:gd name="connsiteY0" fmla="*/ 10000 h 10000"/>
              <a:gd name="connsiteX1" fmla="*/ 1000 w 10000"/>
              <a:gd name="connsiteY1" fmla="*/ 5455 h 10000"/>
              <a:gd name="connsiteX2" fmla="*/ 2250 w 10000"/>
              <a:gd name="connsiteY2" fmla="*/ 2727 h 10000"/>
              <a:gd name="connsiteX3" fmla="*/ 3813 w 10000"/>
              <a:gd name="connsiteY3" fmla="*/ 2045 h 10000"/>
              <a:gd name="connsiteX4" fmla="*/ 5313 w 10000"/>
              <a:gd name="connsiteY4" fmla="*/ 4546 h 10000"/>
              <a:gd name="connsiteX5" fmla="*/ 6031 w 10000"/>
              <a:gd name="connsiteY5" fmla="*/ 7273 h 10000"/>
              <a:gd name="connsiteX6" fmla="*/ 6750 w 10000"/>
              <a:gd name="connsiteY6" fmla="*/ 9091 h 10000"/>
              <a:gd name="connsiteX7" fmla="*/ 7750 w 10000"/>
              <a:gd name="connsiteY7" fmla="*/ 8182 h 10000"/>
              <a:gd name="connsiteX8" fmla="*/ 9000 w 10000"/>
              <a:gd name="connsiteY8" fmla="*/ 4545 h 10000"/>
              <a:gd name="connsiteX9" fmla="*/ 10000 w 10000"/>
              <a:gd name="connsiteY9" fmla="*/ 0 h 10000"/>
              <a:gd name="connsiteX0" fmla="*/ 0 w 10000"/>
              <a:gd name="connsiteY0" fmla="*/ 10000 h 10000"/>
              <a:gd name="connsiteX1" fmla="*/ 1000 w 10000"/>
              <a:gd name="connsiteY1" fmla="*/ 5455 h 10000"/>
              <a:gd name="connsiteX2" fmla="*/ 2250 w 10000"/>
              <a:gd name="connsiteY2" fmla="*/ 2727 h 10000"/>
              <a:gd name="connsiteX3" fmla="*/ 3813 w 10000"/>
              <a:gd name="connsiteY3" fmla="*/ 2045 h 10000"/>
              <a:gd name="connsiteX4" fmla="*/ 5313 w 10000"/>
              <a:gd name="connsiteY4" fmla="*/ 4546 h 10000"/>
              <a:gd name="connsiteX5" fmla="*/ 6750 w 10000"/>
              <a:gd name="connsiteY5" fmla="*/ 9091 h 10000"/>
              <a:gd name="connsiteX6" fmla="*/ 7750 w 10000"/>
              <a:gd name="connsiteY6" fmla="*/ 8182 h 10000"/>
              <a:gd name="connsiteX7" fmla="*/ 9000 w 10000"/>
              <a:gd name="connsiteY7" fmla="*/ 4545 h 10000"/>
              <a:gd name="connsiteX8" fmla="*/ 10000 w 10000"/>
              <a:gd name="connsiteY8" fmla="*/ 0 h 10000"/>
              <a:gd name="connsiteX0" fmla="*/ 0 w 10000"/>
              <a:gd name="connsiteY0" fmla="*/ 10000 h 10000"/>
              <a:gd name="connsiteX1" fmla="*/ 1000 w 10000"/>
              <a:gd name="connsiteY1" fmla="*/ 5455 h 10000"/>
              <a:gd name="connsiteX2" fmla="*/ 2250 w 10000"/>
              <a:gd name="connsiteY2" fmla="*/ 2727 h 10000"/>
              <a:gd name="connsiteX3" fmla="*/ 3813 w 10000"/>
              <a:gd name="connsiteY3" fmla="*/ 2045 h 10000"/>
              <a:gd name="connsiteX4" fmla="*/ 5313 w 10000"/>
              <a:gd name="connsiteY4" fmla="*/ 4546 h 10000"/>
              <a:gd name="connsiteX5" fmla="*/ 6750 w 10000"/>
              <a:gd name="connsiteY5" fmla="*/ 9091 h 10000"/>
              <a:gd name="connsiteX6" fmla="*/ 7938 w 10000"/>
              <a:gd name="connsiteY6" fmla="*/ 8182 h 10000"/>
              <a:gd name="connsiteX7" fmla="*/ 9000 w 10000"/>
              <a:gd name="connsiteY7" fmla="*/ 4545 h 10000"/>
              <a:gd name="connsiteX8" fmla="*/ 10000 w 10000"/>
              <a:gd name="connsiteY8" fmla="*/ 0 h 10000"/>
              <a:gd name="connsiteX0" fmla="*/ 0 w 10219"/>
              <a:gd name="connsiteY0" fmla="*/ 8409 h 8409"/>
              <a:gd name="connsiteX1" fmla="*/ 1000 w 10219"/>
              <a:gd name="connsiteY1" fmla="*/ 3864 h 8409"/>
              <a:gd name="connsiteX2" fmla="*/ 2250 w 10219"/>
              <a:gd name="connsiteY2" fmla="*/ 1136 h 8409"/>
              <a:gd name="connsiteX3" fmla="*/ 3813 w 10219"/>
              <a:gd name="connsiteY3" fmla="*/ 454 h 8409"/>
              <a:gd name="connsiteX4" fmla="*/ 5313 w 10219"/>
              <a:gd name="connsiteY4" fmla="*/ 2955 h 8409"/>
              <a:gd name="connsiteX5" fmla="*/ 6750 w 10219"/>
              <a:gd name="connsiteY5" fmla="*/ 7500 h 8409"/>
              <a:gd name="connsiteX6" fmla="*/ 7938 w 10219"/>
              <a:gd name="connsiteY6" fmla="*/ 6591 h 8409"/>
              <a:gd name="connsiteX7" fmla="*/ 9000 w 10219"/>
              <a:gd name="connsiteY7" fmla="*/ 2954 h 8409"/>
              <a:gd name="connsiteX8" fmla="*/ 10219 w 10219"/>
              <a:gd name="connsiteY8" fmla="*/ 0 h 8409"/>
              <a:gd name="connsiteX0" fmla="*/ 0 w 10000"/>
              <a:gd name="connsiteY0" fmla="*/ 10000 h 10000"/>
              <a:gd name="connsiteX1" fmla="*/ 979 w 10000"/>
              <a:gd name="connsiteY1" fmla="*/ 4595 h 10000"/>
              <a:gd name="connsiteX2" fmla="*/ 2202 w 10000"/>
              <a:gd name="connsiteY2" fmla="*/ 1351 h 10000"/>
              <a:gd name="connsiteX3" fmla="*/ 3731 w 10000"/>
              <a:gd name="connsiteY3" fmla="*/ 540 h 10000"/>
              <a:gd name="connsiteX4" fmla="*/ 5199 w 10000"/>
              <a:gd name="connsiteY4" fmla="*/ 3514 h 10000"/>
              <a:gd name="connsiteX5" fmla="*/ 6605 w 10000"/>
              <a:gd name="connsiteY5" fmla="*/ 8919 h 10000"/>
              <a:gd name="connsiteX6" fmla="*/ 7768 w 10000"/>
              <a:gd name="connsiteY6" fmla="*/ 7838 h 10000"/>
              <a:gd name="connsiteX7" fmla="*/ 8929 w 10000"/>
              <a:gd name="connsiteY7" fmla="*/ 4189 h 10000"/>
              <a:gd name="connsiteX8" fmla="*/ 10000 w 10000"/>
              <a:gd name="connsiteY8" fmla="*/ 0 h 10000"/>
              <a:gd name="connsiteX0" fmla="*/ 0 w 9878"/>
              <a:gd name="connsiteY0" fmla="*/ 11351 h 11351"/>
              <a:gd name="connsiteX1" fmla="*/ 857 w 9878"/>
              <a:gd name="connsiteY1" fmla="*/ 4595 h 11351"/>
              <a:gd name="connsiteX2" fmla="*/ 2080 w 9878"/>
              <a:gd name="connsiteY2" fmla="*/ 1351 h 11351"/>
              <a:gd name="connsiteX3" fmla="*/ 3609 w 9878"/>
              <a:gd name="connsiteY3" fmla="*/ 540 h 11351"/>
              <a:gd name="connsiteX4" fmla="*/ 5077 w 9878"/>
              <a:gd name="connsiteY4" fmla="*/ 3514 h 11351"/>
              <a:gd name="connsiteX5" fmla="*/ 6483 w 9878"/>
              <a:gd name="connsiteY5" fmla="*/ 8919 h 11351"/>
              <a:gd name="connsiteX6" fmla="*/ 7646 w 9878"/>
              <a:gd name="connsiteY6" fmla="*/ 7838 h 11351"/>
              <a:gd name="connsiteX7" fmla="*/ 8807 w 9878"/>
              <a:gd name="connsiteY7" fmla="*/ 4189 h 11351"/>
              <a:gd name="connsiteX8" fmla="*/ 9878 w 9878"/>
              <a:gd name="connsiteY8" fmla="*/ 0 h 11351"/>
              <a:gd name="connsiteX0" fmla="*/ 0 w 10000"/>
              <a:gd name="connsiteY0" fmla="*/ 10000 h 10000"/>
              <a:gd name="connsiteX1" fmla="*/ 868 w 10000"/>
              <a:gd name="connsiteY1" fmla="*/ 4048 h 10000"/>
              <a:gd name="connsiteX2" fmla="*/ 2106 w 10000"/>
              <a:gd name="connsiteY2" fmla="*/ 1190 h 10000"/>
              <a:gd name="connsiteX3" fmla="*/ 3654 w 10000"/>
              <a:gd name="connsiteY3" fmla="*/ 476 h 10000"/>
              <a:gd name="connsiteX4" fmla="*/ 5140 w 10000"/>
              <a:gd name="connsiteY4" fmla="*/ 3096 h 10000"/>
              <a:gd name="connsiteX5" fmla="*/ 6563 w 10000"/>
              <a:gd name="connsiteY5" fmla="*/ 7857 h 10000"/>
              <a:gd name="connsiteX6" fmla="*/ 7740 w 10000"/>
              <a:gd name="connsiteY6" fmla="*/ 6905 h 10000"/>
              <a:gd name="connsiteX7" fmla="*/ 8916 w 10000"/>
              <a:gd name="connsiteY7" fmla="*/ 3690 h 10000"/>
              <a:gd name="connsiteX8" fmla="*/ 10000 w 10000"/>
              <a:gd name="connsiteY8" fmla="*/ 0 h 10000"/>
              <a:gd name="connsiteX0" fmla="*/ 0 w 10000"/>
              <a:gd name="connsiteY0" fmla="*/ 10163 h 10163"/>
              <a:gd name="connsiteX1" fmla="*/ 868 w 10000"/>
              <a:gd name="connsiteY1" fmla="*/ 4211 h 10163"/>
              <a:gd name="connsiteX2" fmla="*/ 2106 w 10000"/>
              <a:gd name="connsiteY2" fmla="*/ 282 h 10163"/>
              <a:gd name="connsiteX3" fmla="*/ 3654 w 10000"/>
              <a:gd name="connsiteY3" fmla="*/ 639 h 10163"/>
              <a:gd name="connsiteX4" fmla="*/ 5140 w 10000"/>
              <a:gd name="connsiteY4" fmla="*/ 3259 h 10163"/>
              <a:gd name="connsiteX5" fmla="*/ 6563 w 10000"/>
              <a:gd name="connsiteY5" fmla="*/ 8020 h 10163"/>
              <a:gd name="connsiteX6" fmla="*/ 7740 w 10000"/>
              <a:gd name="connsiteY6" fmla="*/ 7068 h 10163"/>
              <a:gd name="connsiteX7" fmla="*/ 8916 w 10000"/>
              <a:gd name="connsiteY7" fmla="*/ 3853 h 10163"/>
              <a:gd name="connsiteX8" fmla="*/ 10000 w 10000"/>
              <a:gd name="connsiteY8" fmla="*/ 163 h 10163"/>
              <a:gd name="connsiteX0" fmla="*/ 0 w 10000"/>
              <a:gd name="connsiteY0" fmla="*/ 10709 h 10709"/>
              <a:gd name="connsiteX1" fmla="*/ 868 w 10000"/>
              <a:gd name="connsiteY1" fmla="*/ 4757 h 10709"/>
              <a:gd name="connsiteX2" fmla="*/ 2106 w 10000"/>
              <a:gd name="connsiteY2" fmla="*/ 828 h 10709"/>
              <a:gd name="connsiteX3" fmla="*/ 3685 w 10000"/>
              <a:gd name="connsiteY3" fmla="*/ 233 h 10709"/>
              <a:gd name="connsiteX4" fmla="*/ 5140 w 10000"/>
              <a:gd name="connsiteY4" fmla="*/ 3805 h 10709"/>
              <a:gd name="connsiteX5" fmla="*/ 6563 w 10000"/>
              <a:gd name="connsiteY5" fmla="*/ 8566 h 10709"/>
              <a:gd name="connsiteX6" fmla="*/ 7740 w 10000"/>
              <a:gd name="connsiteY6" fmla="*/ 7614 h 10709"/>
              <a:gd name="connsiteX7" fmla="*/ 8916 w 10000"/>
              <a:gd name="connsiteY7" fmla="*/ 4399 h 10709"/>
              <a:gd name="connsiteX8" fmla="*/ 10000 w 10000"/>
              <a:gd name="connsiteY8" fmla="*/ 709 h 10709"/>
              <a:gd name="connsiteX0" fmla="*/ 0 w 10000"/>
              <a:gd name="connsiteY0" fmla="*/ 10666 h 10666"/>
              <a:gd name="connsiteX1" fmla="*/ 868 w 10000"/>
              <a:gd name="connsiteY1" fmla="*/ 4714 h 10666"/>
              <a:gd name="connsiteX2" fmla="*/ 2106 w 10000"/>
              <a:gd name="connsiteY2" fmla="*/ 785 h 10666"/>
              <a:gd name="connsiteX3" fmla="*/ 3685 w 10000"/>
              <a:gd name="connsiteY3" fmla="*/ 190 h 10666"/>
              <a:gd name="connsiteX4" fmla="*/ 5233 w 10000"/>
              <a:gd name="connsiteY4" fmla="*/ 3167 h 10666"/>
              <a:gd name="connsiteX5" fmla="*/ 6563 w 10000"/>
              <a:gd name="connsiteY5" fmla="*/ 8523 h 10666"/>
              <a:gd name="connsiteX6" fmla="*/ 7740 w 10000"/>
              <a:gd name="connsiteY6" fmla="*/ 7571 h 10666"/>
              <a:gd name="connsiteX7" fmla="*/ 8916 w 10000"/>
              <a:gd name="connsiteY7" fmla="*/ 4356 h 10666"/>
              <a:gd name="connsiteX8" fmla="*/ 10000 w 10000"/>
              <a:gd name="connsiteY8" fmla="*/ 666 h 10666"/>
              <a:gd name="connsiteX0" fmla="*/ 0 w 10000"/>
              <a:gd name="connsiteY0" fmla="*/ 11181 h 11181"/>
              <a:gd name="connsiteX1" fmla="*/ 868 w 10000"/>
              <a:gd name="connsiteY1" fmla="*/ 5229 h 11181"/>
              <a:gd name="connsiteX2" fmla="*/ 2106 w 10000"/>
              <a:gd name="connsiteY2" fmla="*/ 1300 h 11181"/>
              <a:gd name="connsiteX3" fmla="*/ 3716 w 10000"/>
              <a:gd name="connsiteY3" fmla="*/ 110 h 11181"/>
              <a:gd name="connsiteX4" fmla="*/ 5233 w 10000"/>
              <a:gd name="connsiteY4" fmla="*/ 3682 h 11181"/>
              <a:gd name="connsiteX5" fmla="*/ 6563 w 10000"/>
              <a:gd name="connsiteY5" fmla="*/ 9038 h 11181"/>
              <a:gd name="connsiteX6" fmla="*/ 7740 w 10000"/>
              <a:gd name="connsiteY6" fmla="*/ 8086 h 11181"/>
              <a:gd name="connsiteX7" fmla="*/ 8916 w 10000"/>
              <a:gd name="connsiteY7" fmla="*/ 4871 h 11181"/>
              <a:gd name="connsiteX8" fmla="*/ 10000 w 10000"/>
              <a:gd name="connsiteY8" fmla="*/ 1181 h 11181"/>
              <a:gd name="connsiteX0" fmla="*/ 0 w 10000"/>
              <a:gd name="connsiteY0" fmla="*/ 11175 h 11175"/>
              <a:gd name="connsiteX1" fmla="*/ 868 w 10000"/>
              <a:gd name="connsiteY1" fmla="*/ 5223 h 11175"/>
              <a:gd name="connsiteX2" fmla="*/ 2106 w 10000"/>
              <a:gd name="connsiteY2" fmla="*/ 1294 h 11175"/>
              <a:gd name="connsiteX3" fmla="*/ 3716 w 10000"/>
              <a:gd name="connsiteY3" fmla="*/ 104 h 11175"/>
              <a:gd name="connsiteX4" fmla="*/ 5388 w 10000"/>
              <a:gd name="connsiteY4" fmla="*/ 3557 h 11175"/>
              <a:gd name="connsiteX5" fmla="*/ 6563 w 10000"/>
              <a:gd name="connsiteY5" fmla="*/ 9032 h 11175"/>
              <a:gd name="connsiteX6" fmla="*/ 7740 w 10000"/>
              <a:gd name="connsiteY6" fmla="*/ 8080 h 11175"/>
              <a:gd name="connsiteX7" fmla="*/ 8916 w 10000"/>
              <a:gd name="connsiteY7" fmla="*/ 4865 h 11175"/>
              <a:gd name="connsiteX8" fmla="*/ 10000 w 10000"/>
              <a:gd name="connsiteY8" fmla="*/ 1175 h 11175"/>
              <a:gd name="connsiteX0" fmla="*/ 0 w 10000"/>
              <a:gd name="connsiteY0" fmla="*/ 11175 h 11175"/>
              <a:gd name="connsiteX1" fmla="*/ 868 w 10000"/>
              <a:gd name="connsiteY1" fmla="*/ 5223 h 11175"/>
              <a:gd name="connsiteX2" fmla="*/ 2106 w 10000"/>
              <a:gd name="connsiteY2" fmla="*/ 1294 h 11175"/>
              <a:gd name="connsiteX3" fmla="*/ 3716 w 10000"/>
              <a:gd name="connsiteY3" fmla="*/ 104 h 11175"/>
              <a:gd name="connsiteX4" fmla="*/ 5388 w 10000"/>
              <a:gd name="connsiteY4" fmla="*/ 3557 h 11175"/>
              <a:gd name="connsiteX5" fmla="*/ 6656 w 10000"/>
              <a:gd name="connsiteY5" fmla="*/ 9627 h 11175"/>
              <a:gd name="connsiteX6" fmla="*/ 7740 w 10000"/>
              <a:gd name="connsiteY6" fmla="*/ 8080 h 11175"/>
              <a:gd name="connsiteX7" fmla="*/ 8916 w 10000"/>
              <a:gd name="connsiteY7" fmla="*/ 4865 h 11175"/>
              <a:gd name="connsiteX8" fmla="*/ 10000 w 10000"/>
              <a:gd name="connsiteY8" fmla="*/ 1175 h 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1175">
                <a:moveTo>
                  <a:pt x="0" y="11175"/>
                </a:moveTo>
                <a:cubicBezTo>
                  <a:pt x="279" y="8953"/>
                  <a:pt x="517" y="6870"/>
                  <a:pt x="868" y="5223"/>
                </a:cubicBezTo>
                <a:cubicBezTo>
                  <a:pt x="1219" y="3576"/>
                  <a:pt x="1631" y="2147"/>
                  <a:pt x="2106" y="1294"/>
                </a:cubicBezTo>
                <a:cubicBezTo>
                  <a:pt x="2581" y="441"/>
                  <a:pt x="3169" y="-273"/>
                  <a:pt x="3716" y="104"/>
                </a:cubicBezTo>
                <a:cubicBezTo>
                  <a:pt x="4263" y="481"/>
                  <a:pt x="4898" y="1970"/>
                  <a:pt x="5388" y="3557"/>
                </a:cubicBezTo>
                <a:cubicBezTo>
                  <a:pt x="5878" y="5144"/>
                  <a:pt x="6264" y="8873"/>
                  <a:pt x="6656" y="9627"/>
                </a:cubicBezTo>
                <a:cubicBezTo>
                  <a:pt x="7048" y="10381"/>
                  <a:pt x="7363" y="8874"/>
                  <a:pt x="7740" y="8080"/>
                </a:cubicBezTo>
                <a:cubicBezTo>
                  <a:pt x="8117" y="7286"/>
                  <a:pt x="8544" y="6294"/>
                  <a:pt x="8916" y="4865"/>
                </a:cubicBezTo>
                <a:cubicBezTo>
                  <a:pt x="9287" y="3437"/>
                  <a:pt x="9691" y="2842"/>
                  <a:pt x="10000" y="1175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6645275" y="453082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Freeform 6"/>
          <p:cNvSpPr>
            <a:spLocks/>
          </p:cNvSpPr>
          <p:nvPr/>
        </p:nvSpPr>
        <p:spPr bwMode="auto">
          <a:xfrm>
            <a:off x="1143000" y="4175844"/>
            <a:ext cx="2895600" cy="990600"/>
          </a:xfrm>
          <a:custGeom>
            <a:avLst/>
            <a:gdLst>
              <a:gd name="T0" fmla="*/ 0 w 1824"/>
              <a:gd name="T1" fmla="*/ 576 h 624"/>
              <a:gd name="T2" fmla="*/ 192 w 1824"/>
              <a:gd name="T3" fmla="*/ 144 h 624"/>
              <a:gd name="T4" fmla="*/ 672 w 1824"/>
              <a:gd name="T5" fmla="*/ 0 h 624"/>
              <a:gd name="T6" fmla="*/ 1056 w 1824"/>
              <a:gd name="T7" fmla="*/ 240 h 624"/>
              <a:gd name="T8" fmla="*/ 1200 w 1824"/>
              <a:gd name="T9" fmla="*/ 624 h 624"/>
              <a:gd name="T10" fmla="*/ 1824 w 1824"/>
              <a:gd name="T11" fmla="*/ 288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624">
                <a:moveTo>
                  <a:pt x="0" y="576"/>
                </a:moveTo>
                <a:lnTo>
                  <a:pt x="192" y="144"/>
                </a:lnTo>
                <a:lnTo>
                  <a:pt x="672" y="0"/>
                </a:lnTo>
                <a:lnTo>
                  <a:pt x="1056" y="240"/>
                </a:lnTo>
                <a:lnTo>
                  <a:pt x="1200" y="624"/>
                </a:lnTo>
                <a:lnTo>
                  <a:pt x="1824" y="288"/>
                </a:ln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2479576" y="432013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039888" y="4454625"/>
            <a:ext cx="439688" cy="1031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3450" y="5612368"/>
            <a:ext cx="2611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discrete curvature 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1021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Description of shape of </a:t>
            </a:r>
            <a:r>
              <a:rPr lang="en-US" altLang="en-US" dirty="0" smtClean="0"/>
              <a:t>a polyline or boundary of a polygon at a point</a:t>
            </a:r>
            <a:endParaRPr lang="nl-NL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16832"/>
            <a:ext cx="8077200" cy="2016224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Tangent line direction</a:t>
            </a:r>
          </a:p>
          <a:p>
            <a:r>
              <a:rPr lang="en-US" altLang="en-US" dirty="0" smtClean="0"/>
              <a:t>Curvature</a:t>
            </a:r>
          </a:p>
          <a:p>
            <a:pPr lvl="1"/>
            <a:r>
              <a:rPr lang="en-US" altLang="en-US" dirty="0" smtClean="0"/>
              <a:t>Smooth curve: second derivative</a:t>
            </a:r>
          </a:p>
          <a:p>
            <a:pPr lvl="1"/>
            <a:r>
              <a:rPr lang="en-US" altLang="en-US" dirty="0" smtClean="0"/>
              <a:t>Polygonal curve: discrete curvature via the osculating circle</a:t>
            </a:r>
            <a:endParaRPr lang="nl-NL" altLang="en-US" dirty="0"/>
          </a:p>
          <a:p>
            <a:endParaRPr lang="nl-NL" altLang="en-US" dirty="0"/>
          </a:p>
        </p:txBody>
      </p:sp>
      <p:sp>
        <p:nvSpPr>
          <p:cNvPr id="33796" name="Freeform 4"/>
          <p:cNvSpPr>
            <a:spLocks/>
          </p:cNvSpPr>
          <p:nvPr/>
        </p:nvSpPr>
        <p:spPr bwMode="auto">
          <a:xfrm>
            <a:off x="5200550" y="4415218"/>
            <a:ext cx="3076751" cy="894074"/>
          </a:xfrm>
          <a:custGeom>
            <a:avLst/>
            <a:gdLst>
              <a:gd name="T0" fmla="*/ 0 w 1920"/>
              <a:gd name="T1" fmla="*/ 528 h 528"/>
              <a:gd name="T2" fmla="*/ 192 w 1920"/>
              <a:gd name="T3" fmla="*/ 288 h 528"/>
              <a:gd name="T4" fmla="*/ 432 w 1920"/>
              <a:gd name="T5" fmla="*/ 144 h 528"/>
              <a:gd name="T6" fmla="*/ 720 w 1920"/>
              <a:gd name="T7" fmla="*/ 192 h 528"/>
              <a:gd name="T8" fmla="*/ 912 w 1920"/>
              <a:gd name="T9" fmla="*/ 384 h 528"/>
              <a:gd name="T10" fmla="*/ 1056 w 1920"/>
              <a:gd name="T11" fmla="*/ 480 h 528"/>
              <a:gd name="T12" fmla="*/ 1296 w 1920"/>
              <a:gd name="T13" fmla="*/ 480 h 528"/>
              <a:gd name="T14" fmla="*/ 1488 w 1920"/>
              <a:gd name="T15" fmla="*/ 432 h 528"/>
              <a:gd name="T16" fmla="*/ 1728 w 1920"/>
              <a:gd name="T17" fmla="*/ 240 h 528"/>
              <a:gd name="T18" fmla="*/ 1920 w 1920"/>
              <a:gd name="T19" fmla="*/ 0 h 528"/>
              <a:gd name="connsiteX0" fmla="*/ 0 w 10000"/>
              <a:gd name="connsiteY0" fmla="*/ 10000 h 10000"/>
              <a:gd name="connsiteX1" fmla="*/ 1000 w 10000"/>
              <a:gd name="connsiteY1" fmla="*/ 5455 h 10000"/>
              <a:gd name="connsiteX2" fmla="*/ 2250 w 10000"/>
              <a:gd name="connsiteY2" fmla="*/ 2727 h 10000"/>
              <a:gd name="connsiteX3" fmla="*/ 3813 w 10000"/>
              <a:gd name="connsiteY3" fmla="*/ 2045 h 10000"/>
              <a:gd name="connsiteX4" fmla="*/ 4750 w 10000"/>
              <a:gd name="connsiteY4" fmla="*/ 7273 h 10000"/>
              <a:gd name="connsiteX5" fmla="*/ 5500 w 10000"/>
              <a:gd name="connsiteY5" fmla="*/ 9091 h 10000"/>
              <a:gd name="connsiteX6" fmla="*/ 6750 w 10000"/>
              <a:gd name="connsiteY6" fmla="*/ 9091 h 10000"/>
              <a:gd name="connsiteX7" fmla="*/ 7750 w 10000"/>
              <a:gd name="connsiteY7" fmla="*/ 8182 h 10000"/>
              <a:gd name="connsiteX8" fmla="*/ 9000 w 10000"/>
              <a:gd name="connsiteY8" fmla="*/ 4545 h 10000"/>
              <a:gd name="connsiteX9" fmla="*/ 10000 w 10000"/>
              <a:gd name="connsiteY9" fmla="*/ 0 h 10000"/>
              <a:gd name="connsiteX0" fmla="*/ 0 w 10000"/>
              <a:gd name="connsiteY0" fmla="*/ 10000 h 10000"/>
              <a:gd name="connsiteX1" fmla="*/ 1000 w 10000"/>
              <a:gd name="connsiteY1" fmla="*/ 5455 h 10000"/>
              <a:gd name="connsiteX2" fmla="*/ 2250 w 10000"/>
              <a:gd name="connsiteY2" fmla="*/ 2727 h 10000"/>
              <a:gd name="connsiteX3" fmla="*/ 3813 w 10000"/>
              <a:gd name="connsiteY3" fmla="*/ 2045 h 10000"/>
              <a:gd name="connsiteX4" fmla="*/ 5313 w 10000"/>
              <a:gd name="connsiteY4" fmla="*/ 4546 h 10000"/>
              <a:gd name="connsiteX5" fmla="*/ 5500 w 10000"/>
              <a:gd name="connsiteY5" fmla="*/ 9091 h 10000"/>
              <a:gd name="connsiteX6" fmla="*/ 6750 w 10000"/>
              <a:gd name="connsiteY6" fmla="*/ 9091 h 10000"/>
              <a:gd name="connsiteX7" fmla="*/ 7750 w 10000"/>
              <a:gd name="connsiteY7" fmla="*/ 8182 h 10000"/>
              <a:gd name="connsiteX8" fmla="*/ 9000 w 10000"/>
              <a:gd name="connsiteY8" fmla="*/ 4545 h 10000"/>
              <a:gd name="connsiteX9" fmla="*/ 10000 w 10000"/>
              <a:gd name="connsiteY9" fmla="*/ 0 h 10000"/>
              <a:gd name="connsiteX0" fmla="*/ 0 w 10000"/>
              <a:gd name="connsiteY0" fmla="*/ 10000 h 10000"/>
              <a:gd name="connsiteX1" fmla="*/ 1000 w 10000"/>
              <a:gd name="connsiteY1" fmla="*/ 5455 h 10000"/>
              <a:gd name="connsiteX2" fmla="*/ 2250 w 10000"/>
              <a:gd name="connsiteY2" fmla="*/ 2727 h 10000"/>
              <a:gd name="connsiteX3" fmla="*/ 3813 w 10000"/>
              <a:gd name="connsiteY3" fmla="*/ 2045 h 10000"/>
              <a:gd name="connsiteX4" fmla="*/ 5313 w 10000"/>
              <a:gd name="connsiteY4" fmla="*/ 4546 h 10000"/>
              <a:gd name="connsiteX5" fmla="*/ 6031 w 10000"/>
              <a:gd name="connsiteY5" fmla="*/ 7273 h 10000"/>
              <a:gd name="connsiteX6" fmla="*/ 6750 w 10000"/>
              <a:gd name="connsiteY6" fmla="*/ 9091 h 10000"/>
              <a:gd name="connsiteX7" fmla="*/ 7750 w 10000"/>
              <a:gd name="connsiteY7" fmla="*/ 8182 h 10000"/>
              <a:gd name="connsiteX8" fmla="*/ 9000 w 10000"/>
              <a:gd name="connsiteY8" fmla="*/ 4545 h 10000"/>
              <a:gd name="connsiteX9" fmla="*/ 10000 w 10000"/>
              <a:gd name="connsiteY9" fmla="*/ 0 h 10000"/>
              <a:gd name="connsiteX0" fmla="*/ 0 w 10000"/>
              <a:gd name="connsiteY0" fmla="*/ 10000 h 10000"/>
              <a:gd name="connsiteX1" fmla="*/ 1000 w 10000"/>
              <a:gd name="connsiteY1" fmla="*/ 5455 h 10000"/>
              <a:gd name="connsiteX2" fmla="*/ 2250 w 10000"/>
              <a:gd name="connsiteY2" fmla="*/ 2727 h 10000"/>
              <a:gd name="connsiteX3" fmla="*/ 3813 w 10000"/>
              <a:gd name="connsiteY3" fmla="*/ 2045 h 10000"/>
              <a:gd name="connsiteX4" fmla="*/ 5313 w 10000"/>
              <a:gd name="connsiteY4" fmla="*/ 4546 h 10000"/>
              <a:gd name="connsiteX5" fmla="*/ 6750 w 10000"/>
              <a:gd name="connsiteY5" fmla="*/ 9091 h 10000"/>
              <a:gd name="connsiteX6" fmla="*/ 7750 w 10000"/>
              <a:gd name="connsiteY6" fmla="*/ 8182 h 10000"/>
              <a:gd name="connsiteX7" fmla="*/ 9000 w 10000"/>
              <a:gd name="connsiteY7" fmla="*/ 4545 h 10000"/>
              <a:gd name="connsiteX8" fmla="*/ 10000 w 10000"/>
              <a:gd name="connsiteY8" fmla="*/ 0 h 10000"/>
              <a:gd name="connsiteX0" fmla="*/ 0 w 10000"/>
              <a:gd name="connsiteY0" fmla="*/ 10000 h 10000"/>
              <a:gd name="connsiteX1" fmla="*/ 1000 w 10000"/>
              <a:gd name="connsiteY1" fmla="*/ 5455 h 10000"/>
              <a:gd name="connsiteX2" fmla="*/ 2250 w 10000"/>
              <a:gd name="connsiteY2" fmla="*/ 2727 h 10000"/>
              <a:gd name="connsiteX3" fmla="*/ 3813 w 10000"/>
              <a:gd name="connsiteY3" fmla="*/ 2045 h 10000"/>
              <a:gd name="connsiteX4" fmla="*/ 5313 w 10000"/>
              <a:gd name="connsiteY4" fmla="*/ 4546 h 10000"/>
              <a:gd name="connsiteX5" fmla="*/ 6750 w 10000"/>
              <a:gd name="connsiteY5" fmla="*/ 9091 h 10000"/>
              <a:gd name="connsiteX6" fmla="*/ 7938 w 10000"/>
              <a:gd name="connsiteY6" fmla="*/ 8182 h 10000"/>
              <a:gd name="connsiteX7" fmla="*/ 9000 w 10000"/>
              <a:gd name="connsiteY7" fmla="*/ 4545 h 10000"/>
              <a:gd name="connsiteX8" fmla="*/ 10000 w 10000"/>
              <a:gd name="connsiteY8" fmla="*/ 0 h 10000"/>
              <a:gd name="connsiteX0" fmla="*/ 0 w 10219"/>
              <a:gd name="connsiteY0" fmla="*/ 8409 h 8409"/>
              <a:gd name="connsiteX1" fmla="*/ 1000 w 10219"/>
              <a:gd name="connsiteY1" fmla="*/ 3864 h 8409"/>
              <a:gd name="connsiteX2" fmla="*/ 2250 w 10219"/>
              <a:gd name="connsiteY2" fmla="*/ 1136 h 8409"/>
              <a:gd name="connsiteX3" fmla="*/ 3813 w 10219"/>
              <a:gd name="connsiteY3" fmla="*/ 454 h 8409"/>
              <a:gd name="connsiteX4" fmla="*/ 5313 w 10219"/>
              <a:gd name="connsiteY4" fmla="*/ 2955 h 8409"/>
              <a:gd name="connsiteX5" fmla="*/ 6750 w 10219"/>
              <a:gd name="connsiteY5" fmla="*/ 7500 h 8409"/>
              <a:gd name="connsiteX6" fmla="*/ 7938 w 10219"/>
              <a:gd name="connsiteY6" fmla="*/ 6591 h 8409"/>
              <a:gd name="connsiteX7" fmla="*/ 9000 w 10219"/>
              <a:gd name="connsiteY7" fmla="*/ 2954 h 8409"/>
              <a:gd name="connsiteX8" fmla="*/ 10219 w 10219"/>
              <a:gd name="connsiteY8" fmla="*/ 0 h 8409"/>
              <a:gd name="connsiteX0" fmla="*/ 0 w 10000"/>
              <a:gd name="connsiteY0" fmla="*/ 10000 h 10000"/>
              <a:gd name="connsiteX1" fmla="*/ 979 w 10000"/>
              <a:gd name="connsiteY1" fmla="*/ 4595 h 10000"/>
              <a:gd name="connsiteX2" fmla="*/ 2202 w 10000"/>
              <a:gd name="connsiteY2" fmla="*/ 1351 h 10000"/>
              <a:gd name="connsiteX3" fmla="*/ 3731 w 10000"/>
              <a:gd name="connsiteY3" fmla="*/ 540 h 10000"/>
              <a:gd name="connsiteX4" fmla="*/ 5199 w 10000"/>
              <a:gd name="connsiteY4" fmla="*/ 3514 h 10000"/>
              <a:gd name="connsiteX5" fmla="*/ 6605 w 10000"/>
              <a:gd name="connsiteY5" fmla="*/ 8919 h 10000"/>
              <a:gd name="connsiteX6" fmla="*/ 7768 w 10000"/>
              <a:gd name="connsiteY6" fmla="*/ 7838 h 10000"/>
              <a:gd name="connsiteX7" fmla="*/ 8929 w 10000"/>
              <a:gd name="connsiteY7" fmla="*/ 4189 h 10000"/>
              <a:gd name="connsiteX8" fmla="*/ 10000 w 10000"/>
              <a:gd name="connsiteY8" fmla="*/ 0 h 10000"/>
              <a:gd name="connsiteX0" fmla="*/ 0 w 9878"/>
              <a:gd name="connsiteY0" fmla="*/ 11351 h 11351"/>
              <a:gd name="connsiteX1" fmla="*/ 857 w 9878"/>
              <a:gd name="connsiteY1" fmla="*/ 4595 h 11351"/>
              <a:gd name="connsiteX2" fmla="*/ 2080 w 9878"/>
              <a:gd name="connsiteY2" fmla="*/ 1351 h 11351"/>
              <a:gd name="connsiteX3" fmla="*/ 3609 w 9878"/>
              <a:gd name="connsiteY3" fmla="*/ 540 h 11351"/>
              <a:gd name="connsiteX4" fmla="*/ 5077 w 9878"/>
              <a:gd name="connsiteY4" fmla="*/ 3514 h 11351"/>
              <a:gd name="connsiteX5" fmla="*/ 6483 w 9878"/>
              <a:gd name="connsiteY5" fmla="*/ 8919 h 11351"/>
              <a:gd name="connsiteX6" fmla="*/ 7646 w 9878"/>
              <a:gd name="connsiteY6" fmla="*/ 7838 h 11351"/>
              <a:gd name="connsiteX7" fmla="*/ 8807 w 9878"/>
              <a:gd name="connsiteY7" fmla="*/ 4189 h 11351"/>
              <a:gd name="connsiteX8" fmla="*/ 9878 w 9878"/>
              <a:gd name="connsiteY8" fmla="*/ 0 h 11351"/>
              <a:gd name="connsiteX0" fmla="*/ 0 w 10000"/>
              <a:gd name="connsiteY0" fmla="*/ 10000 h 10000"/>
              <a:gd name="connsiteX1" fmla="*/ 868 w 10000"/>
              <a:gd name="connsiteY1" fmla="*/ 4048 h 10000"/>
              <a:gd name="connsiteX2" fmla="*/ 2106 w 10000"/>
              <a:gd name="connsiteY2" fmla="*/ 1190 h 10000"/>
              <a:gd name="connsiteX3" fmla="*/ 3654 w 10000"/>
              <a:gd name="connsiteY3" fmla="*/ 476 h 10000"/>
              <a:gd name="connsiteX4" fmla="*/ 5140 w 10000"/>
              <a:gd name="connsiteY4" fmla="*/ 3096 h 10000"/>
              <a:gd name="connsiteX5" fmla="*/ 6563 w 10000"/>
              <a:gd name="connsiteY5" fmla="*/ 7857 h 10000"/>
              <a:gd name="connsiteX6" fmla="*/ 7740 w 10000"/>
              <a:gd name="connsiteY6" fmla="*/ 6905 h 10000"/>
              <a:gd name="connsiteX7" fmla="*/ 8916 w 10000"/>
              <a:gd name="connsiteY7" fmla="*/ 3690 h 10000"/>
              <a:gd name="connsiteX8" fmla="*/ 10000 w 10000"/>
              <a:gd name="connsiteY8" fmla="*/ 0 h 10000"/>
              <a:gd name="connsiteX0" fmla="*/ 0 w 10000"/>
              <a:gd name="connsiteY0" fmla="*/ 10163 h 10163"/>
              <a:gd name="connsiteX1" fmla="*/ 868 w 10000"/>
              <a:gd name="connsiteY1" fmla="*/ 4211 h 10163"/>
              <a:gd name="connsiteX2" fmla="*/ 2106 w 10000"/>
              <a:gd name="connsiteY2" fmla="*/ 282 h 10163"/>
              <a:gd name="connsiteX3" fmla="*/ 3654 w 10000"/>
              <a:gd name="connsiteY3" fmla="*/ 639 h 10163"/>
              <a:gd name="connsiteX4" fmla="*/ 5140 w 10000"/>
              <a:gd name="connsiteY4" fmla="*/ 3259 h 10163"/>
              <a:gd name="connsiteX5" fmla="*/ 6563 w 10000"/>
              <a:gd name="connsiteY5" fmla="*/ 8020 h 10163"/>
              <a:gd name="connsiteX6" fmla="*/ 7740 w 10000"/>
              <a:gd name="connsiteY6" fmla="*/ 7068 h 10163"/>
              <a:gd name="connsiteX7" fmla="*/ 8916 w 10000"/>
              <a:gd name="connsiteY7" fmla="*/ 3853 h 10163"/>
              <a:gd name="connsiteX8" fmla="*/ 10000 w 10000"/>
              <a:gd name="connsiteY8" fmla="*/ 163 h 10163"/>
              <a:gd name="connsiteX0" fmla="*/ 0 w 10000"/>
              <a:gd name="connsiteY0" fmla="*/ 10709 h 10709"/>
              <a:gd name="connsiteX1" fmla="*/ 868 w 10000"/>
              <a:gd name="connsiteY1" fmla="*/ 4757 h 10709"/>
              <a:gd name="connsiteX2" fmla="*/ 2106 w 10000"/>
              <a:gd name="connsiteY2" fmla="*/ 828 h 10709"/>
              <a:gd name="connsiteX3" fmla="*/ 3685 w 10000"/>
              <a:gd name="connsiteY3" fmla="*/ 233 h 10709"/>
              <a:gd name="connsiteX4" fmla="*/ 5140 w 10000"/>
              <a:gd name="connsiteY4" fmla="*/ 3805 h 10709"/>
              <a:gd name="connsiteX5" fmla="*/ 6563 w 10000"/>
              <a:gd name="connsiteY5" fmla="*/ 8566 h 10709"/>
              <a:gd name="connsiteX6" fmla="*/ 7740 w 10000"/>
              <a:gd name="connsiteY6" fmla="*/ 7614 h 10709"/>
              <a:gd name="connsiteX7" fmla="*/ 8916 w 10000"/>
              <a:gd name="connsiteY7" fmla="*/ 4399 h 10709"/>
              <a:gd name="connsiteX8" fmla="*/ 10000 w 10000"/>
              <a:gd name="connsiteY8" fmla="*/ 709 h 10709"/>
              <a:gd name="connsiteX0" fmla="*/ 0 w 10000"/>
              <a:gd name="connsiteY0" fmla="*/ 10666 h 10666"/>
              <a:gd name="connsiteX1" fmla="*/ 868 w 10000"/>
              <a:gd name="connsiteY1" fmla="*/ 4714 h 10666"/>
              <a:gd name="connsiteX2" fmla="*/ 2106 w 10000"/>
              <a:gd name="connsiteY2" fmla="*/ 785 h 10666"/>
              <a:gd name="connsiteX3" fmla="*/ 3685 w 10000"/>
              <a:gd name="connsiteY3" fmla="*/ 190 h 10666"/>
              <a:gd name="connsiteX4" fmla="*/ 5233 w 10000"/>
              <a:gd name="connsiteY4" fmla="*/ 3167 h 10666"/>
              <a:gd name="connsiteX5" fmla="*/ 6563 w 10000"/>
              <a:gd name="connsiteY5" fmla="*/ 8523 h 10666"/>
              <a:gd name="connsiteX6" fmla="*/ 7740 w 10000"/>
              <a:gd name="connsiteY6" fmla="*/ 7571 h 10666"/>
              <a:gd name="connsiteX7" fmla="*/ 8916 w 10000"/>
              <a:gd name="connsiteY7" fmla="*/ 4356 h 10666"/>
              <a:gd name="connsiteX8" fmla="*/ 10000 w 10000"/>
              <a:gd name="connsiteY8" fmla="*/ 666 h 10666"/>
              <a:gd name="connsiteX0" fmla="*/ 0 w 10000"/>
              <a:gd name="connsiteY0" fmla="*/ 11181 h 11181"/>
              <a:gd name="connsiteX1" fmla="*/ 868 w 10000"/>
              <a:gd name="connsiteY1" fmla="*/ 5229 h 11181"/>
              <a:gd name="connsiteX2" fmla="*/ 2106 w 10000"/>
              <a:gd name="connsiteY2" fmla="*/ 1300 h 11181"/>
              <a:gd name="connsiteX3" fmla="*/ 3716 w 10000"/>
              <a:gd name="connsiteY3" fmla="*/ 110 h 11181"/>
              <a:gd name="connsiteX4" fmla="*/ 5233 w 10000"/>
              <a:gd name="connsiteY4" fmla="*/ 3682 h 11181"/>
              <a:gd name="connsiteX5" fmla="*/ 6563 w 10000"/>
              <a:gd name="connsiteY5" fmla="*/ 9038 h 11181"/>
              <a:gd name="connsiteX6" fmla="*/ 7740 w 10000"/>
              <a:gd name="connsiteY6" fmla="*/ 8086 h 11181"/>
              <a:gd name="connsiteX7" fmla="*/ 8916 w 10000"/>
              <a:gd name="connsiteY7" fmla="*/ 4871 h 11181"/>
              <a:gd name="connsiteX8" fmla="*/ 10000 w 10000"/>
              <a:gd name="connsiteY8" fmla="*/ 1181 h 11181"/>
              <a:gd name="connsiteX0" fmla="*/ 0 w 10000"/>
              <a:gd name="connsiteY0" fmla="*/ 11175 h 11175"/>
              <a:gd name="connsiteX1" fmla="*/ 868 w 10000"/>
              <a:gd name="connsiteY1" fmla="*/ 5223 h 11175"/>
              <a:gd name="connsiteX2" fmla="*/ 2106 w 10000"/>
              <a:gd name="connsiteY2" fmla="*/ 1294 h 11175"/>
              <a:gd name="connsiteX3" fmla="*/ 3716 w 10000"/>
              <a:gd name="connsiteY3" fmla="*/ 104 h 11175"/>
              <a:gd name="connsiteX4" fmla="*/ 5388 w 10000"/>
              <a:gd name="connsiteY4" fmla="*/ 3557 h 11175"/>
              <a:gd name="connsiteX5" fmla="*/ 6563 w 10000"/>
              <a:gd name="connsiteY5" fmla="*/ 9032 h 11175"/>
              <a:gd name="connsiteX6" fmla="*/ 7740 w 10000"/>
              <a:gd name="connsiteY6" fmla="*/ 8080 h 11175"/>
              <a:gd name="connsiteX7" fmla="*/ 8916 w 10000"/>
              <a:gd name="connsiteY7" fmla="*/ 4865 h 11175"/>
              <a:gd name="connsiteX8" fmla="*/ 10000 w 10000"/>
              <a:gd name="connsiteY8" fmla="*/ 1175 h 11175"/>
              <a:gd name="connsiteX0" fmla="*/ 0 w 10000"/>
              <a:gd name="connsiteY0" fmla="*/ 11175 h 11175"/>
              <a:gd name="connsiteX1" fmla="*/ 868 w 10000"/>
              <a:gd name="connsiteY1" fmla="*/ 5223 h 11175"/>
              <a:gd name="connsiteX2" fmla="*/ 2106 w 10000"/>
              <a:gd name="connsiteY2" fmla="*/ 1294 h 11175"/>
              <a:gd name="connsiteX3" fmla="*/ 3716 w 10000"/>
              <a:gd name="connsiteY3" fmla="*/ 104 h 11175"/>
              <a:gd name="connsiteX4" fmla="*/ 5388 w 10000"/>
              <a:gd name="connsiteY4" fmla="*/ 3557 h 11175"/>
              <a:gd name="connsiteX5" fmla="*/ 6656 w 10000"/>
              <a:gd name="connsiteY5" fmla="*/ 9627 h 11175"/>
              <a:gd name="connsiteX6" fmla="*/ 7740 w 10000"/>
              <a:gd name="connsiteY6" fmla="*/ 8080 h 11175"/>
              <a:gd name="connsiteX7" fmla="*/ 8916 w 10000"/>
              <a:gd name="connsiteY7" fmla="*/ 4865 h 11175"/>
              <a:gd name="connsiteX8" fmla="*/ 10000 w 10000"/>
              <a:gd name="connsiteY8" fmla="*/ 1175 h 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1175">
                <a:moveTo>
                  <a:pt x="0" y="11175"/>
                </a:moveTo>
                <a:cubicBezTo>
                  <a:pt x="279" y="8953"/>
                  <a:pt x="517" y="6870"/>
                  <a:pt x="868" y="5223"/>
                </a:cubicBezTo>
                <a:cubicBezTo>
                  <a:pt x="1219" y="3576"/>
                  <a:pt x="1631" y="2147"/>
                  <a:pt x="2106" y="1294"/>
                </a:cubicBezTo>
                <a:cubicBezTo>
                  <a:pt x="2581" y="441"/>
                  <a:pt x="3169" y="-273"/>
                  <a:pt x="3716" y="104"/>
                </a:cubicBezTo>
                <a:cubicBezTo>
                  <a:pt x="4263" y="481"/>
                  <a:pt x="4898" y="1970"/>
                  <a:pt x="5388" y="3557"/>
                </a:cubicBezTo>
                <a:cubicBezTo>
                  <a:pt x="5878" y="5144"/>
                  <a:pt x="6264" y="8873"/>
                  <a:pt x="6656" y="9627"/>
                </a:cubicBezTo>
                <a:cubicBezTo>
                  <a:pt x="7048" y="10381"/>
                  <a:pt x="7363" y="8874"/>
                  <a:pt x="7740" y="8080"/>
                </a:cubicBezTo>
                <a:cubicBezTo>
                  <a:pt x="8117" y="7286"/>
                  <a:pt x="8544" y="6294"/>
                  <a:pt x="8916" y="4865"/>
                </a:cubicBezTo>
                <a:cubicBezTo>
                  <a:pt x="9287" y="3437"/>
                  <a:pt x="9691" y="2842"/>
                  <a:pt x="10000" y="1175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6645275" y="453082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Freeform 6"/>
          <p:cNvSpPr>
            <a:spLocks/>
          </p:cNvSpPr>
          <p:nvPr/>
        </p:nvSpPr>
        <p:spPr bwMode="auto">
          <a:xfrm>
            <a:off x="1143000" y="4175844"/>
            <a:ext cx="2895600" cy="990600"/>
          </a:xfrm>
          <a:custGeom>
            <a:avLst/>
            <a:gdLst>
              <a:gd name="T0" fmla="*/ 0 w 1824"/>
              <a:gd name="T1" fmla="*/ 576 h 624"/>
              <a:gd name="T2" fmla="*/ 192 w 1824"/>
              <a:gd name="T3" fmla="*/ 144 h 624"/>
              <a:gd name="T4" fmla="*/ 672 w 1824"/>
              <a:gd name="T5" fmla="*/ 0 h 624"/>
              <a:gd name="T6" fmla="*/ 1056 w 1824"/>
              <a:gd name="T7" fmla="*/ 240 h 624"/>
              <a:gd name="T8" fmla="*/ 1200 w 1824"/>
              <a:gd name="T9" fmla="*/ 624 h 624"/>
              <a:gd name="T10" fmla="*/ 1824 w 1824"/>
              <a:gd name="T11" fmla="*/ 288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624">
                <a:moveTo>
                  <a:pt x="0" y="576"/>
                </a:moveTo>
                <a:lnTo>
                  <a:pt x="192" y="144"/>
                </a:lnTo>
                <a:lnTo>
                  <a:pt x="672" y="0"/>
                </a:lnTo>
                <a:lnTo>
                  <a:pt x="1056" y="240"/>
                </a:lnTo>
                <a:lnTo>
                  <a:pt x="1200" y="624"/>
                </a:lnTo>
                <a:lnTo>
                  <a:pt x="1824" y="288"/>
                </a:ln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2479576" y="432013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3127648" y="505507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1361356" y="445462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85900" y="4386808"/>
            <a:ext cx="955576" cy="963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81275" y="4435003"/>
            <a:ext cx="536848" cy="6200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3612" y="5495925"/>
            <a:ext cx="33557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choose points a given distance</a:t>
            </a:r>
          </a:p>
          <a:p>
            <a:r>
              <a:rPr lang="en-US" sz="2000" dirty="0" smtClean="0"/>
              <a:t>forward and backward along</a:t>
            </a:r>
          </a:p>
          <a:p>
            <a:r>
              <a:rPr lang="en-US" sz="2000" dirty="0" smtClean="0"/>
              <a:t>the curve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5855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Description of shape of </a:t>
            </a:r>
            <a:r>
              <a:rPr lang="en-US" altLang="en-US" dirty="0" smtClean="0"/>
              <a:t>a polyline or boundary of a polygon at a point</a:t>
            </a:r>
            <a:endParaRPr lang="nl-NL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16832"/>
            <a:ext cx="8077200" cy="2016224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Tangent line direction</a:t>
            </a:r>
          </a:p>
          <a:p>
            <a:r>
              <a:rPr lang="en-US" altLang="en-US" dirty="0" smtClean="0"/>
              <a:t>Curvature</a:t>
            </a:r>
          </a:p>
          <a:p>
            <a:pPr lvl="1"/>
            <a:r>
              <a:rPr lang="en-US" altLang="en-US" dirty="0" smtClean="0"/>
              <a:t>Smooth curve: second derivative</a:t>
            </a:r>
          </a:p>
          <a:p>
            <a:pPr lvl="1"/>
            <a:r>
              <a:rPr lang="en-US" altLang="en-US" dirty="0" smtClean="0"/>
              <a:t>Polygonal curve: discrete curvature via the osculating circle</a:t>
            </a:r>
            <a:endParaRPr lang="nl-NL" altLang="en-US" dirty="0"/>
          </a:p>
          <a:p>
            <a:endParaRPr lang="nl-NL" altLang="en-US" dirty="0"/>
          </a:p>
        </p:txBody>
      </p:sp>
      <p:sp>
        <p:nvSpPr>
          <p:cNvPr id="33796" name="Freeform 4"/>
          <p:cNvSpPr>
            <a:spLocks/>
          </p:cNvSpPr>
          <p:nvPr/>
        </p:nvSpPr>
        <p:spPr bwMode="auto">
          <a:xfrm>
            <a:off x="5200550" y="4415218"/>
            <a:ext cx="3076751" cy="894074"/>
          </a:xfrm>
          <a:custGeom>
            <a:avLst/>
            <a:gdLst>
              <a:gd name="T0" fmla="*/ 0 w 1920"/>
              <a:gd name="T1" fmla="*/ 528 h 528"/>
              <a:gd name="T2" fmla="*/ 192 w 1920"/>
              <a:gd name="T3" fmla="*/ 288 h 528"/>
              <a:gd name="T4" fmla="*/ 432 w 1920"/>
              <a:gd name="T5" fmla="*/ 144 h 528"/>
              <a:gd name="T6" fmla="*/ 720 w 1920"/>
              <a:gd name="T7" fmla="*/ 192 h 528"/>
              <a:gd name="T8" fmla="*/ 912 w 1920"/>
              <a:gd name="T9" fmla="*/ 384 h 528"/>
              <a:gd name="T10" fmla="*/ 1056 w 1920"/>
              <a:gd name="T11" fmla="*/ 480 h 528"/>
              <a:gd name="T12" fmla="*/ 1296 w 1920"/>
              <a:gd name="T13" fmla="*/ 480 h 528"/>
              <a:gd name="T14" fmla="*/ 1488 w 1920"/>
              <a:gd name="T15" fmla="*/ 432 h 528"/>
              <a:gd name="T16" fmla="*/ 1728 w 1920"/>
              <a:gd name="T17" fmla="*/ 240 h 528"/>
              <a:gd name="T18" fmla="*/ 1920 w 1920"/>
              <a:gd name="T19" fmla="*/ 0 h 528"/>
              <a:gd name="connsiteX0" fmla="*/ 0 w 10000"/>
              <a:gd name="connsiteY0" fmla="*/ 10000 h 10000"/>
              <a:gd name="connsiteX1" fmla="*/ 1000 w 10000"/>
              <a:gd name="connsiteY1" fmla="*/ 5455 h 10000"/>
              <a:gd name="connsiteX2" fmla="*/ 2250 w 10000"/>
              <a:gd name="connsiteY2" fmla="*/ 2727 h 10000"/>
              <a:gd name="connsiteX3" fmla="*/ 3813 w 10000"/>
              <a:gd name="connsiteY3" fmla="*/ 2045 h 10000"/>
              <a:gd name="connsiteX4" fmla="*/ 4750 w 10000"/>
              <a:gd name="connsiteY4" fmla="*/ 7273 h 10000"/>
              <a:gd name="connsiteX5" fmla="*/ 5500 w 10000"/>
              <a:gd name="connsiteY5" fmla="*/ 9091 h 10000"/>
              <a:gd name="connsiteX6" fmla="*/ 6750 w 10000"/>
              <a:gd name="connsiteY6" fmla="*/ 9091 h 10000"/>
              <a:gd name="connsiteX7" fmla="*/ 7750 w 10000"/>
              <a:gd name="connsiteY7" fmla="*/ 8182 h 10000"/>
              <a:gd name="connsiteX8" fmla="*/ 9000 w 10000"/>
              <a:gd name="connsiteY8" fmla="*/ 4545 h 10000"/>
              <a:gd name="connsiteX9" fmla="*/ 10000 w 10000"/>
              <a:gd name="connsiteY9" fmla="*/ 0 h 10000"/>
              <a:gd name="connsiteX0" fmla="*/ 0 w 10000"/>
              <a:gd name="connsiteY0" fmla="*/ 10000 h 10000"/>
              <a:gd name="connsiteX1" fmla="*/ 1000 w 10000"/>
              <a:gd name="connsiteY1" fmla="*/ 5455 h 10000"/>
              <a:gd name="connsiteX2" fmla="*/ 2250 w 10000"/>
              <a:gd name="connsiteY2" fmla="*/ 2727 h 10000"/>
              <a:gd name="connsiteX3" fmla="*/ 3813 w 10000"/>
              <a:gd name="connsiteY3" fmla="*/ 2045 h 10000"/>
              <a:gd name="connsiteX4" fmla="*/ 5313 w 10000"/>
              <a:gd name="connsiteY4" fmla="*/ 4546 h 10000"/>
              <a:gd name="connsiteX5" fmla="*/ 5500 w 10000"/>
              <a:gd name="connsiteY5" fmla="*/ 9091 h 10000"/>
              <a:gd name="connsiteX6" fmla="*/ 6750 w 10000"/>
              <a:gd name="connsiteY6" fmla="*/ 9091 h 10000"/>
              <a:gd name="connsiteX7" fmla="*/ 7750 w 10000"/>
              <a:gd name="connsiteY7" fmla="*/ 8182 h 10000"/>
              <a:gd name="connsiteX8" fmla="*/ 9000 w 10000"/>
              <a:gd name="connsiteY8" fmla="*/ 4545 h 10000"/>
              <a:gd name="connsiteX9" fmla="*/ 10000 w 10000"/>
              <a:gd name="connsiteY9" fmla="*/ 0 h 10000"/>
              <a:gd name="connsiteX0" fmla="*/ 0 w 10000"/>
              <a:gd name="connsiteY0" fmla="*/ 10000 h 10000"/>
              <a:gd name="connsiteX1" fmla="*/ 1000 w 10000"/>
              <a:gd name="connsiteY1" fmla="*/ 5455 h 10000"/>
              <a:gd name="connsiteX2" fmla="*/ 2250 w 10000"/>
              <a:gd name="connsiteY2" fmla="*/ 2727 h 10000"/>
              <a:gd name="connsiteX3" fmla="*/ 3813 w 10000"/>
              <a:gd name="connsiteY3" fmla="*/ 2045 h 10000"/>
              <a:gd name="connsiteX4" fmla="*/ 5313 w 10000"/>
              <a:gd name="connsiteY4" fmla="*/ 4546 h 10000"/>
              <a:gd name="connsiteX5" fmla="*/ 6031 w 10000"/>
              <a:gd name="connsiteY5" fmla="*/ 7273 h 10000"/>
              <a:gd name="connsiteX6" fmla="*/ 6750 w 10000"/>
              <a:gd name="connsiteY6" fmla="*/ 9091 h 10000"/>
              <a:gd name="connsiteX7" fmla="*/ 7750 w 10000"/>
              <a:gd name="connsiteY7" fmla="*/ 8182 h 10000"/>
              <a:gd name="connsiteX8" fmla="*/ 9000 w 10000"/>
              <a:gd name="connsiteY8" fmla="*/ 4545 h 10000"/>
              <a:gd name="connsiteX9" fmla="*/ 10000 w 10000"/>
              <a:gd name="connsiteY9" fmla="*/ 0 h 10000"/>
              <a:gd name="connsiteX0" fmla="*/ 0 w 10000"/>
              <a:gd name="connsiteY0" fmla="*/ 10000 h 10000"/>
              <a:gd name="connsiteX1" fmla="*/ 1000 w 10000"/>
              <a:gd name="connsiteY1" fmla="*/ 5455 h 10000"/>
              <a:gd name="connsiteX2" fmla="*/ 2250 w 10000"/>
              <a:gd name="connsiteY2" fmla="*/ 2727 h 10000"/>
              <a:gd name="connsiteX3" fmla="*/ 3813 w 10000"/>
              <a:gd name="connsiteY3" fmla="*/ 2045 h 10000"/>
              <a:gd name="connsiteX4" fmla="*/ 5313 w 10000"/>
              <a:gd name="connsiteY4" fmla="*/ 4546 h 10000"/>
              <a:gd name="connsiteX5" fmla="*/ 6750 w 10000"/>
              <a:gd name="connsiteY5" fmla="*/ 9091 h 10000"/>
              <a:gd name="connsiteX6" fmla="*/ 7750 w 10000"/>
              <a:gd name="connsiteY6" fmla="*/ 8182 h 10000"/>
              <a:gd name="connsiteX7" fmla="*/ 9000 w 10000"/>
              <a:gd name="connsiteY7" fmla="*/ 4545 h 10000"/>
              <a:gd name="connsiteX8" fmla="*/ 10000 w 10000"/>
              <a:gd name="connsiteY8" fmla="*/ 0 h 10000"/>
              <a:gd name="connsiteX0" fmla="*/ 0 w 10000"/>
              <a:gd name="connsiteY0" fmla="*/ 10000 h 10000"/>
              <a:gd name="connsiteX1" fmla="*/ 1000 w 10000"/>
              <a:gd name="connsiteY1" fmla="*/ 5455 h 10000"/>
              <a:gd name="connsiteX2" fmla="*/ 2250 w 10000"/>
              <a:gd name="connsiteY2" fmla="*/ 2727 h 10000"/>
              <a:gd name="connsiteX3" fmla="*/ 3813 w 10000"/>
              <a:gd name="connsiteY3" fmla="*/ 2045 h 10000"/>
              <a:gd name="connsiteX4" fmla="*/ 5313 w 10000"/>
              <a:gd name="connsiteY4" fmla="*/ 4546 h 10000"/>
              <a:gd name="connsiteX5" fmla="*/ 6750 w 10000"/>
              <a:gd name="connsiteY5" fmla="*/ 9091 h 10000"/>
              <a:gd name="connsiteX6" fmla="*/ 7938 w 10000"/>
              <a:gd name="connsiteY6" fmla="*/ 8182 h 10000"/>
              <a:gd name="connsiteX7" fmla="*/ 9000 w 10000"/>
              <a:gd name="connsiteY7" fmla="*/ 4545 h 10000"/>
              <a:gd name="connsiteX8" fmla="*/ 10000 w 10000"/>
              <a:gd name="connsiteY8" fmla="*/ 0 h 10000"/>
              <a:gd name="connsiteX0" fmla="*/ 0 w 10219"/>
              <a:gd name="connsiteY0" fmla="*/ 8409 h 8409"/>
              <a:gd name="connsiteX1" fmla="*/ 1000 w 10219"/>
              <a:gd name="connsiteY1" fmla="*/ 3864 h 8409"/>
              <a:gd name="connsiteX2" fmla="*/ 2250 w 10219"/>
              <a:gd name="connsiteY2" fmla="*/ 1136 h 8409"/>
              <a:gd name="connsiteX3" fmla="*/ 3813 w 10219"/>
              <a:gd name="connsiteY3" fmla="*/ 454 h 8409"/>
              <a:gd name="connsiteX4" fmla="*/ 5313 w 10219"/>
              <a:gd name="connsiteY4" fmla="*/ 2955 h 8409"/>
              <a:gd name="connsiteX5" fmla="*/ 6750 w 10219"/>
              <a:gd name="connsiteY5" fmla="*/ 7500 h 8409"/>
              <a:gd name="connsiteX6" fmla="*/ 7938 w 10219"/>
              <a:gd name="connsiteY6" fmla="*/ 6591 h 8409"/>
              <a:gd name="connsiteX7" fmla="*/ 9000 w 10219"/>
              <a:gd name="connsiteY7" fmla="*/ 2954 h 8409"/>
              <a:gd name="connsiteX8" fmla="*/ 10219 w 10219"/>
              <a:gd name="connsiteY8" fmla="*/ 0 h 8409"/>
              <a:gd name="connsiteX0" fmla="*/ 0 w 10000"/>
              <a:gd name="connsiteY0" fmla="*/ 10000 h 10000"/>
              <a:gd name="connsiteX1" fmla="*/ 979 w 10000"/>
              <a:gd name="connsiteY1" fmla="*/ 4595 h 10000"/>
              <a:gd name="connsiteX2" fmla="*/ 2202 w 10000"/>
              <a:gd name="connsiteY2" fmla="*/ 1351 h 10000"/>
              <a:gd name="connsiteX3" fmla="*/ 3731 w 10000"/>
              <a:gd name="connsiteY3" fmla="*/ 540 h 10000"/>
              <a:gd name="connsiteX4" fmla="*/ 5199 w 10000"/>
              <a:gd name="connsiteY4" fmla="*/ 3514 h 10000"/>
              <a:gd name="connsiteX5" fmla="*/ 6605 w 10000"/>
              <a:gd name="connsiteY5" fmla="*/ 8919 h 10000"/>
              <a:gd name="connsiteX6" fmla="*/ 7768 w 10000"/>
              <a:gd name="connsiteY6" fmla="*/ 7838 h 10000"/>
              <a:gd name="connsiteX7" fmla="*/ 8929 w 10000"/>
              <a:gd name="connsiteY7" fmla="*/ 4189 h 10000"/>
              <a:gd name="connsiteX8" fmla="*/ 10000 w 10000"/>
              <a:gd name="connsiteY8" fmla="*/ 0 h 10000"/>
              <a:gd name="connsiteX0" fmla="*/ 0 w 9878"/>
              <a:gd name="connsiteY0" fmla="*/ 11351 h 11351"/>
              <a:gd name="connsiteX1" fmla="*/ 857 w 9878"/>
              <a:gd name="connsiteY1" fmla="*/ 4595 h 11351"/>
              <a:gd name="connsiteX2" fmla="*/ 2080 w 9878"/>
              <a:gd name="connsiteY2" fmla="*/ 1351 h 11351"/>
              <a:gd name="connsiteX3" fmla="*/ 3609 w 9878"/>
              <a:gd name="connsiteY3" fmla="*/ 540 h 11351"/>
              <a:gd name="connsiteX4" fmla="*/ 5077 w 9878"/>
              <a:gd name="connsiteY4" fmla="*/ 3514 h 11351"/>
              <a:gd name="connsiteX5" fmla="*/ 6483 w 9878"/>
              <a:gd name="connsiteY5" fmla="*/ 8919 h 11351"/>
              <a:gd name="connsiteX6" fmla="*/ 7646 w 9878"/>
              <a:gd name="connsiteY6" fmla="*/ 7838 h 11351"/>
              <a:gd name="connsiteX7" fmla="*/ 8807 w 9878"/>
              <a:gd name="connsiteY7" fmla="*/ 4189 h 11351"/>
              <a:gd name="connsiteX8" fmla="*/ 9878 w 9878"/>
              <a:gd name="connsiteY8" fmla="*/ 0 h 11351"/>
              <a:gd name="connsiteX0" fmla="*/ 0 w 10000"/>
              <a:gd name="connsiteY0" fmla="*/ 10000 h 10000"/>
              <a:gd name="connsiteX1" fmla="*/ 868 w 10000"/>
              <a:gd name="connsiteY1" fmla="*/ 4048 h 10000"/>
              <a:gd name="connsiteX2" fmla="*/ 2106 w 10000"/>
              <a:gd name="connsiteY2" fmla="*/ 1190 h 10000"/>
              <a:gd name="connsiteX3" fmla="*/ 3654 w 10000"/>
              <a:gd name="connsiteY3" fmla="*/ 476 h 10000"/>
              <a:gd name="connsiteX4" fmla="*/ 5140 w 10000"/>
              <a:gd name="connsiteY4" fmla="*/ 3096 h 10000"/>
              <a:gd name="connsiteX5" fmla="*/ 6563 w 10000"/>
              <a:gd name="connsiteY5" fmla="*/ 7857 h 10000"/>
              <a:gd name="connsiteX6" fmla="*/ 7740 w 10000"/>
              <a:gd name="connsiteY6" fmla="*/ 6905 h 10000"/>
              <a:gd name="connsiteX7" fmla="*/ 8916 w 10000"/>
              <a:gd name="connsiteY7" fmla="*/ 3690 h 10000"/>
              <a:gd name="connsiteX8" fmla="*/ 10000 w 10000"/>
              <a:gd name="connsiteY8" fmla="*/ 0 h 10000"/>
              <a:gd name="connsiteX0" fmla="*/ 0 w 10000"/>
              <a:gd name="connsiteY0" fmla="*/ 10163 h 10163"/>
              <a:gd name="connsiteX1" fmla="*/ 868 w 10000"/>
              <a:gd name="connsiteY1" fmla="*/ 4211 h 10163"/>
              <a:gd name="connsiteX2" fmla="*/ 2106 w 10000"/>
              <a:gd name="connsiteY2" fmla="*/ 282 h 10163"/>
              <a:gd name="connsiteX3" fmla="*/ 3654 w 10000"/>
              <a:gd name="connsiteY3" fmla="*/ 639 h 10163"/>
              <a:gd name="connsiteX4" fmla="*/ 5140 w 10000"/>
              <a:gd name="connsiteY4" fmla="*/ 3259 h 10163"/>
              <a:gd name="connsiteX5" fmla="*/ 6563 w 10000"/>
              <a:gd name="connsiteY5" fmla="*/ 8020 h 10163"/>
              <a:gd name="connsiteX6" fmla="*/ 7740 w 10000"/>
              <a:gd name="connsiteY6" fmla="*/ 7068 h 10163"/>
              <a:gd name="connsiteX7" fmla="*/ 8916 w 10000"/>
              <a:gd name="connsiteY7" fmla="*/ 3853 h 10163"/>
              <a:gd name="connsiteX8" fmla="*/ 10000 w 10000"/>
              <a:gd name="connsiteY8" fmla="*/ 163 h 10163"/>
              <a:gd name="connsiteX0" fmla="*/ 0 w 10000"/>
              <a:gd name="connsiteY0" fmla="*/ 10709 h 10709"/>
              <a:gd name="connsiteX1" fmla="*/ 868 w 10000"/>
              <a:gd name="connsiteY1" fmla="*/ 4757 h 10709"/>
              <a:gd name="connsiteX2" fmla="*/ 2106 w 10000"/>
              <a:gd name="connsiteY2" fmla="*/ 828 h 10709"/>
              <a:gd name="connsiteX3" fmla="*/ 3685 w 10000"/>
              <a:gd name="connsiteY3" fmla="*/ 233 h 10709"/>
              <a:gd name="connsiteX4" fmla="*/ 5140 w 10000"/>
              <a:gd name="connsiteY4" fmla="*/ 3805 h 10709"/>
              <a:gd name="connsiteX5" fmla="*/ 6563 w 10000"/>
              <a:gd name="connsiteY5" fmla="*/ 8566 h 10709"/>
              <a:gd name="connsiteX6" fmla="*/ 7740 w 10000"/>
              <a:gd name="connsiteY6" fmla="*/ 7614 h 10709"/>
              <a:gd name="connsiteX7" fmla="*/ 8916 w 10000"/>
              <a:gd name="connsiteY7" fmla="*/ 4399 h 10709"/>
              <a:gd name="connsiteX8" fmla="*/ 10000 w 10000"/>
              <a:gd name="connsiteY8" fmla="*/ 709 h 10709"/>
              <a:gd name="connsiteX0" fmla="*/ 0 w 10000"/>
              <a:gd name="connsiteY0" fmla="*/ 10666 h 10666"/>
              <a:gd name="connsiteX1" fmla="*/ 868 w 10000"/>
              <a:gd name="connsiteY1" fmla="*/ 4714 h 10666"/>
              <a:gd name="connsiteX2" fmla="*/ 2106 w 10000"/>
              <a:gd name="connsiteY2" fmla="*/ 785 h 10666"/>
              <a:gd name="connsiteX3" fmla="*/ 3685 w 10000"/>
              <a:gd name="connsiteY3" fmla="*/ 190 h 10666"/>
              <a:gd name="connsiteX4" fmla="*/ 5233 w 10000"/>
              <a:gd name="connsiteY4" fmla="*/ 3167 h 10666"/>
              <a:gd name="connsiteX5" fmla="*/ 6563 w 10000"/>
              <a:gd name="connsiteY5" fmla="*/ 8523 h 10666"/>
              <a:gd name="connsiteX6" fmla="*/ 7740 w 10000"/>
              <a:gd name="connsiteY6" fmla="*/ 7571 h 10666"/>
              <a:gd name="connsiteX7" fmla="*/ 8916 w 10000"/>
              <a:gd name="connsiteY7" fmla="*/ 4356 h 10666"/>
              <a:gd name="connsiteX8" fmla="*/ 10000 w 10000"/>
              <a:gd name="connsiteY8" fmla="*/ 666 h 10666"/>
              <a:gd name="connsiteX0" fmla="*/ 0 w 10000"/>
              <a:gd name="connsiteY0" fmla="*/ 11181 h 11181"/>
              <a:gd name="connsiteX1" fmla="*/ 868 w 10000"/>
              <a:gd name="connsiteY1" fmla="*/ 5229 h 11181"/>
              <a:gd name="connsiteX2" fmla="*/ 2106 w 10000"/>
              <a:gd name="connsiteY2" fmla="*/ 1300 h 11181"/>
              <a:gd name="connsiteX3" fmla="*/ 3716 w 10000"/>
              <a:gd name="connsiteY3" fmla="*/ 110 h 11181"/>
              <a:gd name="connsiteX4" fmla="*/ 5233 w 10000"/>
              <a:gd name="connsiteY4" fmla="*/ 3682 h 11181"/>
              <a:gd name="connsiteX5" fmla="*/ 6563 w 10000"/>
              <a:gd name="connsiteY5" fmla="*/ 9038 h 11181"/>
              <a:gd name="connsiteX6" fmla="*/ 7740 w 10000"/>
              <a:gd name="connsiteY6" fmla="*/ 8086 h 11181"/>
              <a:gd name="connsiteX7" fmla="*/ 8916 w 10000"/>
              <a:gd name="connsiteY7" fmla="*/ 4871 h 11181"/>
              <a:gd name="connsiteX8" fmla="*/ 10000 w 10000"/>
              <a:gd name="connsiteY8" fmla="*/ 1181 h 11181"/>
              <a:gd name="connsiteX0" fmla="*/ 0 w 10000"/>
              <a:gd name="connsiteY0" fmla="*/ 11175 h 11175"/>
              <a:gd name="connsiteX1" fmla="*/ 868 w 10000"/>
              <a:gd name="connsiteY1" fmla="*/ 5223 h 11175"/>
              <a:gd name="connsiteX2" fmla="*/ 2106 w 10000"/>
              <a:gd name="connsiteY2" fmla="*/ 1294 h 11175"/>
              <a:gd name="connsiteX3" fmla="*/ 3716 w 10000"/>
              <a:gd name="connsiteY3" fmla="*/ 104 h 11175"/>
              <a:gd name="connsiteX4" fmla="*/ 5388 w 10000"/>
              <a:gd name="connsiteY4" fmla="*/ 3557 h 11175"/>
              <a:gd name="connsiteX5" fmla="*/ 6563 w 10000"/>
              <a:gd name="connsiteY5" fmla="*/ 9032 h 11175"/>
              <a:gd name="connsiteX6" fmla="*/ 7740 w 10000"/>
              <a:gd name="connsiteY6" fmla="*/ 8080 h 11175"/>
              <a:gd name="connsiteX7" fmla="*/ 8916 w 10000"/>
              <a:gd name="connsiteY7" fmla="*/ 4865 h 11175"/>
              <a:gd name="connsiteX8" fmla="*/ 10000 w 10000"/>
              <a:gd name="connsiteY8" fmla="*/ 1175 h 11175"/>
              <a:gd name="connsiteX0" fmla="*/ 0 w 10000"/>
              <a:gd name="connsiteY0" fmla="*/ 11175 h 11175"/>
              <a:gd name="connsiteX1" fmla="*/ 868 w 10000"/>
              <a:gd name="connsiteY1" fmla="*/ 5223 h 11175"/>
              <a:gd name="connsiteX2" fmla="*/ 2106 w 10000"/>
              <a:gd name="connsiteY2" fmla="*/ 1294 h 11175"/>
              <a:gd name="connsiteX3" fmla="*/ 3716 w 10000"/>
              <a:gd name="connsiteY3" fmla="*/ 104 h 11175"/>
              <a:gd name="connsiteX4" fmla="*/ 5388 w 10000"/>
              <a:gd name="connsiteY4" fmla="*/ 3557 h 11175"/>
              <a:gd name="connsiteX5" fmla="*/ 6656 w 10000"/>
              <a:gd name="connsiteY5" fmla="*/ 9627 h 11175"/>
              <a:gd name="connsiteX6" fmla="*/ 7740 w 10000"/>
              <a:gd name="connsiteY6" fmla="*/ 8080 h 11175"/>
              <a:gd name="connsiteX7" fmla="*/ 8916 w 10000"/>
              <a:gd name="connsiteY7" fmla="*/ 4865 h 11175"/>
              <a:gd name="connsiteX8" fmla="*/ 10000 w 10000"/>
              <a:gd name="connsiteY8" fmla="*/ 1175 h 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1175">
                <a:moveTo>
                  <a:pt x="0" y="11175"/>
                </a:moveTo>
                <a:cubicBezTo>
                  <a:pt x="279" y="8953"/>
                  <a:pt x="517" y="6870"/>
                  <a:pt x="868" y="5223"/>
                </a:cubicBezTo>
                <a:cubicBezTo>
                  <a:pt x="1219" y="3576"/>
                  <a:pt x="1631" y="2147"/>
                  <a:pt x="2106" y="1294"/>
                </a:cubicBezTo>
                <a:cubicBezTo>
                  <a:pt x="2581" y="441"/>
                  <a:pt x="3169" y="-273"/>
                  <a:pt x="3716" y="104"/>
                </a:cubicBezTo>
                <a:cubicBezTo>
                  <a:pt x="4263" y="481"/>
                  <a:pt x="4898" y="1970"/>
                  <a:pt x="5388" y="3557"/>
                </a:cubicBezTo>
                <a:cubicBezTo>
                  <a:pt x="5878" y="5144"/>
                  <a:pt x="6264" y="8873"/>
                  <a:pt x="6656" y="9627"/>
                </a:cubicBezTo>
                <a:cubicBezTo>
                  <a:pt x="7048" y="10381"/>
                  <a:pt x="7363" y="8874"/>
                  <a:pt x="7740" y="8080"/>
                </a:cubicBezTo>
                <a:cubicBezTo>
                  <a:pt x="8117" y="7286"/>
                  <a:pt x="8544" y="6294"/>
                  <a:pt x="8916" y="4865"/>
                </a:cubicBezTo>
                <a:cubicBezTo>
                  <a:pt x="9287" y="3437"/>
                  <a:pt x="9691" y="2842"/>
                  <a:pt x="10000" y="1175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6645275" y="453082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Freeform 6"/>
          <p:cNvSpPr>
            <a:spLocks/>
          </p:cNvSpPr>
          <p:nvPr/>
        </p:nvSpPr>
        <p:spPr bwMode="auto">
          <a:xfrm>
            <a:off x="1143000" y="4175844"/>
            <a:ext cx="2895600" cy="990600"/>
          </a:xfrm>
          <a:custGeom>
            <a:avLst/>
            <a:gdLst>
              <a:gd name="T0" fmla="*/ 0 w 1824"/>
              <a:gd name="T1" fmla="*/ 576 h 624"/>
              <a:gd name="T2" fmla="*/ 192 w 1824"/>
              <a:gd name="T3" fmla="*/ 144 h 624"/>
              <a:gd name="T4" fmla="*/ 672 w 1824"/>
              <a:gd name="T5" fmla="*/ 0 h 624"/>
              <a:gd name="T6" fmla="*/ 1056 w 1824"/>
              <a:gd name="T7" fmla="*/ 240 h 624"/>
              <a:gd name="T8" fmla="*/ 1200 w 1824"/>
              <a:gd name="T9" fmla="*/ 624 h 624"/>
              <a:gd name="T10" fmla="*/ 1824 w 1824"/>
              <a:gd name="T11" fmla="*/ 288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624">
                <a:moveTo>
                  <a:pt x="0" y="576"/>
                </a:moveTo>
                <a:lnTo>
                  <a:pt x="192" y="144"/>
                </a:lnTo>
                <a:lnTo>
                  <a:pt x="672" y="0"/>
                </a:lnTo>
                <a:lnTo>
                  <a:pt x="1056" y="240"/>
                </a:lnTo>
                <a:lnTo>
                  <a:pt x="1200" y="624"/>
                </a:lnTo>
                <a:lnTo>
                  <a:pt x="1824" y="288"/>
                </a:ln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2479576" y="432013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3127648" y="505507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1361356" y="445462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46423" y="4263794"/>
            <a:ext cx="2263502" cy="2327506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57824" y="4453483"/>
            <a:ext cx="1609725" cy="1642517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6423" y="5265752"/>
            <a:ext cx="3332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make the circle through these three points and take the curvature of that circle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472111" y="5297272"/>
            <a:ext cx="30956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tangent circle: the unique circle whose position, tangent and curvature corresponds to the curve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0338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18864" y="341784"/>
            <a:ext cx="8229600" cy="1143000"/>
          </a:xfrm>
        </p:spPr>
        <p:txBody>
          <a:bodyPr/>
          <a:lstStyle/>
          <a:p>
            <a:r>
              <a:rPr lang="en-US" altLang="en-US" dirty="0"/>
              <a:t>Description of point sets</a:t>
            </a:r>
            <a:endParaRPr lang="nl-NL" alt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0552"/>
            <a:ext cx="8077200" cy="3276600"/>
          </a:xfrm>
        </p:spPr>
        <p:txBody>
          <a:bodyPr>
            <a:normAutofit/>
          </a:bodyPr>
          <a:lstStyle/>
          <a:p>
            <a:r>
              <a:rPr lang="en-US" altLang="en-US" dirty="0"/>
              <a:t>Clustering</a:t>
            </a:r>
          </a:p>
          <a:p>
            <a:r>
              <a:rPr lang="en-US" altLang="en-US" dirty="0"/>
              <a:t>Density</a:t>
            </a:r>
            <a:br>
              <a:rPr lang="en-US" altLang="en-US" dirty="0"/>
            </a:br>
            <a:endParaRPr lang="en-US" altLang="en-US" sz="1600" dirty="0"/>
          </a:p>
          <a:p>
            <a:r>
              <a:rPr lang="en-US" altLang="en-US" dirty="0"/>
              <a:t>Examples of point sets to be analyzed</a:t>
            </a:r>
          </a:p>
          <a:p>
            <a:pPr lvl="1"/>
            <a:r>
              <a:rPr lang="en-US" altLang="en-US" dirty="0"/>
              <a:t>epicenters of earthquakes</a:t>
            </a:r>
          </a:p>
          <a:p>
            <a:pPr lvl="1"/>
            <a:r>
              <a:rPr lang="en-US" altLang="en-US" dirty="0"/>
              <a:t>occurrences of road</a:t>
            </a:r>
            <a:br>
              <a:rPr lang="en-US" altLang="en-US" dirty="0"/>
            </a:br>
            <a:r>
              <a:rPr lang="en-US" altLang="en-US" dirty="0"/>
              <a:t>accidents in a city</a:t>
            </a:r>
          </a:p>
          <a:p>
            <a:pPr lvl="1"/>
            <a:r>
              <a:rPr lang="en-US" altLang="en-US" dirty="0"/>
              <a:t>burglary locations</a:t>
            </a:r>
          </a:p>
          <a:p>
            <a:pPr lvl="1"/>
            <a:endParaRPr lang="nl-NL" altLang="en-US" dirty="0"/>
          </a:p>
        </p:txBody>
      </p:sp>
      <p:pic>
        <p:nvPicPr>
          <p:cNvPr id="53252" name="Picture 4" descr="Bratislava_epicen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573463"/>
            <a:ext cx="46482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209800" y="5486400"/>
            <a:ext cx="2225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proportional symbol map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077200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Clustering: even, random, clustered distribution</a:t>
            </a:r>
            <a:endParaRPr lang="nl-NL" altLang="en-US" dirty="0"/>
          </a:p>
        </p:txBody>
      </p:sp>
      <p:sp>
        <p:nvSpPr>
          <p:cNvPr id="49156" name="Freeform 4"/>
          <p:cNvSpPr>
            <a:spLocks/>
          </p:cNvSpPr>
          <p:nvPr/>
        </p:nvSpPr>
        <p:spPr bwMode="auto">
          <a:xfrm>
            <a:off x="533400" y="2276872"/>
            <a:ext cx="2438400" cy="1905000"/>
          </a:xfrm>
          <a:custGeom>
            <a:avLst/>
            <a:gdLst>
              <a:gd name="T0" fmla="*/ 96 w 2016"/>
              <a:gd name="T1" fmla="*/ 240 h 1200"/>
              <a:gd name="T2" fmla="*/ 0 w 2016"/>
              <a:gd name="T3" fmla="*/ 528 h 1200"/>
              <a:gd name="T4" fmla="*/ 48 w 2016"/>
              <a:gd name="T5" fmla="*/ 768 h 1200"/>
              <a:gd name="T6" fmla="*/ 384 w 2016"/>
              <a:gd name="T7" fmla="*/ 1008 h 1200"/>
              <a:gd name="T8" fmla="*/ 768 w 2016"/>
              <a:gd name="T9" fmla="*/ 1152 h 1200"/>
              <a:gd name="T10" fmla="*/ 912 w 2016"/>
              <a:gd name="T11" fmla="*/ 912 h 1200"/>
              <a:gd name="T12" fmla="*/ 864 w 2016"/>
              <a:gd name="T13" fmla="*/ 720 h 1200"/>
              <a:gd name="T14" fmla="*/ 768 w 2016"/>
              <a:gd name="T15" fmla="*/ 528 h 1200"/>
              <a:gd name="T16" fmla="*/ 960 w 2016"/>
              <a:gd name="T17" fmla="*/ 384 h 1200"/>
              <a:gd name="T18" fmla="*/ 1152 w 2016"/>
              <a:gd name="T19" fmla="*/ 480 h 1200"/>
              <a:gd name="T20" fmla="*/ 1200 w 2016"/>
              <a:gd name="T21" fmla="*/ 624 h 1200"/>
              <a:gd name="T22" fmla="*/ 1200 w 2016"/>
              <a:gd name="T23" fmla="*/ 816 h 1200"/>
              <a:gd name="T24" fmla="*/ 1344 w 2016"/>
              <a:gd name="T25" fmla="*/ 1008 h 1200"/>
              <a:gd name="T26" fmla="*/ 1632 w 2016"/>
              <a:gd name="T27" fmla="*/ 1200 h 1200"/>
              <a:gd name="T28" fmla="*/ 1920 w 2016"/>
              <a:gd name="T29" fmla="*/ 1104 h 1200"/>
              <a:gd name="T30" fmla="*/ 1920 w 2016"/>
              <a:gd name="T31" fmla="*/ 864 h 1200"/>
              <a:gd name="T32" fmla="*/ 2016 w 2016"/>
              <a:gd name="T33" fmla="*/ 672 h 1200"/>
              <a:gd name="T34" fmla="*/ 2016 w 2016"/>
              <a:gd name="T35" fmla="*/ 528 h 1200"/>
              <a:gd name="T36" fmla="*/ 1824 w 2016"/>
              <a:gd name="T37" fmla="*/ 336 h 1200"/>
              <a:gd name="T38" fmla="*/ 1680 w 2016"/>
              <a:gd name="T39" fmla="*/ 144 h 1200"/>
              <a:gd name="T40" fmla="*/ 1536 w 2016"/>
              <a:gd name="T41" fmla="*/ 48 h 1200"/>
              <a:gd name="T42" fmla="*/ 1392 w 2016"/>
              <a:gd name="T43" fmla="*/ 192 h 1200"/>
              <a:gd name="T44" fmla="*/ 1296 w 2016"/>
              <a:gd name="T45" fmla="*/ 192 h 1200"/>
              <a:gd name="T46" fmla="*/ 1056 w 2016"/>
              <a:gd name="T47" fmla="*/ 96 h 1200"/>
              <a:gd name="T48" fmla="*/ 1008 w 2016"/>
              <a:gd name="T49" fmla="*/ 48 h 1200"/>
              <a:gd name="T50" fmla="*/ 768 w 2016"/>
              <a:gd name="T51" fmla="*/ 48 h 1200"/>
              <a:gd name="T52" fmla="*/ 720 w 2016"/>
              <a:gd name="T53" fmla="*/ 192 h 1200"/>
              <a:gd name="T54" fmla="*/ 432 w 2016"/>
              <a:gd name="T55" fmla="*/ 144 h 1200"/>
              <a:gd name="T56" fmla="*/ 288 w 2016"/>
              <a:gd name="T57" fmla="*/ 48 h 1200"/>
              <a:gd name="T58" fmla="*/ 96 w 2016"/>
              <a:gd name="T59" fmla="*/ 0 h 1200"/>
              <a:gd name="T60" fmla="*/ 0 w 2016"/>
              <a:gd name="T61" fmla="*/ 96 h 1200"/>
              <a:gd name="T62" fmla="*/ 48 w 2016"/>
              <a:gd name="T63" fmla="*/ 192 h 1200"/>
              <a:gd name="T64" fmla="*/ 96 w 2016"/>
              <a:gd name="T65" fmla="*/ 24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16" h="1200">
                <a:moveTo>
                  <a:pt x="96" y="240"/>
                </a:moveTo>
                <a:lnTo>
                  <a:pt x="0" y="528"/>
                </a:lnTo>
                <a:lnTo>
                  <a:pt x="48" y="768"/>
                </a:lnTo>
                <a:lnTo>
                  <a:pt x="384" y="1008"/>
                </a:lnTo>
                <a:lnTo>
                  <a:pt x="768" y="1152"/>
                </a:lnTo>
                <a:lnTo>
                  <a:pt x="912" y="912"/>
                </a:lnTo>
                <a:lnTo>
                  <a:pt x="864" y="720"/>
                </a:lnTo>
                <a:lnTo>
                  <a:pt x="768" y="528"/>
                </a:lnTo>
                <a:lnTo>
                  <a:pt x="960" y="384"/>
                </a:lnTo>
                <a:lnTo>
                  <a:pt x="1152" y="480"/>
                </a:lnTo>
                <a:lnTo>
                  <a:pt x="1200" y="624"/>
                </a:lnTo>
                <a:lnTo>
                  <a:pt x="1200" y="816"/>
                </a:lnTo>
                <a:lnTo>
                  <a:pt x="1344" y="1008"/>
                </a:lnTo>
                <a:lnTo>
                  <a:pt x="1632" y="1200"/>
                </a:lnTo>
                <a:lnTo>
                  <a:pt x="1920" y="1104"/>
                </a:lnTo>
                <a:lnTo>
                  <a:pt x="1920" y="864"/>
                </a:lnTo>
                <a:lnTo>
                  <a:pt x="2016" y="672"/>
                </a:lnTo>
                <a:lnTo>
                  <a:pt x="2016" y="528"/>
                </a:lnTo>
                <a:lnTo>
                  <a:pt x="1824" y="336"/>
                </a:lnTo>
                <a:lnTo>
                  <a:pt x="1680" y="144"/>
                </a:lnTo>
                <a:lnTo>
                  <a:pt x="1536" y="48"/>
                </a:lnTo>
                <a:lnTo>
                  <a:pt x="1392" y="192"/>
                </a:lnTo>
                <a:lnTo>
                  <a:pt x="1296" y="192"/>
                </a:lnTo>
                <a:lnTo>
                  <a:pt x="1056" y="96"/>
                </a:lnTo>
                <a:lnTo>
                  <a:pt x="1008" y="48"/>
                </a:lnTo>
                <a:lnTo>
                  <a:pt x="768" y="48"/>
                </a:lnTo>
                <a:lnTo>
                  <a:pt x="720" y="192"/>
                </a:lnTo>
                <a:lnTo>
                  <a:pt x="432" y="144"/>
                </a:lnTo>
                <a:lnTo>
                  <a:pt x="288" y="48"/>
                </a:lnTo>
                <a:lnTo>
                  <a:pt x="96" y="0"/>
                </a:lnTo>
                <a:lnTo>
                  <a:pt x="0" y="96"/>
                </a:lnTo>
                <a:lnTo>
                  <a:pt x="48" y="192"/>
                </a:lnTo>
                <a:lnTo>
                  <a:pt x="96" y="24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7" name="Freeform 5"/>
          <p:cNvSpPr>
            <a:spLocks/>
          </p:cNvSpPr>
          <p:nvPr/>
        </p:nvSpPr>
        <p:spPr bwMode="auto">
          <a:xfrm>
            <a:off x="3276600" y="2276872"/>
            <a:ext cx="2438400" cy="1905000"/>
          </a:xfrm>
          <a:custGeom>
            <a:avLst/>
            <a:gdLst>
              <a:gd name="T0" fmla="*/ 96 w 2016"/>
              <a:gd name="T1" fmla="*/ 240 h 1200"/>
              <a:gd name="T2" fmla="*/ 0 w 2016"/>
              <a:gd name="T3" fmla="*/ 528 h 1200"/>
              <a:gd name="T4" fmla="*/ 48 w 2016"/>
              <a:gd name="T5" fmla="*/ 768 h 1200"/>
              <a:gd name="T6" fmla="*/ 384 w 2016"/>
              <a:gd name="T7" fmla="*/ 1008 h 1200"/>
              <a:gd name="T8" fmla="*/ 768 w 2016"/>
              <a:gd name="T9" fmla="*/ 1152 h 1200"/>
              <a:gd name="T10" fmla="*/ 912 w 2016"/>
              <a:gd name="T11" fmla="*/ 912 h 1200"/>
              <a:gd name="T12" fmla="*/ 864 w 2016"/>
              <a:gd name="T13" fmla="*/ 720 h 1200"/>
              <a:gd name="T14" fmla="*/ 768 w 2016"/>
              <a:gd name="T15" fmla="*/ 528 h 1200"/>
              <a:gd name="T16" fmla="*/ 960 w 2016"/>
              <a:gd name="T17" fmla="*/ 384 h 1200"/>
              <a:gd name="T18" fmla="*/ 1152 w 2016"/>
              <a:gd name="T19" fmla="*/ 480 h 1200"/>
              <a:gd name="T20" fmla="*/ 1200 w 2016"/>
              <a:gd name="T21" fmla="*/ 624 h 1200"/>
              <a:gd name="T22" fmla="*/ 1200 w 2016"/>
              <a:gd name="T23" fmla="*/ 816 h 1200"/>
              <a:gd name="T24" fmla="*/ 1344 w 2016"/>
              <a:gd name="T25" fmla="*/ 1008 h 1200"/>
              <a:gd name="T26" fmla="*/ 1632 w 2016"/>
              <a:gd name="T27" fmla="*/ 1200 h 1200"/>
              <a:gd name="T28" fmla="*/ 1920 w 2016"/>
              <a:gd name="T29" fmla="*/ 1104 h 1200"/>
              <a:gd name="T30" fmla="*/ 1920 w 2016"/>
              <a:gd name="T31" fmla="*/ 864 h 1200"/>
              <a:gd name="T32" fmla="*/ 2016 w 2016"/>
              <a:gd name="T33" fmla="*/ 672 h 1200"/>
              <a:gd name="T34" fmla="*/ 2016 w 2016"/>
              <a:gd name="T35" fmla="*/ 528 h 1200"/>
              <a:gd name="T36" fmla="*/ 1824 w 2016"/>
              <a:gd name="T37" fmla="*/ 336 h 1200"/>
              <a:gd name="T38" fmla="*/ 1680 w 2016"/>
              <a:gd name="T39" fmla="*/ 144 h 1200"/>
              <a:gd name="T40" fmla="*/ 1536 w 2016"/>
              <a:gd name="T41" fmla="*/ 48 h 1200"/>
              <a:gd name="T42" fmla="*/ 1392 w 2016"/>
              <a:gd name="T43" fmla="*/ 192 h 1200"/>
              <a:gd name="T44" fmla="*/ 1296 w 2016"/>
              <a:gd name="T45" fmla="*/ 192 h 1200"/>
              <a:gd name="T46" fmla="*/ 1056 w 2016"/>
              <a:gd name="T47" fmla="*/ 96 h 1200"/>
              <a:gd name="T48" fmla="*/ 1008 w 2016"/>
              <a:gd name="T49" fmla="*/ 48 h 1200"/>
              <a:gd name="T50" fmla="*/ 768 w 2016"/>
              <a:gd name="T51" fmla="*/ 48 h 1200"/>
              <a:gd name="T52" fmla="*/ 720 w 2016"/>
              <a:gd name="T53" fmla="*/ 192 h 1200"/>
              <a:gd name="T54" fmla="*/ 432 w 2016"/>
              <a:gd name="T55" fmla="*/ 144 h 1200"/>
              <a:gd name="T56" fmla="*/ 288 w 2016"/>
              <a:gd name="T57" fmla="*/ 48 h 1200"/>
              <a:gd name="T58" fmla="*/ 96 w 2016"/>
              <a:gd name="T59" fmla="*/ 0 h 1200"/>
              <a:gd name="T60" fmla="*/ 0 w 2016"/>
              <a:gd name="T61" fmla="*/ 96 h 1200"/>
              <a:gd name="T62" fmla="*/ 48 w 2016"/>
              <a:gd name="T63" fmla="*/ 192 h 1200"/>
              <a:gd name="T64" fmla="*/ 96 w 2016"/>
              <a:gd name="T65" fmla="*/ 24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16" h="1200">
                <a:moveTo>
                  <a:pt x="96" y="240"/>
                </a:moveTo>
                <a:lnTo>
                  <a:pt x="0" y="528"/>
                </a:lnTo>
                <a:lnTo>
                  <a:pt x="48" y="768"/>
                </a:lnTo>
                <a:lnTo>
                  <a:pt x="384" y="1008"/>
                </a:lnTo>
                <a:lnTo>
                  <a:pt x="768" y="1152"/>
                </a:lnTo>
                <a:lnTo>
                  <a:pt x="912" y="912"/>
                </a:lnTo>
                <a:lnTo>
                  <a:pt x="864" y="720"/>
                </a:lnTo>
                <a:lnTo>
                  <a:pt x="768" y="528"/>
                </a:lnTo>
                <a:lnTo>
                  <a:pt x="960" y="384"/>
                </a:lnTo>
                <a:lnTo>
                  <a:pt x="1152" y="480"/>
                </a:lnTo>
                <a:lnTo>
                  <a:pt x="1200" y="624"/>
                </a:lnTo>
                <a:lnTo>
                  <a:pt x="1200" y="816"/>
                </a:lnTo>
                <a:lnTo>
                  <a:pt x="1344" y="1008"/>
                </a:lnTo>
                <a:lnTo>
                  <a:pt x="1632" y="1200"/>
                </a:lnTo>
                <a:lnTo>
                  <a:pt x="1920" y="1104"/>
                </a:lnTo>
                <a:lnTo>
                  <a:pt x="1920" y="864"/>
                </a:lnTo>
                <a:lnTo>
                  <a:pt x="2016" y="672"/>
                </a:lnTo>
                <a:lnTo>
                  <a:pt x="2016" y="528"/>
                </a:lnTo>
                <a:lnTo>
                  <a:pt x="1824" y="336"/>
                </a:lnTo>
                <a:lnTo>
                  <a:pt x="1680" y="144"/>
                </a:lnTo>
                <a:lnTo>
                  <a:pt x="1536" y="48"/>
                </a:lnTo>
                <a:lnTo>
                  <a:pt x="1392" y="192"/>
                </a:lnTo>
                <a:lnTo>
                  <a:pt x="1296" y="192"/>
                </a:lnTo>
                <a:lnTo>
                  <a:pt x="1056" y="96"/>
                </a:lnTo>
                <a:lnTo>
                  <a:pt x="1008" y="48"/>
                </a:lnTo>
                <a:lnTo>
                  <a:pt x="768" y="48"/>
                </a:lnTo>
                <a:lnTo>
                  <a:pt x="720" y="192"/>
                </a:lnTo>
                <a:lnTo>
                  <a:pt x="432" y="144"/>
                </a:lnTo>
                <a:lnTo>
                  <a:pt x="288" y="48"/>
                </a:lnTo>
                <a:lnTo>
                  <a:pt x="96" y="0"/>
                </a:lnTo>
                <a:lnTo>
                  <a:pt x="0" y="96"/>
                </a:lnTo>
                <a:lnTo>
                  <a:pt x="48" y="192"/>
                </a:lnTo>
                <a:lnTo>
                  <a:pt x="96" y="24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8" name="Freeform 6"/>
          <p:cNvSpPr>
            <a:spLocks/>
          </p:cNvSpPr>
          <p:nvPr/>
        </p:nvSpPr>
        <p:spPr bwMode="auto">
          <a:xfrm>
            <a:off x="6248400" y="2276872"/>
            <a:ext cx="2438400" cy="1905000"/>
          </a:xfrm>
          <a:custGeom>
            <a:avLst/>
            <a:gdLst>
              <a:gd name="T0" fmla="*/ 96 w 2016"/>
              <a:gd name="T1" fmla="*/ 240 h 1200"/>
              <a:gd name="T2" fmla="*/ 0 w 2016"/>
              <a:gd name="T3" fmla="*/ 528 h 1200"/>
              <a:gd name="T4" fmla="*/ 48 w 2016"/>
              <a:gd name="T5" fmla="*/ 768 h 1200"/>
              <a:gd name="T6" fmla="*/ 384 w 2016"/>
              <a:gd name="T7" fmla="*/ 1008 h 1200"/>
              <a:gd name="T8" fmla="*/ 768 w 2016"/>
              <a:gd name="T9" fmla="*/ 1152 h 1200"/>
              <a:gd name="T10" fmla="*/ 912 w 2016"/>
              <a:gd name="T11" fmla="*/ 912 h 1200"/>
              <a:gd name="T12" fmla="*/ 864 w 2016"/>
              <a:gd name="T13" fmla="*/ 720 h 1200"/>
              <a:gd name="T14" fmla="*/ 768 w 2016"/>
              <a:gd name="T15" fmla="*/ 528 h 1200"/>
              <a:gd name="T16" fmla="*/ 960 w 2016"/>
              <a:gd name="T17" fmla="*/ 384 h 1200"/>
              <a:gd name="T18" fmla="*/ 1152 w 2016"/>
              <a:gd name="T19" fmla="*/ 480 h 1200"/>
              <a:gd name="T20" fmla="*/ 1200 w 2016"/>
              <a:gd name="T21" fmla="*/ 624 h 1200"/>
              <a:gd name="T22" fmla="*/ 1200 w 2016"/>
              <a:gd name="T23" fmla="*/ 816 h 1200"/>
              <a:gd name="T24" fmla="*/ 1344 w 2016"/>
              <a:gd name="T25" fmla="*/ 1008 h 1200"/>
              <a:gd name="T26" fmla="*/ 1632 w 2016"/>
              <a:gd name="T27" fmla="*/ 1200 h 1200"/>
              <a:gd name="T28" fmla="*/ 1920 w 2016"/>
              <a:gd name="T29" fmla="*/ 1104 h 1200"/>
              <a:gd name="T30" fmla="*/ 1920 w 2016"/>
              <a:gd name="T31" fmla="*/ 864 h 1200"/>
              <a:gd name="T32" fmla="*/ 2016 w 2016"/>
              <a:gd name="T33" fmla="*/ 672 h 1200"/>
              <a:gd name="T34" fmla="*/ 2016 w 2016"/>
              <a:gd name="T35" fmla="*/ 528 h 1200"/>
              <a:gd name="T36" fmla="*/ 1824 w 2016"/>
              <a:gd name="T37" fmla="*/ 336 h 1200"/>
              <a:gd name="T38" fmla="*/ 1680 w 2016"/>
              <a:gd name="T39" fmla="*/ 144 h 1200"/>
              <a:gd name="T40" fmla="*/ 1536 w 2016"/>
              <a:gd name="T41" fmla="*/ 48 h 1200"/>
              <a:gd name="T42" fmla="*/ 1392 w 2016"/>
              <a:gd name="T43" fmla="*/ 192 h 1200"/>
              <a:gd name="T44" fmla="*/ 1296 w 2016"/>
              <a:gd name="T45" fmla="*/ 192 h 1200"/>
              <a:gd name="T46" fmla="*/ 1056 w 2016"/>
              <a:gd name="T47" fmla="*/ 96 h 1200"/>
              <a:gd name="T48" fmla="*/ 1008 w 2016"/>
              <a:gd name="T49" fmla="*/ 48 h 1200"/>
              <a:gd name="T50" fmla="*/ 768 w 2016"/>
              <a:gd name="T51" fmla="*/ 48 h 1200"/>
              <a:gd name="T52" fmla="*/ 720 w 2016"/>
              <a:gd name="T53" fmla="*/ 192 h 1200"/>
              <a:gd name="T54" fmla="*/ 432 w 2016"/>
              <a:gd name="T55" fmla="*/ 144 h 1200"/>
              <a:gd name="T56" fmla="*/ 288 w 2016"/>
              <a:gd name="T57" fmla="*/ 48 h 1200"/>
              <a:gd name="T58" fmla="*/ 96 w 2016"/>
              <a:gd name="T59" fmla="*/ 0 h 1200"/>
              <a:gd name="T60" fmla="*/ 0 w 2016"/>
              <a:gd name="T61" fmla="*/ 96 h 1200"/>
              <a:gd name="T62" fmla="*/ 48 w 2016"/>
              <a:gd name="T63" fmla="*/ 192 h 1200"/>
              <a:gd name="T64" fmla="*/ 96 w 2016"/>
              <a:gd name="T65" fmla="*/ 24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16" h="1200">
                <a:moveTo>
                  <a:pt x="96" y="240"/>
                </a:moveTo>
                <a:lnTo>
                  <a:pt x="0" y="528"/>
                </a:lnTo>
                <a:lnTo>
                  <a:pt x="48" y="768"/>
                </a:lnTo>
                <a:lnTo>
                  <a:pt x="384" y="1008"/>
                </a:lnTo>
                <a:lnTo>
                  <a:pt x="768" y="1152"/>
                </a:lnTo>
                <a:lnTo>
                  <a:pt x="912" y="912"/>
                </a:lnTo>
                <a:lnTo>
                  <a:pt x="864" y="720"/>
                </a:lnTo>
                <a:lnTo>
                  <a:pt x="768" y="528"/>
                </a:lnTo>
                <a:lnTo>
                  <a:pt x="960" y="384"/>
                </a:lnTo>
                <a:lnTo>
                  <a:pt x="1152" y="480"/>
                </a:lnTo>
                <a:lnTo>
                  <a:pt x="1200" y="624"/>
                </a:lnTo>
                <a:lnTo>
                  <a:pt x="1200" y="816"/>
                </a:lnTo>
                <a:lnTo>
                  <a:pt x="1344" y="1008"/>
                </a:lnTo>
                <a:lnTo>
                  <a:pt x="1632" y="1200"/>
                </a:lnTo>
                <a:lnTo>
                  <a:pt x="1920" y="1104"/>
                </a:lnTo>
                <a:lnTo>
                  <a:pt x="1920" y="864"/>
                </a:lnTo>
                <a:lnTo>
                  <a:pt x="2016" y="672"/>
                </a:lnTo>
                <a:lnTo>
                  <a:pt x="2016" y="528"/>
                </a:lnTo>
                <a:lnTo>
                  <a:pt x="1824" y="336"/>
                </a:lnTo>
                <a:lnTo>
                  <a:pt x="1680" y="144"/>
                </a:lnTo>
                <a:lnTo>
                  <a:pt x="1536" y="48"/>
                </a:lnTo>
                <a:lnTo>
                  <a:pt x="1392" y="192"/>
                </a:lnTo>
                <a:lnTo>
                  <a:pt x="1296" y="192"/>
                </a:lnTo>
                <a:lnTo>
                  <a:pt x="1056" y="96"/>
                </a:lnTo>
                <a:lnTo>
                  <a:pt x="1008" y="48"/>
                </a:lnTo>
                <a:lnTo>
                  <a:pt x="768" y="48"/>
                </a:lnTo>
                <a:lnTo>
                  <a:pt x="720" y="192"/>
                </a:lnTo>
                <a:lnTo>
                  <a:pt x="432" y="144"/>
                </a:lnTo>
                <a:lnTo>
                  <a:pt x="288" y="48"/>
                </a:lnTo>
                <a:lnTo>
                  <a:pt x="96" y="0"/>
                </a:lnTo>
                <a:lnTo>
                  <a:pt x="0" y="96"/>
                </a:lnTo>
                <a:lnTo>
                  <a:pt x="48" y="192"/>
                </a:lnTo>
                <a:lnTo>
                  <a:pt x="96" y="24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1981200" y="27340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1524000" y="25816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1371600" y="38008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3429000" y="28102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685800" y="24292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1371600" y="31912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3352800" y="31150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3581400" y="31912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Oval 15"/>
          <p:cNvSpPr>
            <a:spLocks noChangeArrowheads="1"/>
          </p:cNvSpPr>
          <p:nvPr/>
        </p:nvSpPr>
        <p:spPr bwMode="auto">
          <a:xfrm>
            <a:off x="5029200" y="36484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Oval 16"/>
          <p:cNvSpPr>
            <a:spLocks noChangeArrowheads="1"/>
          </p:cNvSpPr>
          <p:nvPr/>
        </p:nvSpPr>
        <p:spPr bwMode="auto">
          <a:xfrm>
            <a:off x="3505200" y="24292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Oval 17"/>
          <p:cNvSpPr>
            <a:spLocks noChangeArrowheads="1"/>
          </p:cNvSpPr>
          <p:nvPr/>
        </p:nvSpPr>
        <p:spPr bwMode="auto">
          <a:xfrm>
            <a:off x="4572000" y="28102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Oval 18"/>
          <p:cNvSpPr>
            <a:spLocks noChangeArrowheads="1"/>
          </p:cNvSpPr>
          <p:nvPr/>
        </p:nvSpPr>
        <p:spPr bwMode="auto">
          <a:xfrm>
            <a:off x="3733800" y="35722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Oval 19"/>
          <p:cNvSpPr>
            <a:spLocks noChangeArrowheads="1"/>
          </p:cNvSpPr>
          <p:nvPr/>
        </p:nvSpPr>
        <p:spPr bwMode="auto">
          <a:xfrm>
            <a:off x="3886200" y="30388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Oval 20"/>
          <p:cNvSpPr>
            <a:spLocks noChangeArrowheads="1"/>
          </p:cNvSpPr>
          <p:nvPr/>
        </p:nvSpPr>
        <p:spPr bwMode="auto">
          <a:xfrm>
            <a:off x="4343400" y="24292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Oval 21"/>
          <p:cNvSpPr>
            <a:spLocks noChangeArrowheads="1"/>
          </p:cNvSpPr>
          <p:nvPr/>
        </p:nvSpPr>
        <p:spPr bwMode="auto">
          <a:xfrm>
            <a:off x="5029200" y="28102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4" name="Oval 22"/>
          <p:cNvSpPr>
            <a:spLocks noChangeArrowheads="1"/>
          </p:cNvSpPr>
          <p:nvPr/>
        </p:nvSpPr>
        <p:spPr bwMode="auto">
          <a:xfrm>
            <a:off x="3886200" y="34960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Oval 23"/>
          <p:cNvSpPr>
            <a:spLocks noChangeArrowheads="1"/>
          </p:cNvSpPr>
          <p:nvPr/>
        </p:nvSpPr>
        <p:spPr bwMode="auto">
          <a:xfrm>
            <a:off x="5105400" y="33436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Oval 24"/>
          <p:cNvSpPr>
            <a:spLocks noChangeArrowheads="1"/>
          </p:cNvSpPr>
          <p:nvPr/>
        </p:nvSpPr>
        <p:spPr bwMode="auto">
          <a:xfrm>
            <a:off x="5638800" y="32674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Oval 25"/>
          <p:cNvSpPr>
            <a:spLocks noChangeArrowheads="1"/>
          </p:cNvSpPr>
          <p:nvPr/>
        </p:nvSpPr>
        <p:spPr bwMode="auto">
          <a:xfrm>
            <a:off x="5181600" y="37246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Oval 26"/>
          <p:cNvSpPr>
            <a:spLocks noChangeArrowheads="1"/>
          </p:cNvSpPr>
          <p:nvPr/>
        </p:nvSpPr>
        <p:spPr bwMode="auto">
          <a:xfrm>
            <a:off x="2286000" y="32674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9" name="Oval 27"/>
          <p:cNvSpPr>
            <a:spLocks noChangeArrowheads="1"/>
          </p:cNvSpPr>
          <p:nvPr/>
        </p:nvSpPr>
        <p:spPr bwMode="auto">
          <a:xfrm>
            <a:off x="4191000" y="33436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0" name="Oval 28"/>
          <p:cNvSpPr>
            <a:spLocks noChangeArrowheads="1"/>
          </p:cNvSpPr>
          <p:nvPr/>
        </p:nvSpPr>
        <p:spPr bwMode="auto">
          <a:xfrm>
            <a:off x="4114800" y="37246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1" name="Oval 29"/>
          <p:cNvSpPr>
            <a:spLocks noChangeArrowheads="1"/>
          </p:cNvSpPr>
          <p:nvPr/>
        </p:nvSpPr>
        <p:spPr bwMode="auto">
          <a:xfrm>
            <a:off x="2438400" y="28102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Oval 30"/>
          <p:cNvSpPr>
            <a:spLocks noChangeArrowheads="1"/>
          </p:cNvSpPr>
          <p:nvPr/>
        </p:nvSpPr>
        <p:spPr bwMode="auto">
          <a:xfrm>
            <a:off x="2667000" y="36484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Oval 31"/>
          <p:cNvSpPr>
            <a:spLocks noChangeArrowheads="1"/>
          </p:cNvSpPr>
          <p:nvPr/>
        </p:nvSpPr>
        <p:spPr bwMode="auto">
          <a:xfrm>
            <a:off x="6553200" y="33436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4" name="Oval 32"/>
          <p:cNvSpPr>
            <a:spLocks noChangeArrowheads="1"/>
          </p:cNvSpPr>
          <p:nvPr/>
        </p:nvSpPr>
        <p:spPr bwMode="auto">
          <a:xfrm>
            <a:off x="8001000" y="34198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5" name="Oval 33"/>
          <p:cNvSpPr>
            <a:spLocks noChangeArrowheads="1"/>
          </p:cNvSpPr>
          <p:nvPr/>
        </p:nvSpPr>
        <p:spPr bwMode="auto">
          <a:xfrm>
            <a:off x="8001000" y="35722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6" name="Oval 34"/>
          <p:cNvSpPr>
            <a:spLocks noChangeArrowheads="1"/>
          </p:cNvSpPr>
          <p:nvPr/>
        </p:nvSpPr>
        <p:spPr bwMode="auto">
          <a:xfrm>
            <a:off x="8153400" y="35722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7" name="Oval 35"/>
          <p:cNvSpPr>
            <a:spLocks noChangeArrowheads="1"/>
          </p:cNvSpPr>
          <p:nvPr/>
        </p:nvSpPr>
        <p:spPr bwMode="auto">
          <a:xfrm>
            <a:off x="8153400" y="37246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8" name="Oval 36"/>
          <p:cNvSpPr>
            <a:spLocks noChangeArrowheads="1"/>
          </p:cNvSpPr>
          <p:nvPr/>
        </p:nvSpPr>
        <p:spPr bwMode="auto">
          <a:xfrm>
            <a:off x="6705600" y="25816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Oval 37"/>
          <p:cNvSpPr>
            <a:spLocks noChangeArrowheads="1"/>
          </p:cNvSpPr>
          <p:nvPr/>
        </p:nvSpPr>
        <p:spPr bwMode="auto">
          <a:xfrm>
            <a:off x="6629400" y="27340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0" name="Oval 38"/>
          <p:cNvSpPr>
            <a:spLocks noChangeArrowheads="1"/>
          </p:cNvSpPr>
          <p:nvPr/>
        </p:nvSpPr>
        <p:spPr bwMode="auto">
          <a:xfrm>
            <a:off x="6858000" y="27340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1" name="Oval 39"/>
          <p:cNvSpPr>
            <a:spLocks noChangeArrowheads="1"/>
          </p:cNvSpPr>
          <p:nvPr/>
        </p:nvSpPr>
        <p:spPr bwMode="auto">
          <a:xfrm>
            <a:off x="990600" y="2811860"/>
            <a:ext cx="74613" cy="74612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2" name="Oval 40"/>
          <p:cNvSpPr>
            <a:spLocks noChangeArrowheads="1"/>
          </p:cNvSpPr>
          <p:nvPr/>
        </p:nvSpPr>
        <p:spPr bwMode="auto">
          <a:xfrm>
            <a:off x="838200" y="33436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3" name="Oval 41"/>
          <p:cNvSpPr>
            <a:spLocks noChangeArrowheads="1"/>
          </p:cNvSpPr>
          <p:nvPr/>
        </p:nvSpPr>
        <p:spPr bwMode="auto">
          <a:xfrm>
            <a:off x="6781800" y="34960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4" name="Oval 42"/>
          <p:cNvSpPr>
            <a:spLocks noChangeArrowheads="1"/>
          </p:cNvSpPr>
          <p:nvPr/>
        </p:nvSpPr>
        <p:spPr bwMode="auto">
          <a:xfrm>
            <a:off x="6934200" y="28864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5" name="Oval 43"/>
          <p:cNvSpPr>
            <a:spLocks noChangeArrowheads="1"/>
          </p:cNvSpPr>
          <p:nvPr/>
        </p:nvSpPr>
        <p:spPr bwMode="auto">
          <a:xfrm>
            <a:off x="8077200" y="25816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6" name="Oval 44"/>
          <p:cNvSpPr>
            <a:spLocks noChangeArrowheads="1"/>
          </p:cNvSpPr>
          <p:nvPr/>
        </p:nvSpPr>
        <p:spPr bwMode="auto">
          <a:xfrm>
            <a:off x="8001000" y="26578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7" name="Oval 45"/>
          <p:cNvSpPr>
            <a:spLocks noChangeArrowheads="1"/>
          </p:cNvSpPr>
          <p:nvPr/>
        </p:nvSpPr>
        <p:spPr bwMode="auto">
          <a:xfrm>
            <a:off x="8077200" y="28102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8" name="Text Box 46"/>
          <p:cNvSpPr txBox="1">
            <a:spLocks noChangeArrowheads="1"/>
          </p:cNvSpPr>
          <p:nvPr/>
        </p:nvSpPr>
        <p:spPr bwMode="auto">
          <a:xfrm>
            <a:off x="838200" y="4614227"/>
            <a:ext cx="754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E.g., compare actual nearest neighbor distance with nearest neighbor distance of random set</a:t>
            </a:r>
            <a:endParaRPr lang="nl-NL" altLang="en-US" sz="2400" dirty="0"/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518864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Description of point sets</a:t>
            </a:r>
            <a:endParaRPr lang="nl-NL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31229"/>
            <a:ext cx="7886700" cy="1325563"/>
          </a:xfrm>
        </p:spPr>
        <p:txBody>
          <a:bodyPr/>
          <a:lstStyle/>
          <a:p>
            <a:r>
              <a:rPr lang="en-US" altLang="en-US" dirty="0"/>
              <a:t>Description </a:t>
            </a:r>
            <a:r>
              <a:rPr lang="en-US" altLang="en-US" dirty="0" smtClean="0"/>
              <a:t>of </a:t>
            </a:r>
            <a:r>
              <a:rPr lang="en-US" altLang="en-US" dirty="0"/>
              <a:t>point </a:t>
            </a:r>
            <a:r>
              <a:rPr lang="en-US" altLang="en-US" dirty="0" smtClean="0"/>
              <a:t>sets</a:t>
            </a:r>
            <a:endParaRPr lang="nl-NL" alt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6792"/>
            <a:ext cx="8077200" cy="838200"/>
          </a:xfrm>
        </p:spPr>
        <p:txBody>
          <a:bodyPr>
            <a:normAutofit/>
          </a:bodyPr>
          <a:lstStyle/>
          <a:p>
            <a:r>
              <a:rPr lang="en-US" altLang="en-US" dirty="0"/>
              <a:t>Density: scale-dependent, locally defined</a:t>
            </a:r>
            <a:endParaRPr lang="nl-NL" altLang="en-US" dirty="0"/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2667000" y="25649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2590800" y="28697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2362200" y="26411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2971800" y="33269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4038600" y="25649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3962400" y="30983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4953000" y="32507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4953000" y="25649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Oval 12"/>
          <p:cNvSpPr>
            <a:spLocks noChangeArrowheads="1"/>
          </p:cNvSpPr>
          <p:nvPr/>
        </p:nvSpPr>
        <p:spPr bwMode="auto">
          <a:xfrm>
            <a:off x="2819400" y="27173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Oval 13"/>
          <p:cNvSpPr>
            <a:spLocks noChangeArrowheads="1"/>
          </p:cNvSpPr>
          <p:nvPr/>
        </p:nvSpPr>
        <p:spPr bwMode="auto">
          <a:xfrm>
            <a:off x="2743200" y="30221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Oval 14"/>
          <p:cNvSpPr>
            <a:spLocks noChangeArrowheads="1"/>
          </p:cNvSpPr>
          <p:nvPr/>
        </p:nvSpPr>
        <p:spPr bwMode="auto">
          <a:xfrm>
            <a:off x="2057400" y="33269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Oval 15"/>
          <p:cNvSpPr>
            <a:spLocks noChangeArrowheads="1"/>
          </p:cNvSpPr>
          <p:nvPr/>
        </p:nvSpPr>
        <p:spPr bwMode="auto">
          <a:xfrm>
            <a:off x="4038600" y="32507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Oval 16"/>
          <p:cNvSpPr>
            <a:spLocks noChangeArrowheads="1"/>
          </p:cNvSpPr>
          <p:nvPr/>
        </p:nvSpPr>
        <p:spPr bwMode="auto">
          <a:xfrm>
            <a:off x="3276600" y="29459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Oval 17"/>
          <p:cNvSpPr>
            <a:spLocks noChangeArrowheads="1"/>
          </p:cNvSpPr>
          <p:nvPr/>
        </p:nvSpPr>
        <p:spPr bwMode="auto">
          <a:xfrm>
            <a:off x="4267200" y="34793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Oval 18"/>
          <p:cNvSpPr>
            <a:spLocks noChangeArrowheads="1"/>
          </p:cNvSpPr>
          <p:nvPr/>
        </p:nvSpPr>
        <p:spPr bwMode="auto">
          <a:xfrm>
            <a:off x="3581400" y="32507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Oval 19"/>
          <p:cNvSpPr>
            <a:spLocks noChangeArrowheads="1"/>
          </p:cNvSpPr>
          <p:nvPr/>
        </p:nvSpPr>
        <p:spPr bwMode="auto">
          <a:xfrm>
            <a:off x="4876800" y="34031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Oval 20"/>
          <p:cNvSpPr>
            <a:spLocks noChangeArrowheads="1"/>
          </p:cNvSpPr>
          <p:nvPr/>
        </p:nvSpPr>
        <p:spPr bwMode="auto">
          <a:xfrm>
            <a:off x="3048000" y="25649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Oval 21"/>
          <p:cNvSpPr>
            <a:spLocks noChangeArrowheads="1"/>
          </p:cNvSpPr>
          <p:nvPr/>
        </p:nvSpPr>
        <p:spPr bwMode="auto">
          <a:xfrm>
            <a:off x="2743200" y="27935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Oval 22"/>
          <p:cNvSpPr>
            <a:spLocks noChangeArrowheads="1"/>
          </p:cNvSpPr>
          <p:nvPr/>
        </p:nvSpPr>
        <p:spPr bwMode="auto">
          <a:xfrm>
            <a:off x="4114800" y="27173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Oval 23"/>
          <p:cNvSpPr>
            <a:spLocks noChangeArrowheads="1"/>
          </p:cNvSpPr>
          <p:nvPr/>
        </p:nvSpPr>
        <p:spPr bwMode="auto">
          <a:xfrm>
            <a:off x="4800600" y="31745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Oval 24"/>
          <p:cNvSpPr>
            <a:spLocks noChangeArrowheads="1"/>
          </p:cNvSpPr>
          <p:nvPr/>
        </p:nvSpPr>
        <p:spPr bwMode="auto">
          <a:xfrm>
            <a:off x="3505200" y="27935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Oval 25"/>
          <p:cNvSpPr>
            <a:spLocks noChangeArrowheads="1"/>
          </p:cNvSpPr>
          <p:nvPr/>
        </p:nvSpPr>
        <p:spPr bwMode="auto">
          <a:xfrm>
            <a:off x="3048000" y="38603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Oval 26"/>
          <p:cNvSpPr>
            <a:spLocks noChangeArrowheads="1"/>
          </p:cNvSpPr>
          <p:nvPr/>
        </p:nvSpPr>
        <p:spPr bwMode="auto">
          <a:xfrm>
            <a:off x="3810000" y="30983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Oval 27"/>
          <p:cNvSpPr>
            <a:spLocks noChangeArrowheads="1"/>
          </p:cNvSpPr>
          <p:nvPr/>
        </p:nvSpPr>
        <p:spPr bwMode="auto">
          <a:xfrm>
            <a:off x="3733800" y="34793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Rectangle 28"/>
          <p:cNvSpPr>
            <a:spLocks noChangeArrowheads="1"/>
          </p:cNvSpPr>
          <p:nvPr/>
        </p:nvSpPr>
        <p:spPr bwMode="auto">
          <a:xfrm>
            <a:off x="6880448" y="3276600"/>
            <a:ext cx="533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Oval 29"/>
          <p:cNvSpPr>
            <a:spLocks noChangeArrowheads="1"/>
          </p:cNvSpPr>
          <p:nvPr/>
        </p:nvSpPr>
        <p:spPr bwMode="auto">
          <a:xfrm>
            <a:off x="6880448" y="4114800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4163888" y="5013176"/>
            <a:ext cx="480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point count inside a square or circle;</a:t>
            </a:r>
          </a:p>
          <a:p>
            <a:r>
              <a:rPr lang="en-US" altLang="en-US" sz="2400" dirty="0"/>
              <a:t>size determines the scale of interest</a:t>
            </a:r>
            <a:endParaRPr lang="nl-NL" altLang="en-US" sz="2400" dirty="0"/>
          </a:p>
        </p:txBody>
      </p:sp>
      <p:sp>
        <p:nvSpPr>
          <p:cNvPr id="50207" name="Oval 31"/>
          <p:cNvSpPr>
            <a:spLocks noChangeArrowheads="1"/>
          </p:cNvSpPr>
          <p:nvPr/>
        </p:nvSpPr>
        <p:spPr bwMode="auto">
          <a:xfrm>
            <a:off x="1447800" y="33269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8" name="Oval 32"/>
          <p:cNvSpPr>
            <a:spLocks noChangeArrowheads="1"/>
          </p:cNvSpPr>
          <p:nvPr/>
        </p:nvSpPr>
        <p:spPr bwMode="auto">
          <a:xfrm>
            <a:off x="2286000" y="37841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9" name="Oval 33"/>
          <p:cNvSpPr>
            <a:spLocks noChangeArrowheads="1"/>
          </p:cNvSpPr>
          <p:nvPr/>
        </p:nvSpPr>
        <p:spPr bwMode="auto">
          <a:xfrm>
            <a:off x="1371600" y="37841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0" name="Oval 34"/>
          <p:cNvSpPr>
            <a:spLocks noChangeArrowheads="1"/>
          </p:cNvSpPr>
          <p:nvPr/>
        </p:nvSpPr>
        <p:spPr bwMode="auto">
          <a:xfrm>
            <a:off x="1600200" y="40127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1" name="Oval 35"/>
          <p:cNvSpPr>
            <a:spLocks noChangeArrowheads="1"/>
          </p:cNvSpPr>
          <p:nvPr/>
        </p:nvSpPr>
        <p:spPr bwMode="auto">
          <a:xfrm>
            <a:off x="2209800" y="39365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2" name="Oval 36"/>
          <p:cNvSpPr>
            <a:spLocks noChangeArrowheads="1"/>
          </p:cNvSpPr>
          <p:nvPr/>
        </p:nvSpPr>
        <p:spPr bwMode="auto">
          <a:xfrm>
            <a:off x="2133600" y="37079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3" name="Oval 37"/>
          <p:cNvSpPr>
            <a:spLocks noChangeArrowheads="1"/>
          </p:cNvSpPr>
          <p:nvPr/>
        </p:nvSpPr>
        <p:spPr bwMode="auto">
          <a:xfrm>
            <a:off x="1143000" y="36317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4" name="Oval 38"/>
          <p:cNvSpPr>
            <a:spLocks noChangeArrowheads="1"/>
          </p:cNvSpPr>
          <p:nvPr/>
        </p:nvSpPr>
        <p:spPr bwMode="auto">
          <a:xfrm>
            <a:off x="1066800" y="40127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5" name="Oval 39"/>
          <p:cNvSpPr>
            <a:spLocks noChangeArrowheads="1"/>
          </p:cNvSpPr>
          <p:nvPr/>
        </p:nvSpPr>
        <p:spPr bwMode="auto">
          <a:xfrm>
            <a:off x="2895600" y="43175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6" name="Oval 40"/>
          <p:cNvSpPr>
            <a:spLocks noChangeArrowheads="1"/>
          </p:cNvSpPr>
          <p:nvPr/>
        </p:nvSpPr>
        <p:spPr bwMode="auto">
          <a:xfrm>
            <a:off x="4038600" y="42413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7" name="Oval 41"/>
          <p:cNvSpPr>
            <a:spLocks noChangeArrowheads="1"/>
          </p:cNvSpPr>
          <p:nvPr/>
        </p:nvSpPr>
        <p:spPr bwMode="auto">
          <a:xfrm>
            <a:off x="2971800" y="44699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8" name="Oval 42"/>
          <p:cNvSpPr>
            <a:spLocks noChangeArrowheads="1"/>
          </p:cNvSpPr>
          <p:nvPr/>
        </p:nvSpPr>
        <p:spPr bwMode="auto">
          <a:xfrm>
            <a:off x="3200400" y="46985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9" name="Oval 43"/>
          <p:cNvSpPr>
            <a:spLocks noChangeArrowheads="1"/>
          </p:cNvSpPr>
          <p:nvPr/>
        </p:nvSpPr>
        <p:spPr bwMode="auto">
          <a:xfrm>
            <a:off x="3810000" y="46223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0" name="Oval 44"/>
          <p:cNvSpPr>
            <a:spLocks noChangeArrowheads="1"/>
          </p:cNvSpPr>
          <p:nvPr/>
        </p:nvSpPr>
        <p:spPr bwMode="auto">
          <a:xfrm>
            <a:off x="3733800" y="43937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1" name="Oval 45"/>
          <p:cNvSpPr>
            <a:spLocks noChangeArrowheads="1"/>
          </p:cNvSpPr>
          <p:nvPr/>
        </p:nvSpPr>
        <p:spPr bwMode="auto">
          <a:xfrm>
            <a:off x="2743200" y="43175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2" name="Oval 46"/>
          <p:cNvSpPr>
            <a:spLocks noChangeArrowheads="1"/>
          </p:cNvSpPr>
          <p:nvPr/>
        </p:nvSpPr>
        <p:spPr bwMode="auto">
          <a:xfrm>
            <a:off x="2667000" y="469850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3" name="Rectangle 47"/>
          <p:cNvSpPr>
            <a:spLocks noChangeArrowheads="1"/>
          </p:cNvSpPr>
          <p:nvPr/>
        </p:nvSpPr>
        <p:spPr bwMode="auto">
          <a:xfrm>
            <a:off x="6804248" y="2819400"/>
            <a:ext cx="1066800" cy="1066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886700" cy="1325563"/>
          </a:xfrm>
        </p:spPr>
        <p:txBody>
          <a:bodyPr/>
          <a:lstStyle/>
          <a:p>
            <a:r>
              <a:rPr lang="en-US" altLang="en-US" dirty="0"/>
              <a:t>Example of density</a:t>
            </a:r>
            <a:endParaRPr lang="nl-NL" alt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3276600" cy="1219200"/>
          </a:xfrm>
        </p:spPr>
        <p:txBody>
          <a:bodyPr>
            <a:normAutofit/>
          </a:bodyPr>
          <a:lstStyle/>
          <a:p>
            <a:r>
              <a:rPr lang="en-US" altLang="en-US" dirty="0"/>
              <a:t>Population density</a:t>
            </a:r>
            <a:endParaRPr lang="nl-NL" altLang="en-US" dirty="0"/>
          </a:p>
        </p:txBody>
      </p:sp>
      <p:pic>
        <p:nvPicPr>
          <p:cNvPr id="51204" name="Picture 4" descr="africa_pop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55" y="1844824"/>
            <a:ext cx="4934801" cy="487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1" name="Picture 5" descr="GIS02_geoBusiness_files%5C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31229"/>
            <a:ext cx="7886700" cy="1325563"/>
          </a:xfrm>
        </p:spPr>
        <p:txBody>
          <a:bodyPr/>
          <a:lstStyle/>
          <a:p>
            <a:r>
              <a:rPr lang="en-US" altLang="en-US" dirty="0"/>
              <a:t>Description </a:t>
            </a:r>
            <a:r>
              <a:rPr lang="en-US" altLang="en-US" dirty="0" smtClean="0"/>
              <a:t>of </a:t>
            </a:r>
            <a:r>
              <a:rPr lang="en-US" altLang="en-US" dirty="0"/>
              <a:t>point </a:t>
            </a:r>
            <a:r>
              <a:rPr lang="en-US" altLang="en-US" dirty="0" smtClean="0"/>
              <a:t>sets</a:t>
            </a:r>
            <a:endParaRPr lang="nl-NL" alt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6792"/>
            <a:ext cx="8077200" cy="158417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Common simple approach: fixed grid count</a:t>
            </a:r>
            <a:br>
              <a:rPr lang="en-US" altLang="en-US" dirty="0" smtClean="0"/>
            </a:br>
            <a:r>
              <a:rPr lang="en-US" altLang="en-US" dirty="0" smtClean="0"/>
              <a:t>(essentially, a 2D version of a histogram)</a:t>
            </a:r>
            <a:endParaRPr lang="nl-NL" altLang="en-US" dirty="0"/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3073896" y="30914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2997696" y="33962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2769096" y="31676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3378696" y="38534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4445496" y="30914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4369296" y="36248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5359896" y="37772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5359896" y="30914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Oval 12"/>
          <p:cNvSpPr>
            <a:spLocks noChangeArrowheads="1"/>
          </p:cNvSpPr>
          <p:nvPr/>
        </p:nvSpPr>
        <p:spPr bwMode="auto">
          <a:xfrm>
            <a:off x="3226296" y="32438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Oval 13"/>
          <p:cNvSpPr>
            <a:spLocks noChangeArrowheads="1"/>
          </p:cNvSpPr>
          <p:nvPr/>
        </p:nvSpPr>
        <p:spPr bwMode="auto">
          <a:xfrm>
            <a:off x="3150096" y="35486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Oval 14"/>
          <p:cNvSpPr>
            <a:spLocks noChangeArrowheads="1"/>
          </p:cNvSpPr>
          <p:nvPr/>
        </p:nvSpPr>
        <p:spPr bwMode="auto">
          <a:xfrm>
            <a:off x="2464296" y="38534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Oval 15"/>
          <p:cNvSpPr>
            <a:spLocks noChangeArrowheads="1"/>
          </p:cNvSpPr>
          <p:nvPr/>
        </p:nvSpPr>
        <p:spPr bwMode="auto">
          <a:xfrm>
            <a:off x="4445496" y="37772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Oval 16"/>
          <p:cNvSpPr>
            <a:spLocks noChangeArrowheads="1"/>
          </p:cNvSpPr>
          <p:nvPr/>
        </p:nvSpPr>
        <p:spPr bwMode="auto">
          <a:xfrm>
            <a:off x="3683496" y="34724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Oval 17"/>
          <p:cNvSpPr>
            <a:spLocks noChangeArrowheads="1"/>
          </p:cNvSpPr>
          <p:nvPr/>
        </p:nvSpPr>
        <p:spPr bwMode="auto">
          <a:xfrm>
            <a:off x="4674096" y="40058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Oval 18"/>
          <p:cNvSpPr>
            <a:spLocks noChangeArrowheads="1"/>
          </p:cNvSpPr>
          <p:nvPr/>
        </p:nvSpPr>
        <p:spPr bwMode="auto">
          <a:xfrm>
            <a:off x="3988296" y="37772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Oval 19"/>
          <p:cNvSpPr>
            <a:spLocks noChangeArrowheads="1"/>
          </p:cNvSpPr>
          <p:nvPr/>
        </p:nvSpPr>
        <p:spPr bwMode="auto">
          <a:xfrm>
            <a:off x="5283696" y="39296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Oval 20"/>
          <p:cNvSpPr>
            <a:spLocks noChangeArrowheads="1"/>
          </p:cNvSpPr>
          <p:nvPr/>
        </p:nvSpPr>
        <p:spPr bwMode="auto">
          <a:xfrm>
            <a:off x="3454896" y="30914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Oval 21"/>
          <p:cNvSpPr>
            <a:spLocks noChangeArrowheads="1"/>
          </p:cNvSpPr>
          <p:nvPr/>
        </p:nvSpPr>
        <p:spPr bwMode="auto">
          <a:xfrm>
            <a:off x="3150096" y="33200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Oval 22"/>
          <p:cNvSpPr>
            <a:spLocks noChangeArrowheads="1"/>
          </p:cNvSpPr>
          <p:nvPr/>
        </p:nvSpPr>
        <p:spPr bwMode="auto">
          <a:xfrm>
            <a:off x="4521696" y="32438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Oval 23"/>
          <p:cNvSpPr>
            <a:spLocks noChangeArrowheads="1"/>
          </p:cNvSpPr>
          <p:nvPr/>
        </p:nvSpPr>
        <p:spPr bwMode="auto">
          <a:xfrm>
            <a:off x="5207496" y="37010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Oval 24"/>
          <p:cNvSpPr>
            <a:spLocks noChangeArrowheads="1"/>
          </p:cNvSpPr>
          <p:nvPr/>
        </p:nvSpPr>
        <p:spPr bwMode="auto">
          <a:xfrm>
            <a:off x="3912096" y="33200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Oval 25"/>
          <p:cNvSpPr>
            <a:spLocks noChangeArrowheads="1"/>
          </p:cNvSpPr>
          <p:nvPr/>
        </p:nvSpPr>
        <p:spPr bwMode="auto">
          <a:xfrm>
            <a:off x="3454896" y="43868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Oval 26"/>
          <p:cNvSpPr>
            <a:spLocks noChangeArrowheads="1"/>
          </p:cNvSpPr>
          <p:nvPr/>
        </p:nvSpPr>
        <p:spPr bwMode="auto">
          <a:xfrm>
            <a:off x="4216896" y="36248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Oval 27"/>
          <p:cNvSpPr>
            <a:spLocks noChangeArrowheads="1"/>
          </p:cNvSpPr>
          <p:nvPr/>
        </p:nvSpPr>
        <p:spPr bwMode="auto">
          <a:xfrm>
            <a:off x="4140696" y="40058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7" name="Oval 31"/>
          <p:cNvSpPr>
            <a:spLocks noChangeArrowheads="1"/>
          </p:cNvSpPr>
          <p:nvPr/>
        </p:nvSpPr>
        <p:spPr bwMode="auto">
          <a:xfrm>
            <a:off x="1854696" y="38534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8" name="Oval 32"/>
          <p:cNvSpPr>
            <a:spLocks noChangeArrowheads="1"/>
          </p:cNvSpPr>
          <p:nvPr/>
        </p:nvSpPr>
        <p:spPr bwMode="auto">
          <a:xfrm>
            <a:off x="2692896" y="43106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9" name="Oval 33"/>
          <p:cNvSpPr>
            <a:spLocks noChangeArrowheads="1"/>
          </p:cNvSpPr>
          <p:nvPr/>
        </p:nvSpPr>
        <p:spPr bwMode="auto">
          <a:xfrm>
            <a:off x="1778496" y="43106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0" name="Oval 34"/>
          <p:cNvSpPr>
            <a:spLocks noChangeArrowheads="1"/>
          </p:cNvSpPr>
          <p:nvPr/>
        </p:nvSpPr>
        <p:spPr bwMode="auto">
          <a:xfrm>
            <a:off x="2007096" y="45392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1" name="Oval 35"/>
          <p:cNvSpPr>
            <a:spLocks noChangeArrowheads="1"/>
          </p:cNvSpPr>
          <p:nvPr/>
        </p:nvSpPr>
        <p:spPr bwMode="auto">
          <a:xfrm>
            <a:off x="2616696" y="44630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2" name="Oval 36"/>
          <p:cNvSpPr>
            <a:spLocks noChangeArrowheads="1"/>
          </p:cNvSpPr>
          <p:nvPr/>
        </p:nvSpPr>
        <p:spPr bwMode="auto">
          <a:xfrm>
            <a:off x="2540496" y="42344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3" name="Oval 37"/>
          <p:cNvSpPr>
            <a:spLocks noChangeArrowheads="1"/>
          </p:cNvSpPr>
          <p:nvPr/>
        </p:nvSpPr>
        <p:spPr bwMode="auto">
          <a:xfrm>
            <a:off x="1549896" y="41582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4" name="Oval 38"/>
          <p:cNvSpPr>
            <a:spLocks noChangeArrowheads="1"/>
          </p:cNvSpPr>
          <p:nvPr/>
        </p:nvSpPr>
        <p:spPr bwMode="auto">
          <a:xfrm>
            <a:off x="1473696" y="45392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5" name="Oval 39"/>
          <p:cNvSpPr>
            <a:spLocks noChangeArrowheads="1"/>
          </p:cNvSpPr>
          <p:nvPr/>
        </p:nvSpPr>
        <p:spPr bwMode="auto">
          <a:xfrm>
            <a:off x="3302496" y="48440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6" name="Oval 40"/>
          <p:cNvSpPr>
            <a:spLocks noChangeArrowheads="1"/>
          </p:cNvSpPr>
          <p:nvPr/>
        </p:nvSpPr>
        <p:spPr bwMode="auto">
          <a:xfrm>
            <a:off x="4445496" y="47678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7" name="Oval 41"/>
          <p:cNvSpPr>
            <a:spLocks noChangeArrowheads="1"/>
          </p:cNvSpPr>
          <p:nvPr/>
        </p:nvSpPr>
        <p:spPr bwMode="auto">
          <a:xfrm>
            <a:off x="3378696" y="49964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8" name="Oval 42"/>
          <p:cNvSpPr>
            <a:spLocks noChangeArrowheads="1"/>
          </p:cNvSpPr>
          <p:nvPr/>
        </p:nvSpPr>
        <p:spPr bwMode="auto">
          <a:xfrm>
            <a:off x="3607296" y="52250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9" name="Oval 43"/>
          <p:cNvSpPr>
            <a:spLocks noChangeArrowheads="1"/>
          </p:cNvSpPr>
          <p:nvPr/>
        </p:nvSpPr>
        <p:spPr bwMode="auto">
          <a:xfrm>
            <a:off x="4216896" y="51488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0" name="Oval 44"/>
          <p:cNvSpPr>
            <a:spLocks noChangeArrowheads="1"/>
          </p:cNvSpPr>
          <p:nvPr/>
        </p:nvSpPr>
        <p:spPr bwMode="auto">
          <a:xfrm>
            <a:off x="4140696" y="49202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1" name="Oval 45"/>
          <p:cNvSpPr>
            <a:spLocks noChangeArrowheads="1"/>
          </p:cNvSpPr>
          <p:nvPr/>
        </p:nvSpPr>
        <p:spPr bwMode="auto">
          <a:xfrm>
            <a:off x="3150096" y="48440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2" name="Oval 46"/>
          <p:cNvSpPr>
            <a:spLocks noChangeArrowheads="1"/>
          </p:cNvSpPr>
          <p:nvPr/>
        </p:nvSpPr>
        <p:spPr bwMode="auto">
          <a:xfrm>
            <a:off x="3073896" y="522500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5"/>
          <p:cNvSpPr>
            <a:spLocks noChangeArrowheads="1"/>
          </p:cNvSpPr>
          <p:nvPr/>
        </p:nvSpPr>
        <p:spPr bwMode="auto">
          <a:xfrm>
            <a:off x="4877544" y="54962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32"/>
          <p:cNvSpPr>
            <a:spLocks noChangeArrowheads="1"/>
          </p:cNvSpPr>
          <p:nvPr/>
        </p:nvSpPr>
        <p:spPr bwMode="auto">
          <a:xfrm>
            <a:off x="4115544" y="54200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5"/>
          <p:cNvSpPr>
            <a:spLocks noChangeArrowheads="1"/>
          </p:cNvSpPr>
          <p:nvPr/>
        </p:nvSpPr>
        <p:spPr bwMode="auto">
          <a:xfrm>
            <a:off x="4039344" y="55724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6"/>
          <p:cNvSpPr>
            <a:spLocks noChangeArrowheads="1"/>
          </p:cNvSpPr>
          <p:nvPr/>
        </p:nvSpPr>
        <p:spPr bwMode="auto">
          <a:xfrm>
            <a:off x="3963144" y="53438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39"/>
          <p:cNvSpPr>
            <a:spLocks noChangeArrowheads="1"/>
          </p:cNvSpPr>
          <p:nvPr/>
        </p:nvSpPr>
        <p:spPr bwMode="auto">
          <a:xfrm>
            <a:off x="4725144" y="59534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40"/>
          <p:cNvSpPr>
            <a:spLocks noChangeArrowheads="1"/>
          </p:cNvSpPr>
          <p:nvPr/>
        </p:nvSpPr>
        <p:spPr bwMode="auto">
          <a:xfrm>
            <a:off x="5868144" y="58772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41"/>
          <p:cNvSpPr>
            <a:spLocks noChangeArrowheads="1"/>
          </p:cNvSpPr>
          <p:nvPr/>
        </p:nvSpPr>
        <p:spPr bwMode="auto">
          <a:xfrm>
            <a:off x="4801344" y="61058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42"/>
          <p:cNvSpPr>
            <a:spLocks noChangeArrowheads="1"/>
          </p:cNvSpPr>
          <p:nvPr/>
        </p:nvSpPr>
        <p:spPr bwMode="auto">
          <a:xfrm>
            <a:off x="5029944" y="63344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43"/>
          <p:cNvSpPr>
            <a:spLocks noChangeArrowheads="1"/>
          </p:cNvSpPr>
          <p:nvPr/>
        </p:nvSpPr>
        <p:spPr bwMode="auto">
          <a:xfrm>
            <a:off x="5639544" y="62582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44"/>
          <p:cNvSpPr>
            <a:spLocks noChangeArrowheads="1"/>
          </p:cNvSpPr>
          <p:nvPr/>
        </p:nvSpPr>
        <p:spPr bwMode="auto">
          <a:xfrm>
            <a:off x="5563344" y="60296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45"/>
          <p:cNvSpPr>
            <a:spLocks noChangeArrowheads="1"/>
          </p:cNvSpPr>
          <p:nvPr/>
        </p:nvSpPr>
        <p:spPr bwMode="auto">
          <a:xfrm>
            <a:off x="4572744" y="59534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46"/>
          <p:cNvSpPr>
            <a:spLocks noChangeArrowheads="1"/>
          </p:cNvSpPr>
          <p:nvPr/>
        </p:nvSpPr>
        <p:spPr bwMode="auto">
          <a:xfrm>
            <a:off x="4496544" y="63344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4"/>
          <p:cNvSpPr>
            <a:spLocks noChangeArrowheads="1"/>
          </p:cNvSpPr>
          <p:nvPr/>
        </p:nvSpPr>
        <p:spPr bwMode="auto">
          <a:xfrm>
            <a:off x="5902424" y="359891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5826224" y="390371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6"/>
          <p:cNvSpPr>
            <a:spLocks noChangeArrowheads="1"/>
          </p:cNvSpPr>
          <p:nvPr/>
        </p:nvSpPr>
        <p:spPr bwMode="auto">
          <a:xfrm>
            <a:off x="5597624" y="367511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6207224" y="436091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6054824" y="375131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Oval 13"/>
          <p:cNvSpPr>
            <a:spLocks noChangeArrowheads="1"/>
          </p:cNvSpPr>
          <p:nvPr/>
        </p:nvSpPr>
        <p:spPr bwMode="auto">
          <a:xfrm>
            <a:off x="5978624" y="405611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16"/>
          <p:cNvSpPr>
            <a:spLocks noChangeArrowheads="1"/>
          </p:cNvSpPr>
          <p:nvPr/>
        </p:nvSpPr>
        <p:spPr bwMode="auto">
          <a:xfrm>
            <a:off x="6512024" y="397991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20"/>
          <p:cNvSpPr>
            <a:spLocks noChangeArrowheads="1"/>
          </p:cNvSpPr>
          <p:nvPr/>
        </p:nvSpPr>
        <p:spPr bwMode="auto">
          <a:xfrm>
            <a:off x="6283424" y="359891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21"/>
          <p:cNvSpPr>
            <a:spLocks noChangeArrowheads="1"/>
          </p:cNvSpPr>
          <p:nvPr/>
        </p:nvSpPr>
        <p:spPr bwMode="auto">
          <a:xfrm>
            <a:off x="5978624" y="382751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4"/>
          <p:cNvSpPr>
            <a:spLocks noChangeArrowheads="1"/>
          </p:cNvSpPr>
          <p:nvPr/>
        </p:nvSpPr>
        <p:spPr bwMode="auto">
          <a:xfrm>
            <a:off x="5956920" y="371703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auto">
          <a:xfrm>
            <a:off x="5880720" y="402183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6"/>
          <p:cNvSpPr>
            <a:spLocks noChangeArrowheads="1"/>
          </p:cNvSpPr>
          <p:nvPr/>
        </p:nvSpPr>
        <p:spPr bwMode="auto">
          <a:xfrm>
            <a:off x="5652120" y="379323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"/>
          <p:cNvSpPr>
            <a:spLocks noChangeArrowheads="1"/>
          </p:cNvSpPr>
          <p:nvPr/>
        </p:nvSpPr>
        <p:spPr bwMode="auto">
          <a:xfrm>
            <a:off x="6261720" y="447903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12"/>
          <p:cNvSpPr>
            <a:spLocks noChangeArrowheads="1"/>
          </p:cNvSpPr>
          <p:nvPr/>
        </p:nvSpPr>
        <p:spPr bwMode="auto">
          <a:xfrm>
            <a:off x="6109320" y="386943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Oval 13"/>
          <p:cNvSpPr>
            <a:spLocks noChangeArrowheads="1"/>
          </p:cNvSpPr>
          <p:nvPr/>
        </p:nvSpPr>
        <p:spPr bwMode="auto">
          <a:xfrm>
            <a:off x="6033120" y="417423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16"/>
          <p:cNvSpPr>
            <a:spLocks noChangeArrowheads="1"/>
          </p:cNvSpPr>
          <p:nvPr/>
        </p:nvSpPr>
        <p:spPr bwMode="auto">
          <a:xfrm>
            <a:off x="6566520" y="409803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Oval 20"/>
          <p:cNvSpPr>
            <a:spLocks noChangeArrowheads="1"/>
          </p:cNvSpPr>
          <p:nvPr/>
        </p:nvSpPr>
        <p:spPr bwMode="auto">
          <a:xfrm>
            <a:off x="6337920" y="371703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21"/>
          <p:cNvSpPr>
            <a:spLocks noChangeArrowheads="1"/>
          </p:cNvSpPr>
          <p:nvPr/>
        </p:nvSpPr>
        <p:spPr bwMode="auto">
          <a:xfrm>
            <a:off x="6033120" y="394563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971600" y="2708920"/>
            <a:ext cx="6480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971600" y="3429000"/>
            <a:ext cx="6480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71600" y="4149080"/>
            <a:ext cx="6480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971600" y="4869160"/>
            <a:ext cx="6480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971600" y="5589240"/>
            <a:ext cx="6480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71600" y="6309320"/>
            <a:ext cx="6480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91680" y="2564904"/>
            <a:ext cx="0" cy="40324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411760" y="2564904"/>
            <a:ext cx="0" cy="40324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131840" y="2564904"/>
            <a:ext cx="0" cy="40324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851920" y="2564904"/>
            <a:ext cx="0" cy="40324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572000" y="2564904"/>
            <a:ext cx="0" cy="40324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292080" y="2564904"/>
            <a:ext cx="0" cy="40324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012160" y="2564904"/>
            <a:ext cx="0" cy="40324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732240" y="2564904"/>
            <a:ext cx="0" cy="40324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31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1325563"/>
          </a:xfrm>
        </p:spPr>
        <p:txBody>
          <a:bodyPr/>
          <a:lstStyle/>
          <a:p>
            <a:r>
              <a:rPr lang="en-US" dirty="0" smtClean="0"/>
              <a:t>Description of valued point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07431"/>
          </a:xfrm>
        </p:spPr>
        <p:txBody>
          <a:bodyPr/>
          <a:lstStyle/>
          <a:p>
            <a:r>
              <a:rPr lang="en-US" dirty="0" smtClean="0"/>
              <a:t>Scalar field data, known from point measurements</a:t>
            </a:r>
          </a:p>
          <a:p>
            <a:r>
              <a:rPr lang="en-US" dirty="0" smtClean="0"/>
              <a:t>Spatial autocorrelation: degree in which closer measurements are more alike in value than any two measurements</a:t>
            </a:r>
            <a:endParaRPr lang="en-US" dirty="0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067944" y="3645024"/>
            <a:ext cx="3352800" cy="2590800"/>
            <a:chOff x="960" y="2400"/>
            <a:chExt cx="1488" cy="105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152" y="254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392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440" y="259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440" y="283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44" y="316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632" y="302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968" y="283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064" y="29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304" y="31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304" y="249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72" y="340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960" y="336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160" y="288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112" y="283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400" y="321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056" y="240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811144" y="4703887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20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195069" y="4489574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14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195069" y="4032374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13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058544" y="3484687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10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525144" y="3713287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12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356869" y="3422774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11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591944" y="4932487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16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4982344" y="5313487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18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4067944" y="5694487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21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125344" y="5846887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15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7039744" y="5084887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17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7344544" y="5542087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16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277744" y="5008687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22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6658744" y="4399087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21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6049144" y="4399087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7164288" y="3727574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83988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How description can help with pattern recognition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114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Put the useful description things in a vector and use some vector distance, like length of the difference vector</a:t>
            </a:r>
            <a:br>
              <a:rPr lang="en-US" sz="28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800" dirty="0" smtClean="0">
                <a:sym typeface="Wingdings" panose="05000000000000000000" pitchFamily="2" charset="2"/>
              </a:rPr>
              <a:t> a feature vector of geometric attributes, </a:t>
            </a:r>
            <a:br>
              <a:rPr lang="en-US" sz="2800" dirty="0" smtClean="0">
                <a:sym typeface="Wingdings" panose="05000000000000000000" pitchFamily="2" charset="2"/>
              </a:rPr>
            </a:br>
            <a:r>
              <a:rPr lang="en-US" sz="2800" dirty="0" smtClean="0">
                <a:sym typeface="Wingdings" panose="05000000000000000000" pitchFamily="2" charset="2"/>
              </a:rPr>
              <a:t>     so we can apply statistical pattern recognition</a:t>
            </a:r>
            <a:endParaRPr lang="en-US" sz="2800" dirty="0" smtClean="0"/>
          </a:p>
        </p:txBody>
      </p:sp>
      <p:sp>
        <p:nvSpPr>
          <p:cNvPr id="4" name="Freeform 3"/>
          <p:cNvSpPr/>
          <p:nvPr/>
        </p:nvSpPr>
        <p:spPr>
          <a:xfrm>
            <a:off x="971600" y="4365104"/>
            <a:ext cx="2455334" cy="2057400"/>
          </a:xfrm>
          <a:custGeom>
            <a:avLst/>
            <a:gdLst>
              <a:gd name="connsiteX0" fmla="*/ 203200 w 2455334"/>
              <a:gd name="connsiteY0" fmla="*/ 863600 h 2057400"/>
              <a:gd name="connsiteX1" fmla="*/ 0 w 2455334"/>
              <a:gd name="connsiteY1" fmla="*/ 1380066 h 2057400"/>
              <a:gd name="connsiteX2" fmla="*/ 567267 w 2455334"/>
              <a:gd name="connsiteY2" fmla="*/ 1507066 h 2057400"/>
              <a:gd name="connsiteX3" fmla="*/ 592667 w 2455334"/>
              <a:gd name="connsiteY3" fmla="*/ 1828800 h 2057400"/>
              <a:gd name="connsiteX4" fmla="*/ 220134 w 2455334"/>
              <a:gd name="connsiteY4" fmla="*/ 1811866 h 2057400"/>
              <a:gd name="connsiteX5" fmla="*/ 237067 w 2455334"/>
              <a:gd name="connsiteY5" fmla="*/ 1981200 h 2057400"/>
              <a:gd name="connsiteX6" fmla="*/ 1041400 w 2455334"/>
              <a:gd name="connsiteY6" fmla="*/ 2057400 h 2057400"/>
              <a:gd name="connsiteX7" fmla="*/ 1159934 w 2455334"/>
              <a:gd name="connsiteY7" fmla="*/ 1676400 h 2057400"/>
              <a:gd name="connsiteX8" fmla="*/ 1862667 w 2455334"/>
              <a:gd name="connsiteY8" fmla="*/ 1278466 h 2057400"/>
              <a:gd name="connsiteX9" fmla="*/ 1998134 w 2455334"/>
              <a:gd name="connsiteY9" fmla="*/ 728133 h 2057400"/>
              <a:gd name="connsiteX10" fmla="*/ 2319867 w 2455334"/>
              <a:gd name="connsiteY10" fmla="*/ 389466 h 2057400"/>
              <a:gd name="connsiteX11" fmla="*/ 2455334 w 2455334"/>
              <a:gd name="connsiteY11" fmla="*/ 0 h 2057400"/>
              <a:gd name="connsiteX12" fmla="*/ 1794934 w 2455334"/>
              <a:gd name="connsiteY12" fmla="*/ 135466 h 2057400"/>
              <a:gd name="connsiteX13" fmla="*/ 1634067 w 2455334"/>
              <a:gd name="connsiteY13" fmla="*/ 635000 h 2057400"/>
              <a:gd name="connsiteX14" fmla="*/ 838200 w 2455334"/>
              <a:gd name="connsiteY14" fmla="*/ 592666 h 2057400"/>
              <a:gd name="connsiteX15" fmla="*/ 575734 w 2455334"/>
              <a:gd name="connsiteY15" fmla="*/ 872066 h 2057400"/>
              <a:gd name="connsiteX16" fmla="*/ 999067 w 2455334"/>
              <a:gd name="connsiteY16" fmla="*/ 838200 h 2057400"/>
              <a:gd name="connsiteX17" fmla="*/ 982134 w 2455334"/>
              <a:gd name="connsiteY17" fmla="*/ 1159933 h 2057400"/>
              <a:gd name="connsiteX18" fmla="*/ 516467 w 2455334"/>
              <a:gd name="connsiteY18" fmla="*/ 1253066 h 2057400"/>
              <a:gd name="connsiteX19" fmla="*/ 397934 w 2455334"/>
              <a:gd name="connsiteY19" fmla="*/ 965200 h 2057400"/>
              <a:gd name="connsiteX20" fmla="*/ 203200 w 2455334"/>
              <a:gd name="connsiteY20" fmla="*/ 8636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55334" h="2057400">
                <a:moveTo>
                  <a:pt x="203200" y="863600"/>
                </a:moveTo>
                <a:lnTo>
                  <a:pt x="0" y="1380066"/>
                </a:lnTo>
                <a:lnTo>
                  <a:pt x="567267" y="1507066"/>
                </a:lnTo>
                <a:lnTo>
                  <a:pt x="592667" y="1828800"/>
                </a:lnTo>
                <a:lnTo>
                  <a:pt x="220134" y="1811866"/>
                </a:lnTo>
                <a:lnTo>
                  <a:pt x="237067" y="1981200"/>
                </a:lnTo>
                <a:lnTo>
                  <a:pt x="1041400" y="2057400"/>
                </a:lnTo>
                <a:lnTo>
                  <a:pt x="1159934" y="1676400"/>
                </a:lnTo>
                <a:lnTo>
                  <a:pt x="1862667" y="1278466"/>
                </a:lnTo>
                <a:lnTo>
                  <a:pt x="1998134" y="728133"/>
                </a:lnTo>
                <a:lnTo>
                  <a:pt x="2319867" y="389466"/>
                </a:lnTo>
                <a:lnTo>
                  <a:pt x="2455334" y="0"/>
                </a:lnTo>
                <a:lnTo>
                  <a:pt x="1794934" y="135466"/>
                </a:lnTo>
                <a:lnTo>
                  <a:pt x="1634067" y="635000"/>
                </a:lnTo>
                <a:lnTo>
                  <a:pt x="838200" y="592666"/>
                </a:lnTo>
                <a:lnTo>
                  <a:pt x="575734" y="872066"/>
                </a:lnTo>
                <a:lnTo>
                  <a:pt x="999067" y="838200"/>
                </a:lnTo>
                <a:lnTo>
                  <a:pt x="982134" y="1159933"/>
                </a:lnTo>
                <a:lnTo>
                  <a:pt x="516467" y="1253066"/>
                </a:lnTo>
                <a:lnTo>
                  <a:pt x="397934" y="965200"/>
                </a:lnTo>
                <a:lnTo>
                  <a:pt x="203200" y="86360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47864" y="5085184"/>
            <a:ext cx="26404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area: 	              12 m</a:t>
            </a:r>
            <a:r>
              <a:rPr lang="en-US" sz="2000" baseline="30000" dirty="0" smtClean="0"/>
              <a:t>2</a:t>
            </a:r>
          </a:p>
          <a:p>
            <a:r>
              <a:rPr lang="en-US" sz="2000" dirty="0" smtClean="0"/>
              <a:t>diameter: 	5.8 m</a:t>
            </a:r>
          </a:p>
          <a:p>
            <a:r>
              <a:rPr lang="en-US" sz="2000" dirty="0" smtClean="0"/>
              <a:t>width: 		1.6 m</a:t>
            </a:r>
          </a:p>
          <a:p>
            <a:r>
              <a:rPr lang="en-US" sz="2000" dirty="0" smtClean="0"/>
              <a:t>orientation:         40</a:t>
            </a:r>
            <a:r>
              <a:rPr lang="en-US" sz="2000" baseline="30000" dirty="0" smtClean="0"/>
              <a:t>o</a:t>
            </a:r>
            <a:endParaRPr lang="en-US" sz="2000" baseline="30000" dirty="0"/>
          </a:p>
        </p:txBody>
      </p:sp>
      <p:sp>
        <p:nvSpPr>
          <p:cNvPr id="6" name="Freeform 5"/>
          <p:cNvSpPr/>
          <p:nvPr/>
        </p:nvSpPr>
        <p:spPr>
          <a:xfrm>
            <a:off x="6444208" y="4365104"/>
            <a:ext cx="2304256" cy="2023534"/>
          </a:xfrm>
          <a:custGeom>
            <a:avLst/>
            <a:gdLst>
              <a:gd name="connsiteX0" fmla="*/ 330200 w 2091266"/>
              <a:gd name="connsiteY0" fmla="*/ 1143000 h 2023534"/>
              <a:gd name="connsiteX1" fmla="*/ 355600 w 2091266"/>
              <a:gd name="connsiteY1" fmla="*/ 795867 h 2023534"/>
              <a:gd name="connsiteX2" fmla="*/ 719666 w 2091266"/>
              <a:gd name="connsiteY2" fmla="*/ 694267 h 2023534"/>
              <a:gd name="connsiteX3" fmla="*/ 880533 w 2091266"/>
              <a:gd name="connsiteY3" fmla="*/ 1032934 h 2023534"/>
              <a:gd name="connsiteX4" fmla="*/ 702733 w 2091266"/>
              <a:gd name="connsiteY4" fmla="*/ 1176867 h 2023534"/>
              <a:gd name="connsiteX5" fmla="*/ 592666 w 2091266"/>
              <a:gd name="connsiteY5" fmla="*/ 1286934 h 2023534"/>
              <a:gd name="connsiteX6" fmla="*/ 914400 w 2091266"/>
              <a:gd name="connsiteY6" fmla="*/ 1456267 h 2023534"/>
              <a:gd name="connsiteX7" fmla="*/ 982133 w 2091266"/>
              <a:gd name="connsiteY7" fmla="*/ 1312334 h 2023534"/>
              <a:gd name="connsiteX8" fmla="*/ 905933 w 2091266"/>
              <a:gd name="connsiteY8" fmla="*/ 660400 h 2023534"/>
              <a:gd name="connsiteX9" fmla="*/ 778933 w 2091266"/>
              <a:gd name="connsiteY9" fmla="*/ 558800 h 2023534"/>
              <a:gd name="connsiteX10" fmla="*/ 973666 w 2091266"/>
              <a:gd name="connsiteY10" fmla="*/ 499534 h 2023534"/>
              <a:gd name="connsiteX11" fmla="*/ 1075266 w 2091266"/>
              <a:gd name="connsiteY11" fmla="*/ 694267 h 2023534"/>
              <a:gd name="connsiteX12" fmla="*/ 1143000 w 2091266"/>
              <a:gd name="connsiteY12" fmla="*/ 914400 h 2023534"/>
              <a:gd name="connsiteX13" fmla="*/ 1346200 w 2091266"/>
              <a:gd name="connsiteY13" fmla="*/ 990600 h 2023534"/>
              <a:gd name="connsiteX14" fmla="*/ 1346200 w 2091266"/>
              <a:gd name="connsiteY14" fmla="*/ 855134 h 2023534"/>
              <a:gd name="connsiteX15" fmla="*/ 1159933 w 2091266"/>
              <a:gd name="connsiteY15" fmla="*/ 668867 h 2023534"/>
              <a:gd name="connsiteX16" fmla="*/ 1143000 w 2091266"/>
              <a:gd name="connsiteY16" fmla="*/ 491067 h 2023534"/>
              <a:gd name="connsiteX17" fmla="*/ 1227666 w 2091266"/>
              <a:gd name="connsiteY17" fmla="*/ 431800 h 2023534"/>
              <a:gd name="connsiteX18" fmla="*/ 1303866 w 2091266"/>
              <a:gd name="connsiteY18" fmla="*/ 533400 h 2023534"/>
              <a:gd name="connsiteX19" fmla="*/ 1430866 w 2091266"/>
              <a:gd name="connsiteY19" fmla="*/ 745067 h 2023534"/>
              <a:gd name="connsiteX20" fmla="*/ 1439333 w 2091266"/>
              <a:gd name="connsiteY20" fmla="*/ 922867 h 2023534"/>
              <a:gd name="connsiteX21" fmla="*/ 1490133 w 2091266"/>
              <a:gd name="connsiteY21" fmla="*/ 1032934 h 2023534"/>
              <a:gd name="connsiteX22" fmla="*/ 1574800 w 2091266"/>
              <a:gd name="connsiteY22" fmla="*/ 990600 h 2023534"/>
              <a:gd name="connsiteX23" fmla="*/ 1625600 w 2091266"/>
              <a:gd name="connsiteY23" fmla="*/ 846667 h 2023534"/>
              <a:gd name="connsiteX24" fmla="*/ 1498600 w 2091266"/>
              <a:gd name="connsiteY24" fmla="*/ 668867 h 2023534"/>
              <a:gd name="connsiteX25" fmla="*/ 1439333 w 2091266"/>
              <a:gd name="connsiteY25" fmla="*/ 575734 h 2023534"/>
              <a:gd name="connsiteX26" fmla="*/ 1371600 w 2091266"/>
              <a:gd name="connsiteY26" fmla="*/ 499534 h 2023534"/>
              <a:gd name="connsiteX27" fmla="*/ 1413933 w 2091266"/>
              <a:gd name="connsiteY27" fmla="*/ 423334 h 2023534"/>
              <a:gd name="connsiteX28" fmla="*/ 1515533 w 2091266"/>
              <a:gd name="connsiteY28" fmla="*/ 355600 h 2023534"/>
              <a:gd name="connsiteX29" fmla="*/ 1625600 w 2091266"/>
              <a:gd name="connsiteY29" fmla="*/ 414867 h 2023534"/>
              <a:gd name="connsiteX30" fmla="*/ 1871133 w 2091266"/>
              <a:gd name="connsiteY30" fmla="*/ 101600 h 2023534"/>
              <a:gd name="connsiteX31" fmla="*/ 1930400 w 2091266"/>
              <a:gd name="connsiteY31" fmla="*/ 0 h 2023534"/>
              <a:gd name="connsiteX32" fmla="*/ 2048933 w 2091266"/>
              <a:gd name="connsiteY32" fmla="*/ 135467 h 2023534"/>
              <a:gd name="connsiteX33" fmla="*/ 2091266 w 2091266"/>
              <a:gd name="connsiteY33" fmla="*/ 516467 h 2023534"/>
              <a:gd name="connsiteX34" fmla="*/ 2082800 w 2091266"/>
              <a:gd name="connsiteY34" fmla="*/ 838200 h 2023534"/>
              <a:gd name="connsiteX35" fmla="*/ 2006600 w 2091266"/>
              <a:gd name="connsiteY35" fmla="*/ 889000 h 2023534"/>
              <a:gd name="connsiteX36" fmla="*/ 1862666 w 2091266"/>
              <a:gd name="connsiteY36" fmla="*/ 1007534 h 2023534"/>
              <a:gd name="connsiteX37" fmla="*/ 1989666 w 2091266"/>
              <a:gd name="connsiteY37" fmla="*/ 1185334 h 2023534"/>
              <a:gd name="connsiteX38" fmla="*/ 1752600 w 2091266"/>
              <a:gd name="connsiteY38" fmla="*/ 1363134 h 2023534"/>
              <a:gd name="connsiteX39" fmla="*/ 1659466 w 2091266"/>
              <a:gd name="connsiteY39" fmla="*/ 1371600 h 2023534"/>
              <a:gd name="connsiteX40" fmla="*/ 1591733 w 2091266"/>
              <a:gd name="connsiteY40" fmla="*/ 1380067 h 2023534"/>
              <a:gd name="connsiteX41" fmla="*/ 1447800 w 2091266"/>
              <a:gd name="connsiteY41" fmla="*/ 1380067 h 2023534"/>
              <a:gd name="connsiteX42" fmla="*/ 1388533 w 2091266"/>
              <a:gd name="connsiteY42" fmla="*/ 1422400 h 2023534"/>
              <a:gd name="connsiteX43" fmla="*/ 1134533 w 2091266"/>
              <a:gd name="connsiteY43" fmla="*/ 1718734 h 2023534"/>
              <a:gd name="connsiteX44" fmla="*/ 990600 w 2091266"/>
              <a:gd name="connsiteY44" fmla="*/ 1761067 h 2023534"/>
              <a:gd name="connsiteX45" fmla="*/ 728133 w 2091266"/>
              <a:gd name="connsiteY45" fmla="*/ 1820334 h 2023534"/>
              <a:gd name="connsiteX46" fmla="*/ 643466 w 2091266"/>
              <a:gd name="connsiteY46" fmla="*/ 1837267 h 2023534"/>
              <a:gd name="connsiteX47" fmla="*/ 338666 w 2091266"/>
              <a:gd name="connsiteY47" fmla="*/ 2023534 h 2023534"/>
              <a:gd name="connsiteX48" fmla="*/ 220133 w 2091266"/>
              <a:gd name="connsiteY48" fmla="*/ 1981200 h 2023534"/>
              <a:gd name="connsiteX49" fmla="*/ 347133 w 2091266"/>
              <a:gd name="connsiteY49" fmla="*/ 1794934 h 2023534"/>
              <a:gd name="connsiteX50" fmla="*/ 584200 w 2091266"/>
              <a:gd name="connsiteY50" fmla="*/ 1761067 h 2023534"/>
              <a:gd name="connsiteX51" fmla="*/ 762000 w 2091266"/>
              <a:gd name="connsiteY51" fmla="*/ 1710267 h 2023534"/>
              <a:gd name="connsiteX52" fmla="*/ 956733 w 2091266"/>
              <a:gd name="connsiteY52" fmla="*/ 1617134 h 2023534"/>
              <a:gd name="connsiteX53" fmla="*/ 812800 w 2091266"/>
              <a:gd name="connsiteY53" fmla="*/ 1583267 h 2023534"/>
              <a:gd name="connsiteX54" fmla="*/ 728133 w 2091266"/>
              <a:gd name="connsiteY54" fmla="*/ 1608667 h 2023534"/>
              <a:gd name="connsiteX55" fmla="*/ 660400 w 2091266"/>
              <a:gd name="connsiteY55" fmla="*/ 1634067 h 2023534"/>
              <a:gd name="connsiteX56" fmla="*/ 508000 w 2091266"/>
              <a:gd name="connsiteY56" fmla="*/ 1651000 h 2023534"/>
              <a:gd name="connsiteX57" fmla="*/ 372533 w 2091266"/>
              <a:gd name="connsiteY57" fmla="*/ 1676400 h 2023534"/>
              <a:gd name="connsiteX58" fmla="*/ 296333 w 2091266"/>
              <a:gd name="connsiteY58" fmla="*/ 1786467 h 2023534"/>
              <a:gd name="connsiteX59" fmla="*/ 152400 w 2091266"/>
              <a:gd name="connsiteY59" fmla="*/ 1854200 h 2023534"/>
              <a:gd name="connsiteX60" fmla="*/ 0 w 2091266"/>
              <a:gd name="connsiteY60" fmla="*/ 1871134 h 2023534"/>
              <a:gd name="connsiteX61" fmla="*/ 8466 w 2091266"/>
              <a:gd name="connsiteY61" fmla="*/ 1761067 h 2023534"/>
              <a:gd name="connsiteX62" fmla="*/ 50800 w 2091266"/>
              <a:gd name="connsiteY62" fmla="*/ 1701800 h 2023534"/>
              <a:gd name="connsiteX63" fmla="*/ 135466 w 2091266"/>
              <a:gd name="connsiteY63" fmla="*/ 1651000 h 2023534"/>
              <a:gd name="connsiteX64" fmla="*/ 270933 w 2091266"/>
              <a:gd name="connsiteY64" fmla="*/ 1566334 h 2023534"/>
              <a:gd name="connsiteX65" fmla="*/ 499533 w 2091266"/>
              <a:gd name="connsiteY65" fmla="*/ 1566334 h 2023534"/>
              <a:gd name="connsiteX66" fmla="*/ 609600 w 2091266"/>
              <a:gd name="connsiteY66" fmla="*/ 1540934 h 2023534"/>
              <a:gd name="connsiteX67" fmla="*/ 550333 w 2091266"/>
              <a:gd name="connsiteY67" fmla="*/ 1422400 h 2023534"/>
              <a:gd name="connsiteX68" fmla="*/ 465666 w 2091266"/>
              <a:gd name="connsiteY68" fmla="*/ 1405467 h 2023534"/>
              <a:gd name="connsiteX69" fmla="*/ 448733 w 2091266"/>
              <a:gd name="connsiteY69" fmla="*/ 1295400 h 2023534"/>
              <a:gd name="connsiteX70" fmla="*/ 541866 w 2091266"/>
              <a:gd name="connsiteY70" fmla="*/ 1202267 h 2023534"/>
              <a:gd name="connsiteX71" fmla="*/ 558800 w 2091266"/>
              <a:gd name="connsiteY71" fmla="*/ 1092200 h 2023534"/>
              <a:gd name="connsiteX72" fmla="*/ 431800 w 2091266"/>
              <a:gd name="connsiteY72" fmla="*/ 1159934 h 2023534"/>
              <a:gd name="connsiteX73" fmla="*/ 406400 w 2091266"/>
              <a:gd name="connsiteY73" fmla="*/ 1261534 h 2023534"/>
              <a:gd name="connsiteX74" fmla="*/ 431800 w 2091266"/>
              <a:gd name="connsiteY74" fmla="*/ 1405467 h 2023534"/>
              <a:gd name="connsiteX75" fmla="*/ 338666 w 2091266"/>
              <a:gd name="connsiteY75" fmla="*/ 1397000 h 2023534"/>
              <a:gd name="connsiteX76" fmla="*/ 237066 w 2091266"/>
              <a:gd name="connsiteY76" fmla="*/ 1388534 h 2023534"/>
              <a:gd name="connsiteX77" fmla="*/ 177800 w 2091266"/>
              <a:gd name="connsiteY77" fmla="*/ 1227667 h 2023534"/>
              <a:gd name="connsiteX78" fmla="*/ 330200 w 2091266"/>
              <a:gd name="connsiteY78" fmla="*/ 1143000 h 2023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091266" h="2023534">
                <a:moveTo>
                  <a:pt x="330200" y="1143000"/>
                </a:moveTo>
                <a:lnTo>
                  <a:pt x="355600" y="795867"/>
                </a:lnTo>
                <a:lnTo>
                  <a:pt x="719666" y="694267"/>
                </a:lnTo>
                <a:lnTo>
                  <a:pt x="880533" y="1032934"/>
                </a:lnTo>
                <a:lnTo>
                  <a:pt x="702733" y="1176867"/>
                </a:lnTo>
                <a:lnTo>
                  <a:pt x="592666" y="1286934"/>
                </a:lnTo>
                <a:lnTo>
                  <a:pt x="914400" y="1456267"/>
                </a:lnTo>
                <a:lnTo>
                  <a:pt x="982133" y="1312334"/>
                </a:lnTo>
                <a:lnTo>
                  <a:pt x="905933" y="660400"/>
                </a:lnTo>
                <a:lnTo>
                  <a:pt x="778933" y="558800"/>
                </a:lnTo>
                <a:lnTo>
                  <a:pt x="973666" y="499534"/>
                </a:lnTo>
                <a:lnTo>
                  <a:pt x="1075266" y="694267"/>
                </a:lnTo>
                <a:lnTo>
                  <a:pt x="1143000" y="914400"/>
                </a:lnTo>
                <a:lnTo>
                  <a:pt x="1346200" y="990600"/>
                </a:lnTo>
                <a:lnTo>
                  <a:pt x="1346200" y="855134"/>
                </a:lnTo>
                <a:lnTo>
                  <a:pt x="1159933" y="668867"/>
                </a:lnTo>
                <a:lnTo>
                  <a:pt x="1143000" y="491067"/>
                </a:lnTo>
                <a:lnTo>
                  <a:pt x="1227666" y="431800"/>
                </a:lnTo>
                <a:lnTo>
                  <a:pt x="1303866" y="533400"/>
                </a:lnTo>
                <a:lnTo>
                  <a:pt x="1430866" y="745067"/>
                </a:lnTo>
                <a:lnTo>
                  <a:pt x="1439333" y="922867"/>
                </a:lnTo>
                <a:lnTo>
                  <a:pt x="1490133" y="1032934"/>
                </a:lnTo>
                <a:lnTo>
                  <a:pt x="1574800" y="990600"/>
                </a:lnTo>
                <a:lnTo>
                  <a:pt x="1625600" y="846667"/>
                </a:lnTo>
                <a:lnTo>
                  <a:pt x="1498600" y="668867"/>
                </a:lnTo>
                <a:lnTo>
                  <a:pt x="1439333" y="575734"/>
                </a:lnTo>
                <a:lnTo>
                  <a:pt x="1371600" y="499534"/>
                </a:lnTo>
                <a:lnTo>
                  <a:pt x="1413933" y="423334"/>
                </a:lnTo>
                <a:lnTo>
                  <a:pt x="1515533" y="355600"/>
                </a:lnTo>
                <a:lnTo>
                  <a:pt x="1625600" y="414867"/>
                </a:lnTo>
                <a:lnTo>
                  <a:pt x="1871133" y="101600"/>
                </a:lnTo>
                <a:cubicBezTo>
                  <a:pt x="1931915" y="6086"/>
                  <a:pt x="1930400" y="45264"/>
                  <a:pt x="1930400" y="0"/>
                </a:cubicBezTo>
                <a:lnTo>
                  <a:pt x="2048933" y="135467"/>
                </a:lnTo>
                <a:lnTo>
                  <a:pt x="2091266" y="516467"/>
                </a:lnTo>
                <a:lnTo>
                  <a:pt x="2082800" y="838200"/>
                </a:lnTo>
                <a:cubicBezTo>
                  <a:pt x="2011682" y="882649"/>
                  <a:pt x="2033893" y="861707"/>
                  <a:pt x="2006600" y="889000"/>
                </a:cubicBezTo>
                <a:lnTo>
                  <a:pt x="1862666" y="1007534"/>
                </a:lnTo>
                <a:lnTo>
                  <a:pt x="1989666" y="1185334"/>
                </a:lnTo>
                <a:lnTo>
                  <a:pt x="1752600" y="1363134"/>
                </a:lnTo>
                <a:cubicBezTo>
                  <a:pt x="1721555" y="1365956"/>
                  <a:pt x="1690425" y="1367958"/>
                  <a:pt x="1659466" y="1371600"/>
                </a:cubicBezTo>
                <a:cubicBezTo>
                  <a:pt x="1579607" y="1380995"/>
                  <a:pt x="1633557" y="1380067"/>
                  <a:pt x="1591733" y="1380067"/>
                </a:cubicBezTo>
                <a:lnTo>
                  <a:pt x="1447800" y="1380067"/>
                </a:lnTo>
                <a:lnTo>
                  <a:pt x="1388533" y="1422400"/>
                </a:lnTo>
                <a:lnTo>
                  <a:pt x="1134533" y="1718734"/>
                </a:lnTo>
                <a:lnTo>
                  <a:pt x="990600" y="1761067"/>
                </a:lnTo>
                <a:lnTo>
                  <a:pt x="728133" y="1820334"/>
                </a:lnTo>
                <a:lnTo>
                  <a:pt x="643466" y="1837267"/>
                </a:lnTo>
                <a:lnTo>
                  <a:pt x="338666" y="2023534"/>
                </a:lnTo>
                <a:lnTo>
                  <a:pt x="220133" y="1981200"/>
                </a:lnTo>
                <a:lnTo>
                  <a:pt x="347133" y="1794934"/>
                </a:lnTo>
                <a:lnTo>
                  <a:pt x="584200" y="1761067"/>
                </a:lnTo>
                <a:lnTo>
                  <a:pt x="762000" y="1710267"/>
                </a:lnTo>
                <a:lnTo>
                  <a:pt x="956733" y="1617134"/>
                </a:lnTo>
                <a:lnTo>
                  <a:pt x="812800" y="1583267"/>
                </a:lnTo>
                <a:cubicBezTo>
                  <a:pt x="739781" y="1610649"/>
                  <a:pt x="769179" y="1608667"/>
                  <a:pt x="728133" y="1608667"/>
                </a:cubicBezTo>
                <a:lnTo>
                  <a:pt x="660400" y="1634067"/>
                </a:lnTo>
                <a:lnTo>
                  <a:pt x="508000" y="1651000"/>
                </a:lnTo>
                <a:lnTo>
                  <a:pt x="372533" y="1676400"/>
                </a:lnTo>
                <a:lnTo>
                  <a:pt x="296333" y="1786467"/>
                </a:lnTo>
                <a:lnTo>
                  <a:pt x="152400" y="1854200"/>
                </a:lnTo>
                <a:lnTo>
                  <a:pt x="0" y="1871134"/>
                </a:lnTo>
                <a:lnTo>
                  <a:pt x="8466" y="1761067"/>
                </a:lnTo>
                <a:lnTo>
                  <a:pt x="50800" y="1701800"/>
                </a:lnTo>
                <a:lnTo>
                  <a:pt x="135466" y="1651000"/>
                </a:lnTo>
                <a:lnTo>
                  <a:pt x="270933" y="1566334"/>
                </a:lnTo>
                <a:lnTo>
                  <a:pt x="499533" y="1566334"/>
                </a:lnTo>
                <a:lnTo>
                  <a:pt x="609600" y="1540934"/>
                </a:lnTo>
                <a:lnTo>
                  <a:pt x="550333" y="1422400"/>
                </a:lnTo>
                <a:lnTo>
                  <a:pt x="465666" y="1405467"/>
                </a:lnTo>
                <a:lnTo>
                  <a:pt x="448733" y="1295400"/>
                </a:lnTo>
                <a:lnTo>
                  <a:pt x="541866" y="1202267"/>
                </a:lnTo>
                <a:lnTo>
                  <a:pt x="558800" y="1092200"/>
                </a:lnTo>
                <a:lnTo>
                  <a:pt x="431800" y="1159934"/>
                </a:lnTo>
                <a:lnTo>
                  <a:pt x="406400" y="1261534"/>
                </a:lnTo>
                <a:lnTo>
                  <a:pt x="431800" y="1405467"/>
                </a:lnTo>
                <a:lnTo>
                  <a:pt x="338666" y="1397000"/>
                </a:lnTo>
                <a:lnTo>
                  <a:pt x="237066" y="1388534"/>
                </a:lnTo>
                <a:lnTo>
                  <a:pt x="177800" y="1227667"/>
                </a:lnTo>
                <a:lnTo>
                  <a:pt x="330200" y="1143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9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60648"/>
            <a:ext cx="7886700" cy="1325563"/>
          </a:xfrm>
        </p:spPr>
        <p:txBody>
          <a:bodyPr/>
          <a:lstStyle/>
          <a:p>
            <a:r>
              <a:rPr lang="en-US" dirty="0"/>
              <a:t>Description of valued point set</a:t>
            </a:r>
            <a:endParaRPr lang="en-US" alt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Temperature at location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and 5 km away from x is expected to be nearly the same</a:t>
            </a:r>
          </a:p>
          <a:p>
            <a:r>
              <a:rPr lang="en-US" altLang="en-US" dirty="0" smtClean="0"/>
              <a:t>Elevation (in Switzerland) at location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and 5 km away from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is not expected to be related (even over 1 km), but it is expected to be nearly the same 100 meters away</a:t>
            </a:r>
          </a:p>
          <a:p>
            <a:r>
              <a:rPr lang="en-US" altLang="en-US" dirty="0" smtClean="0"/>
              <a:t>Other examples:</a:t>
            </a:r>
          </a:p>
          <a:p>
            <a:pPr lvl="1"/>
            <a:r>
              <a:rPr lang="en-US" altLang="en-US" dirty="0" smtClean="0"/>
              <a:t>depth to groundwater</a:t>
            </a:r>
          </a:p>
          <a:p>
            <a:pPr lvl="1"/>
            <a:r>
              <a:rPr lang="en-US" altLang="en-US" dirty="0" smtClean="0"/>
              <a:t>soil humidity</a:t>
            </a:r>
          </a:p>
          <a:p>
            <a:pPr lvl="1"/>
            <a:r>
              <a:rPr lang="en-US" altLang="en-US" dirty="0" smtClean="0"/>
              <a:t>nitrate concentration in the soil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60648"/>
            <a:ext cx="7886700" cy="1325563"/>
          </a:xfrm>
        </p:spPr>
        <p:txBody>
          <a:bodyPr/>
          <a:lstStyle/>
          <a:p>
            <a:r>
              <a:rPr lang="en-US" dirty="0"/>
              <a:t>Description of valued point set</a:t>
            </a:r>
            <a:endParaRPr lang="nl-NL" alt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10872" cy="1447800"/>
          </a:xfrm>
        </p:spPr>
        <p:txBody>
          <a:bodyPr>
            <a:normAutofit/>
          </a:bodyPr>
          <a:lstStyle/>
          <a:p>
            <a:r>
              <a:rPr lang="nl-NL" altLang="en-US" b="1" dirty="0" smtClean="0"/>
              <a:t>auto</a:t>
            </a:r>
            <a:r>
              <a:rPr lang="en-US" altLang="en-US" b="1" dirty="0" smtClean="0"/>
              <a:t>-</a:t>
            </a:r>
            <a:r>
              <a:rPr lang="nl-NL" altLang="en-US" b="1" dirty="0" smtClean="0"/>
              <a:t>correlati</a:t>
            </a:r>
            <a:r>
              <a:rPr lang="en-US" altLang="en-US" b="1" dirty="0" smtClean="0"/>
              <a:t>on</a:t>
            </a:r>
            <a:r>
              <a:rPr lang="nl-NL" altLang="en-US" dirty="0" smtClean="0"/>
              <a:t> (~ </a:t>
            </a:r>
            <a:r>
              <a:rPr lang="en-US" altLang="en-US" dirty="0" smtClean="0"/>
              <a:t>up to what distance are measured values “similar”, or correlated)</a:t>
            </a:r>
            <a:endParaRPr lang="nl-NL" altLang="en-US" dirty="0" smtClean="0"/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1066800" y="3429000"/>
            <a:ext cx="3352800" cy="2590800"/>
            <a:chOff x="960" y="2400"/>
            <a:chExt cx="1488" cy="1056"/>
          </a:xfrm>
        </p:grpSpPr>
        <p:sp>
          <p:nvSpPr>
            <p:cNvPr id="26646" name="Oval 5"/>
            <p:cNvSpPr>
              <a:spLocks noChangeArrowheads="1"/>
            </p:cNvSpPr>
            <p:nvPr/>
          </p:nvSpPr>
          <p:spPr bwMode="auto">
            <a:xfrm>
              <a:off x="1152" y="254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7" name="Oval 6"/>
            <p:cNvSpPr>
              <a:spLocks noChangeArrowheads="1"/>
            </p:cNvSpPr>
            <p:nvPr/>
          </p:nvSpPr>
          <p:spPr bwMode="auto">
            <a:xfrm>
              <a:off x="1392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8" name="Oval 7"/>
            <p:cNvSpPr>
              <a:spLocks noChangeArrowheads="1"/>
            </p:cNvSpPr>
            <p:nvPr/>
          </p:nvSpPr>
          <p:spPr bwMode="auto">
            <a:xfrm>
              <a:off x="1440" y="259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9" name="Oval 8"/>
            <p:cNvSpPr>
              <a:spLocks noChangeArrowheads="1"/>
            </p:cNvSpPr>
            <p:nvPr/>
          </p:nvSpPr>
          <p:spPr bwMode="auto">
            <a:xfrm>
              <a:off x="1440" y="283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0" name="Oval 9"/>
            <p:cNvSpPr>
              <a:spLocks noChangeArrowheads="1"/>
            </p:cNvSpPr>
            <p:nvPr/>
          </p:nvSpPr>
          <p:spPr bwMode="auto">
            <a:xfrm>
              <a:off x="1344" y="316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1" name="Oval 10"/>
            <p:cNvSpPr>
              <a:spLocks noChangeArrowheads="1"/>
            </p:cNvSpPr>
            <p:nvPr/>
          </p:nvSpPr>
          <p:spPr bwMode="auto">
            <a:xfrm>
              <a:off x="1632" y="302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2" name="Oval 11"/>
            <p:cNvSpPr>
              <a:spLocks noChangeArrowheads="1"/>
            </p:cNvSpPr>
            <p:nvPr/>
          </p:nvSpPr>
          <p:spPr bwMode="auto">
            <a:xfrm>
              <a:off x="1968" y="283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3" name="Oval 12"/>
            <p:cNvSpPr>
              <a:spLocks noChangeArrowheads="1"/>
            </p:cNvSpPr>
            <p:nvPr/>
          </p:nvSpPr>
          <p:spPr bwMode="auto">
            <a:xfrm>
              <a:off x="2064" y="29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4" name="Oval 13"/>
            <p:cNvSpPr>
              <a:spLocks noChangeArrowheads="1"/>
            </p:cNvSpPr>
            <p:nvPr/>
          </p:nvSpPr>
          <p:spPr bwMode="auto">
            <a:xfrm>
              <a:off x="2304" y="31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5" name="Oval 14"/>
            <p:cNvSpPr>
              <a:spLocks noChangeArrowheads="1"/>
            </p:cNvSpPr>
            <p:nvPr/>
          </p:nvSpPr>
          <p:spPr bwMode="auto">
            <a:xfrm>
              <a:off x="2304" y="249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6" name="Oval 15"/>
            <p:cNvSpPr>
              <a:spLocks noChangeArrowheads="1"/>
            </p:cNvSpPr>
            <p:nvPr/>
          </p:nvSpPr>
          <p:spPr bwMode="auto">
            <a:xfrm>
              <a:off x="1872" y="340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7" name="Oval 16"/>
            <p:cNvSpPr>
              <a:spLocks noChangeArrowheads="1"/>
            </p:cNvSpPr>
            <p:nvPr/>
          </p:nvSpPr>
          <p:spPr bwMode="auto">
            <a:xfrm>
              <a:off x="960" y="336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8" name="Oval 17"/>
            <p:cNvSpPr>
              <a:spLocks noChangeArrowheads="1"/>
            </p:cNvSpPr>
            <p:nvPr/>
          </p:nvSpPr>
          <p:spPr bwMode="auto">
            <a:xfrm>
              <a:off x="2160" y="288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9" name="Oval 18"/>
            <p:cNvSpPr>
              <a:spLocks noChangeArrowheads="1"/>
            </p:cNvSpPr>
            <p:nvPr/>
          </p:nvSpPr>
          <p:spPr bwMode="auto">
            <a:xfrm>
              <a:off x="2112" y="283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0" name="Oval 19"/>
            <p:cNvSpPr>
              <a:spLocks noChangeArrowheads="1"/>
            </p:cNvSpPr>
            <p:nvPr/>
          </p:nvSpPr>
          <p:spPr bwMode="auto">
            <a:xfrm>
              <a:off x="2400" y="321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1" name="Oval 20"/>
            <p:cNvSpPr>
              <a:spLocks noChangeArrowheads="1"/>
            </p:cNvSpPr>
            <p:nvPr/>
          </p:nvSpPr>
          <p:spPr bwMode="auto">
            <a:xfrm>
              <a:off x="1056" y="240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6629" name="Text Box 21"/>
          <p:cNvSpPr txBox="1">
            <a:spLocks noChangeArrowheads="1"/>
          </p:cNvSpPr>
          <p:nvPr/>
        </p:nvSpPr>
        <p:spPr bwMode="auto">
          <a:xfrm>
            <a:off x="3810000" y="4487863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20</a:t>
            </a:r>
          </a:p>
        </p:txBody>
      </p:sp>
      <p:sp>
        <p:nvSpPr>
          <p:cNvPr id="26630" name="Text Box 22"/>
          <p:cNvSpPr txBox="1">
            <a:spLocks noChangeArrowheads="1"/>
          </p:cNvSpPr>
          <p:nvPr/>
        </p:nvSpPr>
        <p:spPr bwMode="auto">
          <a:xfrm>
            <a:off x="2193925" y="4273550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14</a:t>
            </a:r>
          </a:p>
        </p:txBody>
      </p:sp>
      <p:sp>
        <p:nvSpPr>
          <p:cNvPr id="26631" name="Text Box 23"/>
          <p:cNvSpPr txBox="1">
            <a:spLocks noChangeArrowheads="1"/>
          </p:cNvSpPr>
          <p:nvPr/>
        </p:nvSpPr>
        <p:spPr bwMode="auto">
          <a:xfrm>
            <a:off x="2193925" y="3816350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13</a:t>
            </a:r>
          </a:p>
        </p:txBody>
      </p:sp>
      <p:sp>
        <p:nvSpPr>
          <p:cNvPr id="26632" name="Text Box 24"/>
          <p:cNvSpPr txBox="1">
            <a:spLocks noChangeArrowheads="1"/>
          </p:cNvSpPr>
          <p:nvPr/>
        </p:nvSpPr>
        <p:spPr bwMode="auto">
          <a:xfrm>
            <a:off x="2057400" y="3268663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10</a:t>
            </a:r>
          </a:p>
        </p:txBody>
      </p:sp>
      <p:sp>
        <p:nvSpPr>
          <p:cNvPr id="26633" name="Text Box 25"/>
          <p:cNvSpPr txBox="1">
            <a:spLocks noChangeArrowheads="1"/>
          </p:cNvSpPr>
          <p:nvPr/>
        </p:nvSpPr>
        <p:spPr bwMode="auto">
          <a:xfrm>
            <a:off x="1524000" y="3497263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12</a:t>
            </a:r>
          </a:p>
        </p:txBody>
      </p:sp>
      <p:sp>
        <p:nvSpPr>
          <p:cNvPr id="26634" name="Text Box 26"/>
          <p:cNvSpPr txBox="1">
            <a:spLocks noChangeArrowheads="1"/>
          </p:cNvSpPr>
          <p:nvPr/>
        </p:nvSpPr>
        <p:spPr bwMode="auto">
          <a:xfrm>
            <a:off x="1355725" y="3206750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11</a:t>
            </a:r>
          </a:p>
        </p:txBody>
      </p:sp>
      <p:sp>
        <p:nvSpPr>
          <p:cNvPr id="26635" name="Text Box 27"/>
          <p:cNvSpPr txBox="1">
            <a:spLocks noChangeArrowheads="1"/>
          </p:cNvSpPr>
          <p:nvPr/>
        </p:nvSpPr>
        <p:spPr bwMode="auto">
          <a:xfrm>
            <a:off x="2590800" y="4716463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16</a:t>
            </a:r>
          </a:p>
        </p:txBody>
      </p:sp>
      <p:sp>
        <p:nvSpPr>
          <p:cNvPr id="26636" name="Text Box 28"/>
          <p:cNvSpPr txBox="1">
            <a:spLocks noChangeArrowheads="1"/>
          </p:cNvSpPr>
          <p:nvPr/>
        </p:nvSpPr>
        <p:spPr bwMode="auto">
          <a:xfrm>
            <a:off x="1981200" y="5097463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18</a:t>
            </a:r>
          </a:p>
        </p:txBody>
      </p:sp>
      <p:sp>
        <p:nvSpPr>
          <p:cNvPr id="26637" name="Text Box 29"/>
          <p:cNvSpPr txBox="1">
            <a:spLocks noChangeArrowheads="1"/>
          </p:cNvSpPr>
          <p:nvPr/>
        </p:nvSpPr>
        <p:spPr bwMode="auto">
          <a:xfrm>
            <a:off x="1066800" y="5478463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21</a:t>
            </a:r>
          </a:p>
        </p:txBody>
      </p:sp>
      <p:sp>
        <p:nvSpPr>
          <p:cNvPr id="26638" name="Text Box 30"/>
          <p:cNvSpPr txBox="1">
            <a:spLocks noChangeArrowheads="1"/>
          </p:cNvSpPr>
          <p:nvPr/>
        </p:nvSpPr>
        <p:spPr bwMode="auto">
          <a:xfrm>
            <a:off x="3124200" y="5630863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15</a:t>
            </a:r>
          </a:p>
        </p:txBody>
      </p:sp>
      <p:sp>
        <p:nvSpPr>
          <p:cNvPr id="26639" name="Text Box 31"/>
          <p:cNvSpPr txBox="1">
            <a:spLocks noChangeArrowheads="1"/>
          </p:cNvSpPr>
          <p:nvPr/>
        </p:nvSpPr>
        <p:spPr bwMode="auto">
          <a:xfrm>
            <a:off x="4038600" y="4868863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17</a:t>
            </a:r>
          </a:p>
        </p:txBody>
      </p:sp>
      <p:sp>
        <p:nvSpPr>
          <p:cNvPr id="26640" name="Text Box 32"/>
          <p:cNvSpPr txBox="1">
            <a:spLocks noChangeArrowheads="1"/>
          </p:cNvSpPr>
          <p:nvPr/>
        </p:nvSpPr>
        <p:spPr bwMode="auto">
          <a:xfrm>
            <a:off x="4343400" y="5326063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16</a:t>
            </a:r>
          </a:p>
        </p:txBody>
      </p:sp>
      <p:sp>
        <p:nvSpPr>
          <p:cNvPr id="26641" name="Text Box 33"/>
          <p:cNvSpPr txBox="1">
            <a:spLocks noChangeArrowheads="1"/>
          </p:cNvSpPr>
          <p:nvPr/>
        </p:nvSpPr>
        <p:spPr bwMode="auto">
          <a:xfrm>
            <a:off x="3276600" y="4792663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22</a:t>
            </a:r>
          </a:p>
        </p:txBody>
      </p:sp>
      <p:sp>
        <p:nvSpPr>
          <p:cNvPr id="26642" name="Text Box 34"/>
          <p:cNvSpPr txBox="1">
            <a:spLocks noChangeArrowheads="1"/>
          </p:cNvSpPr>
          <p:nvPr/>
        </p:nvSpPr>
        <p:spPr bwMode="auto">
          <a:xfrm>
            <a:off x="3657600" y="4183063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21</a:t>
            </a:r>
          </a:p>
        </p:txBody>
      </p:sp>
      <p:sp>
        <p:nvSpPr>
          <p:cNvPr id="26643" name="Text Box 35"/>
          <p:cNvSpPr txBox="1">
            <a:spLocks noChangeArrowheads="1"/>
          </p:cNvSpPr>
          <p:nvPr/>
        </p:nvSpPr>
        <p:spPr bwMode="auto">
          <a:xfrm>
            <a:off x="3048000" y="4183063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19</a:t>
            </a:r>
          </a:p>
        </p:txBody>
      </p:sp>
      <p:sp>
        <p:nvSpPr>
          <p:cNvPr id="26644" name="Text Box 36"/>
          <p:cNvSpPr txBox="1">
            <a:spLocks noChangeArrowheads="1"/>
          </p:cNvSpPr>
          <p:nvPr/>
        </p:nvSpPr>
        <p:spPr bwMode="auto">
          <a:xfrm>
            <a:off x="4211960" y="3511550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dirty="0"/>
              <a:t>12</a:t>
            </a:r>
          </a:p>
        </p:txBody>
      </p:sp>
      <p:sp>
        <p:nvSpPr>
          <p:cNvPr id="26645" name="Text Box 37"/>
          <p:cNvSpPr txBox="1">
            <a:spLocks noChangeArrowheads="1"/>
          </p:cNvSpPr>
          <p:nvPr/>
        </p:nvSpPr>
        <p:spPr bwMode="auto">
          <a:xfrm>
            <a:off x="5257800" y="3581400"/>
            <a:ext cx="3657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/>
              <a:t>n</a:t>
            </a:r>
            <a:r>
              <a:rPr lang="en-US" altLang="en-US" dirty="0"/>
              <a:t> points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 choose 2) pairs;</a:t>
            </a:r>
            <a:br>
              <a:rPr lang="en-US" altLang="en-US" dirty="0"/>
            </a:br>
            <a:r>
              <a:rPr lang="en-US" altLang="en-US" dirty="0"/>
              <a:t>each pair has a </a:t>
            </a:r>
            <a:r>
              <a:rPr lang="en-US" altLang="en-US" i="1" dirty="0"/>
              <a:t>distance</a:t>
            </a:r>
            <a:r>
              <a:rPr lang="en-US" altLang="en-US" dirty="0"/>
              <a:t> and a </a:t>
            </a:r>
            <a:r>
              <a:rPr lang="en-US" altLang="en-US" i="1" dirty="0"/>
              <a:t>difference in value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reeform 52"/>
          <p:cNvSpPr>
            <a:spLocks/>
          </p:cNvSpPr>
          <p:nvPr/>
        </p:nvSpPr>
        <p:spPr bwMode="auto">
          <a:xfrm>
            <a:off x="6364288" y="3238500"/>
            <a:ext cx="2138362" cy="914400"/>
          </a:xfrm>
          <a:custGeom>
            <a:avLst/>
            <a:gdLst>
              <a:gd name="T0" fmla="*/ 0 w 1347"/>
              <a:gd name="T1" fmla="*/ 914400 h 576"/>
              <a:gd name="T2" fmla="*/ 528637 w 1347"/>
              <a:gd name="T3" fmla="*/ 682625 h 576"/>
              <a:gd name="T4" fmla="*/ 1146175 w 1347"/>
              <a:gd name="T5" fmla="*/ 385762 h 576"/>
              <a:gd name="T6" fmla="*/ 1597024 w 1347"/>
              <a:gd name="T7" fmla="*/ 0 h 576"/>
              <a:gd name="T8" fmla="*/ 2138362 w 1347"/>
              <a:gd name="T9" fmla="*/ 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7"/>
              <a:gd name="T16" fmla="*/ 0 h 576"/>
              <a:gd name="T17" fmla="*/ 1347 w 1347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7" h="576">
                <a:moveTo>
                  <a:pt x="0" y="576"/>
                </a:moveTo>
                <a:lnTo>
                  <a:pt x="333" y="430"/>
                </a:lnTo>
                <a:lnTo>
                  <a:pt x="722" y="243"/>
                </a:lnTo>
                <a:lnTo>
                  <a:pt x="1006" y="0"/>
                </a:lnTo>
                <a:lnTo>
                  <a:pt x="1347" y="0"/>
                </a:lnTo>
              </a:path>
            </a:pathLst>
          </a:custGeom>
          <a:noFill/>
          <a:ln w="28575" cap="flat" cmpd="sng">
            <a:solidFill>
              <a:srgbClr val="CC66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7651" name="Line 2"/>
          <p:cNvSpPr>
            <a:spLocks noChangeShapeType="1"/>
          </p:cNvSpPr>
          <p:nvPr/>
        </p:nvSpPr>
        <p:spPr bwMode="auto">
          <a:xfrm>
            <a:off x="1295400" y="1905000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7652" name="Line 3"/>
          <p:cNvSpPr>
            <a:spLocks noChangeShapeType="1"/>
          </p:cNvSpPr>
          <p:nvPr/>
        </p:nvSpPr>
        <p:spPr bwMode="auto">
          <a:xfrm>
            <a:off x="1295400" y="44958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048000" y="4487863"/>
            <a:ext cx="1225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>
                <a:latin typeface="+mn-lt"/>
              </a:rPr>
              <a:t>distance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152400" y="1447800"/>
            <a:ext cx="14523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>
                <a:latin typeface="+mn-lt"/>
              </a:rPr>
              <a:t>difference</a:t>
            </a:r>
          </a:p>
        </p:txBody>
      </p:sp>
      <p:sp>
        <p:nvSpPr>
          <p:cNvPr id="27655" name="Oval 6"/>
          <p:cNvSpPr>
            <a:spLocks noChangeArrowheads="1"/>
          </p:cNvSpPr>
          <p:nvPr/>
        </p:nvSpPr>
        <p:spPr bwMode="auto">
          <a:xfrm>
            <a:off x="1752600" y="37338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56" name="Oval 7"/>
          <p:cNvSpPr>
            <a:spLocks noChangeArrowheads="1"/>
          </p:cNvSpPr>
          <p:nvPr/>
        </p:nvSpPr>
        <p:spPr bwMode="auto">
          <a:xfrm>
            <a:off x="2895600" y="24384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57" name="Oval 8"/>
          <p:cNvSpPr>
            <a:spLocks noChangeArrowheads="1"/>
          </p:cNvSpPr>
          <p:nvPr/>
        </p:nvSpPr>
        <p:spPr bwMode="auto">
          <a:xfrm>
            <a:off x="2286000" y="32004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58" name="Oval 9"/>
          <p:cNvSpPr>
            <a:spLocks noChangeArrowheads="1"/>
          </p:cNvSpPr>
          <p:nvPr/>
        </p:nvSpPr>
        <p:spPr bwMode="auto">
          <a:xfrm>
            <a:off x="2209800" y="35814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59" name="Oval 10"/>
          <p:cNvSpPr>
            <a:spLocks noChangeArrowheads="1"/>
          </p:cNvSpPr>
          <p:nvPr/>
        </p:nvSpPr>
        <p:spPr bwMode="auto">
          <a:xfrm>
            <a:off x="2743200" y="28194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60" name="Oval 11"/>
          <p:cNvSpPr>
            <a:spLocks noChangeArrowheads="1"/>
          </p:cNvSpPr>
          <p:nvPr/>
        </p:nvSpPr>
        <p:spPr bwMode="auto">
          <a:xfrm>
            <a:off x="3276600" y="22860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61" name="Oval 12"/>
          <p:cNvSpPr>
            <a:spLocks noChangeArrowheads="1"/>
          </p:cNvSpPr>
          <p:nvPr/>
        </p:nvSpPr>
        <p:spPr bwMode="auto">
          <a:xfrm>
            <a:off x="3124200" y="25908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62" name="Oval 13"/>
          <p:cNvSpPr>
            <a:spLocks noChangeArrowheads="1"/>
          </p:cNvSpPr>
          <p:nvPr/>
        </p:nvSpPr>
        <p:spPr bwMode="auto">
          <a:xfrm>
            <a:off x="2133600" y="39624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63" name="Oval 14"/>
          <p:cNvSpPr>
            <a:spLocks noChangeArrowheads="1"/>
          </p:cNvSpPr>
          <p:nvPr/>
        </p:nvSpPr>
        <p:spPr bwMode="auto">
          <a:xfrm>
            <a:off x="2514600" y="42672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64" name="Oval 15"/>
          <p:cNvSpPr>
            <a:spLocks noChangeArrowheads="1"/>
          </p:cNvSpPr>
          <p:nvPr/>
        </p:nvSpPr>
        <p:spPr bwMode="auto">
          <a:xfrm>
            <a:off x="3048000" y="41910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65" name="Oval 16"/>
          <p:cNvSpPr>
            <a:spLocks noChangeArrowheads="1"/>
          </p:cNvSpPr>
          <p:nvPr/>
        </p:nvSpPr>
        <p:spPr bwMode="auto">
          <a:xfrm>
            <a:off x="2590800" y="33528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66" name="Oval 17"/>
          <p:cNvSpPr>
            <a:spLocks noChangeArrowheads="1"/>
          </p:cNvSpPr>
          <p:nvPr/>
        </p:nvSpPr>
        <p:spPr bwMode="auto">
          <a:xfrm>
            <a:off x="1600200" y="41148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67" name="Oval 18"/>
          <p:cNvSpPr>
            <a:spLocks noChangeArrowheads="1"/>
          </p:cNvSpPr>
          <p:nvPr/>
        </p:nvSpPr>
        <p:spPr bwMode="auto">
          <a:xfrm>
            <a:off x="1371600" y="41910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68" name="Oval 19"/>
          <p:cNvSpPr>
            <a:spLocks noChangeArrowheads="1"/>
          </p:cNvSpPr>
          <p:nvPr/>
        </p:nvSpPr>
        <p:spPr bwMode="auto">
          <a:xfrm>
            <a:off x="2895600" y="29718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69" name="Oval 20"/>
          <p:cNvSpPr>
            <a:spLocks noChangeArrowheads="1"/>
          </p:cNvSpPr>
          <p:nvPr/>
        </p:nvSpPr>
        <p:spPr bwMode="auto">
          <a:xfrm>
            <a:off x="2971800" y="32004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70" name="Oval 21"/>
          <p:cNvSpPr>
            <a:spLocks noChangeArrowheads="1"/>
          </p:cNvSpPr>
          <p:nvPr/>
        </p:nvSpPr>
        <p:spPr bwMode="auto">
          <a:xfrm>
            <a:off x="3200400" y="32766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71" name="Oval 22"/>
          <p:cNvSpPr>
            <a:spLocks noChangeArrowheads="1"/>
          </p:cNvSpPr>
          <p:nvPr/>
        </p:nvSpPr>
        <p:spPr bwMode="auto">
          <a:xfrm>
            <a:off x="3124200" y="28956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72" name="Oval 23"/>
          <p:cNvSpPr>
            <a:spLocks noChangeArrowheads="1"/>
          </p:cNvSpPr>
          <p:nvPr/>
        </p:nvSpPr>
        <p:spPr bwMode="auto">
          <a:xfrm>
            <a:off x="3505200" y="35814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73" name="Oval 24"/>
          <p:cNvSpPr>
            <a:spLocks noChangeArrowheads="1"/>
          </p:cNvSpPr>
          <p:nvPr/>
        </p:nvSpPr>
        <p:spPr bwMode="auto">
          <a:xfrm>
            <a:off x="3733800" y="25146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74" name="Oval 25"/>
          <p:cNvSpPr>
            <a:spLocks noChangeArrowheads="1"/>
          </p:cNvSpPr>
          <p:nvPr/>
        </p:nvSpPr>
        <p:spPr bwMode="auto">
          <a:xfrm>
            <a:off x="3505200" y="32766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75" name="Oval 26"/>
          <p:cNvSpPr>
            <a:spLocks noChangeArrowheads="1"/>
          </p:cNvSpPr>
          <p:nvPr/>
        </p:nvSpPr>
        <p:spPr bwMode="auto">
          <a:xfrm>
            <a:off x="3733800" y="29718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76" name="Oval 27"/>
          <p:cNvSpPr>
            <a:spLocks noChangeArrowheads="1"/>
          </p:cNvSpPr>
          <p:nvPr/>
        </p:nvSpPr>
        <p:spPr bwMode="auto">
          <a:xfrm>
            <a:off x="3048000" y="36576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77" name="Oval 28"/>
          <p:cNvSpPr>
            <a:spLocks noChangeArrowheads="1"/>
          </p:cNvSpPr>
          <p:nvPr/>
        </p:nvSpPr>
        <p:spPr bwMode="auto">
          <a:xfrm>
            <a:off x="3429000" y="29718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78" name="Oval 29"/>
          <p:cNvSpPr>
            <a:spLocks noChangeArrowheads="1"/>
          </p:cNvSpPr>
          <p:nvPr/>
        </p:nvSpPr>
        <p:spPr bwMode="auto">
          <a:xfrm>
            <a:off x="2667000" y="38862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79" name="Oval 30"/>
          <p:cNvSpPr>
            <a:spLocks noChangeArrowheads="1"/>
          </p:cNvSpPr>
          <p:nvPr/>
        </p:nvSpPr>
        <p:spPr bwMode="auto">
          <a:xfrm>
            <a:off x="3352800" y="39624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80" name="Oval 31"/>
          <p:cNvSpPr>
            <a:spLocks noChangeArrowheads="1"/>
          </p:cNvSpPr>
          <p:nvPr/>
        </p:nvSpPr>
        <p:spPr bwMode="auto">
          <a:xfrm>
            <a:off x="3657600" y="43434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81" name="Oval 32"/>
          <p:cNvSpPr>
            <a:spLocks noChangeArrowheads="1"/>
          </p:cNvSpPr>
          <p:nvPr/>
        </p:nvSpPr>
        <p:spPr bwMode="auto">
          <a:xfrm>
            <a:off x="3276600" y="43434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82" name="Oval 33"/>
          <p:cNvSpPr>
            <a:spLocks noChangeArrowheads="1"/>
          </p:cNvSpPr>
          <p:nvPr/>
        </p:nvSpPr>
        <p:spPr bwMode="auto">
          <a:xfrm>
            <a:off x="3505200" y="26670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83" name="Oval 34"/>
          <p:cNvSpPr>
            <a:spLocks noChangeArrowheads="1"/>
          </p:cNvSpPr>
          <p:nvPr/>
        </p:nvSpPr>
        <p:spPr bwMode="auto">
          <a:xfrm>
            <a:off x="2438400" y="35052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84" name="Oval 35"/>
          <p:cNvSpPr>
            <a:spLocks noChangeArrowheads="1"/>
          </p:cNvSpPr>
          <p:nvPr/>
        </p:nvSpPr>
        <p:spPr bwMode="auto">
          <a:xfrm>
            <a:off x="3810000" y="39624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85" name="Oval 36"/>
          <p:cNvSpPr>
            <a:spLocks noChangeArrowheads="1"/>
          </p:cNvSpPr>
          <p:nvPr/>
        </p:nvSpPr>
        <p:spPr bwMode="auto">
          <a:xfrm>
            <a:off x="1905000" y="4343400"/>
            <a:ext cx="76200" cy="76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86" name="Line 37"/>
          <p:cNvSpPr>
            <a:spLocks noChangeShapeType="1"/>
          </p:cNvSpPr>
          <p:nvPr/>
        </p:nvSpPr>
        <p:spPr bwMode="auto">
          <a:xfrm>
            <a:off x="6096000" y="1905000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7687" name="Line 38"/>
          <p:cNvSpPr>
            <a:spLocks noChangeShapeType="1"/>
          </p:cNvSpPr>
          <p:nvPr/>
        </p:nvSpPr>
        <p:spPr bwMode="auto">
          <a:xfrm>
            <a:off x="6096000" y="44958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7688" name="Text Box 39"/>
          <p:cNvSpPr txBox="1">
            <a:spLocks noChangeArrowheads="1"/>
          </p:cNvSpPr>
          <p:nvPr/>
        </p:nvSpPr>
        <p:spPr bwMode="auto">
          <a:xfrm>
            <a:off x="7772400" y="4487863"/>
            <a:ext cx="1225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>
                <a:latin typeface="+mn-lt"/>
              </a:rPr>
              <a:t>distance</a:t>
            </a:r>
          </a:p>
        </p:txBody>
      </p:sp>
      <p:sp>
        <p:nvSpPr>
          <p:cNvPr id="27689" name="Text Box 40"/>
          <p:cNvSpPr txBox="1">
            <a:spLocks noChangeArrowheads="1"/>
          </p:cNvSpPr>
          <p:nvPr/>
        </p:nvSpPr>
        <p:spPr bwMode="auto">
          <a:xfrm>
            <a:off x="2438400" y="5334000"/>
            <a:ext cx="49403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800" dirty="0">
                <a:latin typeface="+mn-lt"/>
              </a:rPr>
              <a:t>Classify distances and determine average per class</a:t>
            </a:r>
          </a:p>
        </p:txBody>
      </p:sp>
      <p:sp>
        <p:nvSpPr>
          <p:cNvPr id="27690" name="Line 41"/>
          <p:cNvSpPr>
            <a:spLocks noChangeShapeType="1"/>
          </p:cNvSpPr>
          <p:nvPr/>
        </p:nvSpPr>
        <p:spPr bwMode="auto">
          <a:xfrm flipV="1">
            <a:off x="6629400" y="2057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7691" name="Line 42"/>
          <p:cNvSpPr>
            <a:spLocks noChangeShapeType="1"/>
          </p:cNvSpPr>
          <p:nvPr/>
        </p:nvSpPr>
        <p:spPr bwMode="auto">
          <a:xfrm flipV="1">
            <a:off x="8763000" y="2057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7692" name="Line 43"/>
          <p:cNvSpPr>
            <a:spLocks noChangeShapeType="1"/>
          </p:cNvSpPr>
          <p:nvPr/>
        </p:nvSpPr>
        <p:spPr bwMode="auto">
          <a:xfrm flipV="1">
            <a:off x="8229600" y="2057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7693" name="Line 44"/>
          <p:cNvSpPr>
            <a:spLocks noChangeShapeType="1"/>
          </p:cNvSpPr>
          <p:nvPr/>
        </p:nvSpPr>
        <p:spPr bwMode="auto">
          <a:xfrm flipV="1">
            <a:off x="7162800" y="2057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7694" name="Line 45"/>
          <p:cNvSpPr>
            <a:spLocks noChangeShapeType="1"/>
          </p:cNvSpPr>
          <p:nvPr/>
        </p:nvSpPr>
        <p:spPr bwMode="auto">
          <a:xfrm flipV="1">
            <a:off x="7696200" y="2057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7695" name="Oval 47"/>
          <p:cNvSpPr>
            <a:spLocks noChangeArrowheads="1"/>
          </p:cNvSpPr>
          <p:nvPr/>
        </p:nvSpPr>
        <p:spPr bwMode="auto">
          <a:xfrm>
            <a:off x="6324600" y="4114800"/>
            <a:ext cx="76200" cy="762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96" name="Oval 48"/>
          <p:cNvSpPr>
            <a:spLocks noChangeArrowheads="1"/>
          </p:cNvSpPr>
          <p:nvPr/>
        </p:nvSpPr>
        <p:spPr bwMode="auto">
          <a:xfrm>
            <a:off x="7924800" y="3200400"/>
            <a:ext cx="76200" cy="762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97" name="Oval 49"/>
          <p:cNvSpPr>
            <a:spLocks noChangeArrowheads="1"/>
          </p:cNvSpPr>
          <p:nvPr/>
        </p:nvSpPr>
        <p:spPr bwMode="auto">
          <a:xfrm>
            <a:off x="8458200" y="3200400"/>
            <a:ext cx="76200" cy="762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98" name="Oval 50"/>
          <p:cNvSpPr>
            <a:spLocks noChangeArrowheads="1"/>
          </p:cNvSpPr>
          <p:nvPr/>
        </p:nvSpPr>
        <p:spPr bwMode="auto">
          <a:xfrm>
            <a:off x="7467600" y="3581400"/>
            <a:ext cx="76200" cy="762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699" name="Oval 51"/>
          <p:cNvSpPr>
            <a:spLocks noChangeArrowheads="1"/>
          </p:cNvSpPr>
          <p:nvPr/>
        </p:nvSpPr>
        <p:spPr bwMode="auto">
          <a:xfrm>
            <a:off x="6858000" y="3886200"/>
            <a:ext cx="76200" cy="762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27700" name="Text Box 53"/>
          <p:cNvSpPr txBox="1">
            <a:spLocks noChangeArrowheads="1"/>
          </p:cNvSpPr>
          <p:nvPr/>
        </p:nvSpPr>
        <p:spPr bwMode="auto">
          <a:xfrm>
            <a:off x="4495800" y="1905000"/>
            <a:ext cx="18415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>
                <a:latin typeface="+mn-lt"/>
              </a:rPr>
              <a:t>Average</a:t>
            </a:r>
            <a:br>
              <a:rPr lang="en-US" altLang="en-US">
                <a:latin typeface="+mn-lt"/>
              </a:rPr>
            </a:br>
            <a:r>
              <a:rPr lang="en-US" altLang="en-US">
                <a:latin typeface="+mn-lt"/>
              </a:rPr>
              <a:t>difference    </a:t>
            </a:r>
            <a:r>
              <a:rPr lang="en-US" altLang="en-US">
                <a:latin typeface="+mn-lt"/>
                <a:sym typeface="Symbol" panose="05050102010706020507" pitchFamily="18" charset="2"/>
              </a:rPr>
              <a:t></a:t>
            </a:r>
            <a:r>
              <a:rPr lang="en-US" altLang="en-US">
                <a:latin typeface="+mn-lt"/>
              </a:rPr>
              <a:t> observed expected difference</a:t>
            </a:r>
          </a:p>
        </p:txBody>
      </p:sp>
      <p:sp>
        <p:nvSpPr>
          <p:cNvPr id="27701" name="Text Box 54"/>
          <p:cNvSpPr txBox="1">
            <a:spLocks noChangeArrowheads="1"/>
          </p:cNvSpPr>
          <p:nvPr/>
        </p:nvSpPr>
        <p:spPr bwMode="auto">
          <a:xfrm>
            <a:off x="1403648" y="1403484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800" dirty="0">
                <a:latin typeface="+mn-lt"/>
              </a:rPr>
              <a:t>2</a:t>
            </a:r>
          </a:p>
        </p:txBody>
      </p:sp>
      <p:sp>
        <p:nvSpPr>
          <p:cNvPr id="27702" name="Text Box 55"/>
          <p:cNvSpPr txBox="1">
            <a:spLocks noChangeArrowheads="1"/>
          </p:cNvSpPr>
          <p:nvPr/>
        </p:nvSpPr>
        <p:spPr bwMode="auto">
          <a:xfrm>
            <a:off x="5743178" y="2226801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800">
                <a:latin typeface="+mn-lt"/>
              </a:rPr>
              <a:t>2</a:t>
            </a:r>
          </a:p>
        </p:txBody>
      </p:sp>
      <p:sp>
        <p:nvSpPr>
          <p:cNvPr id="27703" name="Text Box 56"/>
          <p:cNvSpPr txBox="1">
            <a:spLocks noChangeArrowheads="1"/>
          </p:cNvSpPr>
          <p:nvPr/>
        </p:nvSpPr>
        <p:spPr bwMode="auto">
          <a:xfrm>
            <a:off x="5782482" y="33477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800" dirty="0">
                <a:latin typeface="+mn-lt"/>
              </a:rPr>
              <a:t>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reeform 2"/>
          <p:cNvSpPr>
            <a:spLocks/>
          </p:cNvSpPr>
          <p:nvPr/>
        </p:nvSpPr>
        <p:spPr bwMode="auto">
          <a:xfrm>
            <a:off x="2020888" y="3038475"/>
            <a:ext cx="2138362" cy="914400"/>
          </a:xfrm>
          <a:custGeom>
            <a:avLst/>
            <a:gdLst>
              <a:gd name="T0" fmla="*/ 0 w 1347"/>
              <a:gd name="T1" fmla="*/ 914400 h 576"/>
              <a:gd name="T2" fmla="*/ 528637 w 1347"/>
              <a:gd name="T3" fmla="*/ 682625 h 576"/>
              <a:gd name="T4" fmla="*/ 1146175 w 1347"/>
              <a:gd name="T5" fmla="*/ 385762 h 576"/>
              <a:gd name="T6" fmla="*/ 1597024 w 1347"/>
              <a:gd name="T7" fmla="*/ 0 h 576"/>
              <a:gd name="T8" fmla="*/ 2138362 w 1347"/>
              <a:gd name="T9" fmla="*/ 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7"/>
              <a:gd name="T16" fmla="*/ 0 h 576"/>
              <a:gd name="T17" fmla="*/ 1347 w 1347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7" h="576">
                <a:moveTo>
                  <a:pt x="0" y="576"/>
                </a:moveTo>
                <a:lnTo>
                  <a:pt x="333" y="430"/>
                </a:lnTo>
                <a:lnTo>
                  <a:pt x="722" y="243"/>
                </a:lnTo>
                <a:lnTo>
                  <a:pt x="1006" y="0"/>
                </a:lnTo>
                <a:lnTo>
                  <a:pt x="1347" y="0"/>
                </a:lnTo>
              </a:path>
            </a:pathLst>
          </a:custGeom>
          <a:noFill/>
          <a:ln w="28575" cap="flat" cmpd="sng">
            <a:solidFill>
              <a:srgbClr val="CC66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>
            <a:off x="1752600" y="170497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1752600" y="4295775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3429000" y="4287838"/>
            <a:ext cx="1225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>
                <a:latin typeface="+mn-lt"/>
              </a:rPr>
              <a:t>distance</a:t>
            </a:r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 flipV="1">
            <a:off x="2286000" y="1857375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 flipV="1">
            <a:off x="4419600" y="1857375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 flipV="1">
            <a:off x="3886200" y="1857375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V="1">
            <a:off x="2819400" y="1857375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035" name="Line 10"/>
          <p:cNvSpPr>
            <a:spLocks noChangeShapeType="1"/>
          </p:cNvSpPr>
          <p:nvPr/>
        </p:nvSpPr>
        <p:spPr bwMode="auto">
          <a:xfrm flipV="1">
            <a:off x="3352800" y="1857375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036" name="Oval 11"/>
          <p:cNvSpPr>
            <a:spLocks noChangeArrowheads="1"/>
          </p:cNvSpPr>
          <p:nvPr/>
        </p:nvSpPr>
        <p:spPr bwMode="auto">
          <a:xfrm>
            <a:off x="1981200" y="3914775"/>
            <a:ext cx="76200" cy="762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1037" name="Oval 12"/>
          <p:cNvSpPr>
            <a:spLocks noChangeArrowheads="1"/>
          </p:cNvSpPr>
          <p:nvPr/>
        </p:nvSpPr>
        <p:spPr bwMode="auto">
          <a:xfrm>
            <a:off x="3581400" y="3000375"/>
            <a:ext cx="76200" cy="762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1038" name="Oval 13"/>
          <p:cNvSpPr>
            <a:spLocks noChangeArrowheads="1"/>
          </p:cNvSpPr>
          <p:nvPr/>
        </p:nvSpPr>
        <p:spPr bwMode="auto">
          <a:xfrm>
            <a:off x="4114800" y="3000375"/>
            <a:ext cx="76200" cy="762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1039" name="Oval 14"/>
          <p:cNvSpPr>
            <a:spLocks noChangeArrowheads="1"/>
          </p:cNvSpPr>
          <p:nvPr/>
        </p:nvSpPr>
        <p:spPr bwMode="auto">
          <a:xfrm>
            <a:off x="3124200" y="3381375"/>
            <a:ext cx="76200" cy="762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1040" name="Oval 15"/>
          <p:cNvSpPr>
            <a:spLocks noChangeArrowheads="1"/>
          </p:cNvSpPr>
          <p:nvPr/>
        </p:nvSpPr>
        <p:spPr bwMode="auto">
          <a:xfrm>
            <a:off x="2514600" y="3686175"/>
            <a:ext cx="76200" cy="762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1041" name="Line 18"/>
          <p:cNvSpPr>
            <a:spLocks noChangeShapeType="1"/>
          </p:cNvSpPr>
          <p:nvPr/>
        </p:nvSpPr>
        <p:spPr bwMode="auto">
          <a:xfrm>
            <a:off x="5638800" y="170497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042" name="Line 19"/>
          <p:cNvSpPr>
            <a:spLocks noChangeShapeType="1"/>
          </p:cNvSpPr>
          <p:nvPr/>
        </p:nvSpPr>
        <p:spPr bwMode="auto">
          <a:xfrm>
            <a:off x="5638800" y="4295775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043" name="Text Box 20"/>
          <p:cNvSpPr txBox="1">
            <a:spLocks noChangeArrowheads="1"/>
          </p:cNvSpPr>
          <p:nvPr/>
        </p:nvSpPr>
        <p:spPr bwMode="auto">
          <a:xfrm>
            <a:off x="7315200" y="4287838"/>
            <a:ext cx="1225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>
                <a:latin typeface="+mn-lt"/>
              </a:rPr>
              <a:t>distance</a:t>
            </a:r>
          </a:p>
        </p:txBody>
      </p:sp>
      <p:sp>
        <p:nvSpPr>
          <p:cNvPr id="1044" name="Freeform 31"/>
          <p:cNvSpPr>
            <a:spLocks/>
          </p:cNvSpPr>
          <p:nvPr/>
        </p:nvSpPr>
        <p:spPr bwMode="auto">
          <a:xfrm>
            <a:off x="5638800" y="2995613"/>
            <a:ext cx="2667000" cy="1185862"/>
          </a:xfrm>
          <a:custGeom>
            <a:avLst/>
            <a:gdLst>
              <a:gd name="T0" fmla="*/ 0 w 1680"/>
              <a:gd name="T1" fmla="*/ 1185862 h 747"/>
              <a:gd name="T2" fmla="*/ 1585912 w 1680"/>
              <a:gd name="T3" fmla="*/ 0 h 747"/>
              <a:gd name="T4" fmla="*/ 2667000 w 1680"/>
              <a:gd name="T5" fmla="*/ 4762 h 747"/>
              <a:gd name="T6" fmla="*/ 0 60000 65536"/>
              <a:gd name="T7" fmla="*/ 0 60000 65536"/>
              <a:gd name="T8" fmla="*/ 0 60000 65536"/>
              <a:gd name="T9" fmla="*/ 0 w 1680"/>
              <a:gd name="T10" fmla="*/ 0 h 747"/>
              <a:gd name="T11" fmla="*/ 1680 w 1680"/>
              <a:gd name="T12" fmla="*/ 747 h 7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747">
                <a:moveTo>
                  <a:pt x="0" y="747"/>
                </a:moveTo>
                <a:lnTo>
                  <a:pt x="999" y="0"/>
                </a:lnTo>
                <a:lnTo>
                  <a:pt x="1680" y="3"/>
                </a:lnTo>
              </a:path>
            </a:pathLst>
          </a:custGeom>
          <a:noFill/>
          <a:ln w="28575" cap="flat" cmpd="sng">
            <a:solidFill>
              <a:srgbClr val="CC66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045" name="Line 32"/>
          <p:cNvSpPr>
            <a:spLocks noChangeShapeType="1"/>
          </p:cNvSpPr>
          <p:nvPr/>
        </p:nvSpPr>
        <p:spPr bwMode="auto">
          <a:xfrm>
            <a:off x="5638800" y="4448175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046" name="Line 33"/>
          <p:cNvSpPr>
            <a:spLocks noChangeShapeType="1"/>
          </p:cNvSpPr>
          <p:nvPr/>
        </p:nvSpPr>
        <p:spPr bwMode="auto">
          <a:xfrm flipH="1">
            <a:off x="5715000" y="3000375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047" name="Text Box 34"/>
          <p:cNvSpPr txBox="1">
            <a:spLocks noChangeArrowheads="1"/>
          </p:cNvSpPr>
          <p:nvPr/>
        </p:nvSpPr>
        <p:spPr bwMode="auto">
          <a:xfrm>
            <a:off x="7543800" y="2611438"/>
            <a:ext cx="516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>
                <a:latin typeface="+mn-lt"/>
              </a:rPr>
              <a:t>sill</a:t>
            </a:r>
          </a:p>
        </p:txBody>
      </p:sp>
      <p:sp>
        <p:nvSpPr>
          <p:cNvPr id="1048" name="Text Box 35"/>
          <p:cNvSpPr txBox="1">
            <a:spLocks noChangeArrowheads="1"/>
          </p:cNvSpPr>
          <p:nvPr/>
        </p:nvSpPr>
        <p:spPr bwMode="auto">
          <a:xfrm>
            <a:off x="5943600" y="4364038"/>
            <a:ext cx="8907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>
                <a:latin typeface="+mn-lt"/>
              </a:rPr>
              <a:t>range</a:t>
            </a:r>
          </a:p>
        </p:txBody>
      </p:sp>
      <p:graphicFrame>
        <p:nvGraphicFramePr>
          <p:cNvPr id="102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57519"/>
              </p:ext>
            </p:extLst>
          </p:nvPr>
        </p:nvGraphicFramePr>
        <p:xfrm>
          <a:off x="5230813" y="2619375"/>
          <a:ext cx="4222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ergelijking" r:id="rId3" imgW="177480" imgH="203040" progId="Equation.3">
                  <p:embed/>
                </p:oleObj>
              </mc:Choice>
              <mc:Fallback>
                <p:oleObj name="Vergelijking" r:id="rId3" imgW="177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2619375"/>
                        <a:ext cx="4222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" name="Text Box 37"/>
          <p:cNvSpPr txBox="1">
            <a:spLocks noChangeArrowheads="1"/>
          </p:cNvSpPr>
          <p:nvPr/>
        </p:nvSpPr>
        <p:spPr bwMode="auto">
          <a:xfrm>
            <a:off x="895350" y="923925"/>
            <a:ext cx="31324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800" dirty="0">
                <a:latin typeface="+mn-lt"/>
              </a:rPr>
              <a:t>Observed </a:t>
            </a:r>
            <a:r>
              <a:rPr lang="en-US" altLang="en-US" sz="2800" dirty="0" err="1">
                <a:latin typeface="+mn-lt"/>
              </a:rPr>
              <a:t>variogram</a:t>
            </a:r>
            <a:endParaRPr lang="en-US" altLang="en-US" sz="2800" dirty="0">
              <a:latin typeface="+mn-lt"/>
            </a:endParaRPr>
          </a:p>
        </p:txBody>
      </p:sp>
      <p:sp>
        <p:nvSpPr>
          <p:cNvPr id="1050" name="Text Box 38"/>
          <p:cNvSpPr txBox="1">
            <a:spLocks noChangeArrowheads="1"/>
          </p:cNvSpPr>
          <p:nvPr/>
        </p:nvSpPr>
        <p:spPr bwMode="auto">
          <a:xfrm>
            <a:off x="5019675" y="914400"/>
            <a:ext cx="38076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800">
                <a:latin typeface="+mn-lt"/>
              </a:rPr>
              <a:t>Model variogram (linear)</a:t>
            </a:r>
          </a:p>
        </p:txBody>
      </p:sp>
      <p:sp>
        <p:nvSpPr>
          <p:cNvPr id="1051" name="Text Box 39"/>
          <p:cNvSpPr txBox="1">
            <a:spLocks noChangeArrowheads="1"/>
          </p:cNvSpPr>
          <p:nvPr/>
        </p:nvSpPr>
        <p:spPr bwMode="auto">
          <a:xfrm>
            <a:off x="2590800" y="5143500"/>
            <a:ext cx="58197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800" dirty="0">
                <a:latin typeface="+mn-lt"/>
              </a:rPr>
              <a:t>Smaller distances </a:t>
            </a:r>
            <a:r>
              <a:rPr lang="en-US" altLang="en-US" sz="2800" dirty="0" smtClean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+mn-lt"/>
                <a:sym typeface="Symbol" panose="05050102010706020507" pitchFamily="18" charset="2"/>
              </a:rPr>
              <a:t/>
            </a:r>
            <a:br>
              <a:rPr lang="en-US" altLang="en-US" sz="2800" dirty="0">
                <a:latin typeface="+mn-lt"/>
                <a:sym typeface="Symbol" panose="05050102010706020507" pitchFamily="18" charset="2"/>
              </a:rPr>
            </a:br>
            <a:r>
              <a:rPr lang="en-US" altLang="en-US" sz="2800" dirty="0">
                <a:latin typeface="+mn-lt"/>
                <a:sym typeface="Symbol" panose="05050102010706020507" pitchFamily="18" charset="2"/>
              </a:rPr>
              <a:t>more correlation, smaller variance</a:t>
            </a:r>
          </a:p>
        </p:txBody>
      </p:sp>
      <p:sp>
        <p:nvSpPr>
          <p:cNvPr id="1052" name="Text Box 42"/>
          <p:cNvSpPr txBox="1">
            <a:spLocks noChangeArrowheads="1"/>
          </p:cNvSpPr>
          <p:nvPr/>
        </p:nvSpPr>
        <p:spPr bwMode="auto">
          <a:xfrm>
            <a:off x="152400" y="1781175"/>
            <a:ext cx="18415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>
                <a:latin typeface="+mn-lt"/>
              </a:rPr>
              <a:t>Average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difference    </a:t>
            </a:r>
            <a:r>
              <a:rPr lang="en-US" altLang="en-US" dirty="0">
                <a:latin typeface="+mn-lt"/>
                <a:sym typeface="Symbol" panose="05050102010706020507" pitchFamily="18" charset="2"/>
              </a:rPr>
              <a:t></a:t>
            </a:r>
            <a:r>
              <a:rPr lang="en-US" altLang="en-US" dirty="0">
                <a:latin typeface="+mn-lt"/>
              </a:rPr>
              <a:t> observed expected difference</a:t>
            </a:r>
          </a:p>
        </p:txBody>
      </p:sp>
      <p:sp>
        <p:nvSpPr>
          <p:cNvPr id="1053" name="Text Box 43"/>
          <p:cNvSpPr txBox="1">
            <a:spLocks noChangeArrowheads="1"/>
          </p:cNvSpPr>
          <p:nvPr/>
        </p:nvSpPr>
        <p:spPr bwMode="auto">
          <a:xfrm>
            <a:off x="1419225" y="2123564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800" dirty="0">
                <a:latin typeface="+mn-lt"/>
              </a:rPr>
              <a:t>2</a:t>
            </a:r>
          </a:p>
        </p:txBody>
      </p:sp>
      <p:sp>
        <p:nvSpPr>
          <p:cNvPr id="1054" name="Text Box 44"/>
          <p:cNvSpPr txBox="1">
            <a:spLocks noChangeArrowheads="1"/>
          </p:cNvSpPr>
          <p:nvPr/>
        </p:nvSpPr>
        <p:spPr bwMode="auto">
          <a:xfrm>
            <a:off x="1317986" y="2852936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800" dirty="0">
                <a:latin typeface="+mn-lt"/>
              </a:rPr>
              <a:t>2</a:t>
            </a:r>
          </a:p>
        </p:txBody>
      </p:sp>
      <p:sp>
        <p:nvSpPr>
          <p:cNvPr id="1055" name="Text Box 45"/>
          <p:cNvSpPr txBox="1">
            <a:spLocks noChangeArrowheads="1"/>
          </p:cNvSpPr>
          <p:nvPr/>
        </p:nvSpPr>
        <p:spPr bwMode="auto">
          <a:xfrm>
            <a:off x="6699250" y="3746500"/>
            <a:ext cx="1052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>
                <a:latin typeface="+mn-lt"/>
              </a:rPr>
              <a:t>nugget</a:t>
            </a:r>
          </a:p>
        </p:txBody>
      </p:sp>
      <p:sp>
        <p:nvSpPr>
          <p:cNvPr id="1056" name="Freeform 46"/>
          <p:cNvSpPr>
            <a:spLocks/>
          </p:cNvSpPr>
          <p:nvPr/>
        </p:nvSpPr>
        <p:spPr bwMode="auto">
          <a:xfrm>
            <a:off x="5715000" y="3990975"/>
            <a:ext cx="990600" cy="241300"/>
          </a:xfrm>
          <a:custGeom>
            <a:avLst/>
            <a:gdLst>
              <a:gd name="T0" fmla="*/ 990600 w 672"/>
              <a:gd name="T1" fmla="*/ 0 h 152"/>
              <a:gd name="T2" fmla="*/ 636814 w 672"/>
              <a:gd name="T3" fmla="*/ 152400 h 152"/>
              <a:gd name="T4" fmla="*/ 212271 w 672"/>
              <a:gd name="T5" fmla="*/ 228600 h 152"/>
              <a:gd name="T6" fmla="*/ 0 w 672"/>
              <a:gd name="T7" fmla="*/ 228600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152"/>
              <a:gd name="T14" fmla="*/ 672 w 67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152">
                <a:moveTo>
                  <a:pt x="672" y="0"/>
                </a:moveTo>
                <a:cubicBezTo>
                  <a:pt x="596" y="36"/>
                  <a:pt x="520" y="72"/>
                  <a:pt x="432" y="96"/>
                </a:cubicBezTo>
                <a:cubicBezTo>
                  <a:pt x="344" y="120"/>
                  <a:pt x="216" y="136"/>
                  <a:pt x="144" y="144"/>
                </a:cubicBezTo>
                <a:cubicBezTo>
                  <a:pt x="72" y="152"/>
                  <a:pt x="36" y="148"/>
                  <a:pt x="0" y="14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057" name="Line 47"/>
          <p:cNvSpPr>
            <a:spLocks noChangeShapeType="1"/>
          </p:cNvSpPr>
          <p:nvPr/>
        </p:nvSpPr>
        <p:spPr bwMode="auto">
          <a:xfrm>
            <a:off x="5648325" y="41529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28650" y="260648"/>
            <a:ext cx="7886700" cy="1325563"/>
          </a:xfrm>
        </p:spPr>
        <p:txBody>
          <a:bodyPr/>
          <a:lstStyle/>
          <a:p>
            <a:r>
              <a:rPr lang="en-US" altLang="en-US" dirty="0" smtClean="0"/>
              <a:t>Importance auto-correlation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676400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Descriptive statistic of a data set: describes the distance-dependency of auto-correlation</a:t>
            </a:r>
          </a:p>
          <a:p>
            <a:r>
              <a:rPr lang="en-US" altLang="en-US" dirty="0" smtClean="0"/>
              <a:t>Interpolation based on data further away than the </a:t>
            </a:r>
            <a:r>
              <a:rPr lang="en-US" altLang="en-US" i="1" dirty="0" smtClean="0"/>
              <a:t>range</a:t>
            </a:r>
            <a:r>
              <a:rPr lang="en-US" altLang="en-US" dirty="0" smtClean="0"/>
              <a:t> is nonsense </a:t>
            </a:r>
          </a:p>
        </p:txBody>
      </p:sp>
      <p:sp>
        <p:nvSpPr>
          <p:cNvPr id="28676" name="Text Box 1045"/>
          <p:cNvSpPr txBox="1">
            <a:spLocks noChangeArrowheads="1"/>
          </p:cNvSpPr>
          <p:nvPr/>
        </p:nvSpPr>
        <p:spPr bwMode="auto">
          <a:xfrm>
            <a:off x="3675063" y="4217988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20</a:t>
            </a:r>
          </a:p>
        </p:txBody>
      </p:sp>
      <p:sp>
        <p:nvSpPr>
          <p:cNvPr id="28677" name="Text Box 1046"/>
          <p:cNvSpPr txBox="1">
            <a:spLocks noChangeArrowheads="1"/>
          </p:cNvSpPr>
          <p:nvPr/>
        </p:nvSpPr>
        <p:spPr bwMode="auto">
          <a:xfrm>
            <a:off x="3187700" y="4695825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14</a:t>
            </a:r>
          </a:p>
        </p:txBody>
      </p:sp>
      <p:sp>
        <p:nvSpPr>
          <p:cNvPr id="28678" name="Text Box 1047"/>
          <p:cNvSpPr txBox="1">
            <a:spLocks noChangeArrowheads="1"/>
          </p:cNvSpPr>
          <p:nvPr/>
        </p:nvSpPr>
        <p:spPr bwMode="auto">
          <a:xfrm>
            <a:off x="2820988" y="4232275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13</a:t>
            </a:r>
          </a:p>
        </p:txBody>
      </p:sp>
      <p:sp>
        <p:nvSpPr>
          <p:cNvPr id="28679" name="Text Box 1048"/>
          <p:cNvSpPr txBox="1">
            <a:spLocks noChangeArrowheads="1"/>
          </p:cNvSpPr>
          <p:nvPr/>
        </p:nvSpPr>
        <p:spPr bwMode="auto">
          <a:xfrm>
            <a:off x="2684463" y="3684588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10</a:t>
            </a:r>
          </a:p>
        </p:txBody>
      </p:sp>
      <p:sp>
        <p:nvSpPr>
          <p:cNvPr id="28680" name="Text Box 1049"/>
          <p:cNvSpPr txBox="1">
            <a:spLocks noChangeArrowheads="1"/>
          </p:cNvSpPr>
          <p:nvPr/>
        </p:nvSpPr>
        <p:spPr bwMode="auto">
          <a:xfrm>
            <a:off x="2157413" y="3829050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12</a:t>
            </a:r>
          </a:p>
        </p:txBody>
      </p:sp>
      <p:sp>
        <p:nvSpPr>
          <p:cNvPr id="28681" name="Text Box 1050"/>
          <p:cNvSpPr txBox="1">
            <a:spLocks noChangeArrowheads="1"/>
          </p:cNvSpPr>
          <p:nvPr/>
        </p:nvSpPr>
        <p:spPr bwMode="auto">
          <a:xfrm>
            <a:off x="1905000" y="3581400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11</a:t>
            </a:r>
          </a:p>
        </p:txBody>
      </p:sp>
      <p:sp>
        <p:nvSpPr>
          <p:cNvPr id="28682" name="Text Box 1051"/>
          <p:cNvSpPr txBox="1">
            <a:spLocks noChangeArrowheads="1"/>
          </p:cNvSpPr>
          <p:nvPr/>
        </p:nvSpPr>
        <p:spPr bwMode="auto">
          <a:xfrm>
            <a:off x="3217863" y="5132388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16</a:t>
            </a:r>
          </a:p>
        </p:txBody>
      </p:sp>
      <p:sp>
        <p:nvSpPr>
          <p:cNvPr id="28683" name="Text Box 1052"/>
          <p:cNvSpPr txBox="1">
            <a:spLocks noChangeArrowheads="1"/>
          </p:cNvSpPr>
          <p:nvPr/>
        </p:nvSpPr>
        <p:spPr bwMode="auto">
          <a:xfrm>
            <a:off x="2608263" y="5513388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18</a:t>
            </a:r>
          </a:p>
        </p:txBody>
      </p:sp>
      <p:sp>
        <p:nvSpPr>
          <p:cNvPr id="28684" name="Text Box 1053"/>
          <p:cNvSpPr txBox="1">
            <a:spLocks noChangeArrowheads="1"/>
          </p:cNvSpPr>
          <p:nvPr/>
        </p:nvSpPr>
        <p:spPr bwMode="auto">
          <a:xfrm>
            <a:off x="1693863" y="5894388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21</a:t>
            </a:r>
          </a:p>
        </p:txBody>
      </p:sp>
      <p:sp>
        <p:nvSpPr>
          <p:cNvPr id="28685" name="Text Box 1054"/>
          <p:cNvSpPr txBox="1">
            <a:spLocks noChangeArrowheads="1"/>
          </p:cNvSpPr>
          <p:nvPr/>
        </p:nvSpPr>
        <p:spPr bwMode="auto">
          <a:xfrm>
            <a:off x="4056063" y="5894388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15</a:t>
            </a:r>
          </a:p>
        </p:txBody>
      </p:sp>
      <p:sp>
        <p:nvSpPr>
          <p:cNvPr id="28686" name="Text Box 1055"/>
          <p:cNvSpPr txBox="1">
            <a:spLocks noChangeArrowheads="1"/>
          </p:cNvSpPr>
          <p:nvPr/>
        </p:nvSpPr>
        <p:spPr bwMode="auto">
          <a:xfrm>
            <a:off x="4648200" y="5249863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17</a:t>
            </a:r>
          </a:p>
        </p:txBody>
      </p:sp>
      <p:sp>
        <p:nvSpPr>
          <p:cNvPr id="28687" name="Text Box 1056"/>
          <p:cNvSpPr txBox="1">
            <a:spLocks noChangeArrowheads="1"/>
          </p:cNvSpPr>
          <p:nvPr/>
        </p:nvSpPr>
        <p:spPr bwMode="auto">
          <a:xfrm>
            <a:off x="1192213" y="4191000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16</a:t>
            </a:r>
          </a:p>
        </p:txBody>
      </p:sp>
      <p:sp>
        <p:nvSpPr>
          <p:cNvPr id="28688" name="Text Box 1057"/>
          <p:cNvSpPr txBox="1">
            <a:spLocks noChangeArrowheads="1"/>
          </p:cNvSpPr>
          <p:nvPr/>
        </p:nvSpPr>
        <p:spPr bwMode="auto">
          <a:xfrm>
            <a:off x="3903663" y="5208588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22</a:t>
            </a:r>
          </a:p>
        </p:txBody>
      </p:sp>
      <p:sp>
        <p:nvSpPr>
          <p:cNvPr id="28689" name="Text Box 1058"/>
          <p:cNvSpPr txBox="1">
            <a:spLocks noChangeArrowheads="1"/>
          </p:cNvSpPr>
          <p:nvPr/>
        </p:nvSpPr>
        <p:spPr bwMode="auto">
          <a:xfrm>
            <a:off x="931863" y="4751388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21</a:t>
            </a:r>
          </a:p>
        </p:txBody>
      </p:sp>
      <p:sp>
        <p:nvSpPr>
          <p:cNvPr id="28690" name="Text Box 1059"/>
          <p:cNvSpPr txBox="1">
            <a:spLocks noChangeArrowheads="1"/>
          </p:cNvSpPr>
          <p:nvPr/>
        </p:nvSpPr>
        <p:spPr bwMode="auto">
          <a:xfrm>
            <a:off x="1250950" y="5443538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19</a:t>
            </a:r>
          </a:p>
        </p:txBody>
      </p:sp>
      <p:sp>
        <p:nvSpPr>
          <p:cNvPr id="28691" name="Text Box 1060"/>
          <p:cNvSpPr txBox="1">
            <a:spLocks noChangeArrowheads="1"/>
          </p:cNvSpPr>
          <p:nvPr/>
        </p:nvSpPr>
        <p:spPr bwMode="auto">
          <a:xfrm>
            <a:off x="3294063" y="5741988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/>
              <a:t>12</a:t>
            </a:r>
          </a:p>
        </p:txBody>
      </p:sp>
      <p:sp>
        <p:nvSpPr>
          <p:cNvPr id="28692" name="Oval 1029"/>
          <p:cNvSpPr>
            <a:spLocks noChangeArrowheads="1"/>
          </p:cNvSpPr>
          <p:nvPr/>
        </p:nvSpPr>
        <p:spPr bwMode="auto">
          <a:xfrm>
            <a:off x="2133600" y="4114800"/>
            <a:ext cx="107950" cy="1174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693" name="Oval 1030"/>
          <p:cNvSpPr>
            <a:spLocks noChangeArrowheads="1"/>
          </p:cNvSpPr>
          <p:nvPr/>
        </p:nvSpPr>
        <p:spPr bwMode="auto">
          <a:xfrm>
            <a:off x="2667000" y="3962400"/>
            <a:ext cx="107950" cy="1174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694" name="Oval 1031"/>
          <p:cNvSpPr>
            <a:spLocks noChangeArrowheads="1"/>
          </p:cNvSpPr>
          <p:nvPr/>
        </p:nvSpPr>
        <p:spPr bwMode="auto">
          <a:xfrm>
            <a:off x="2774950" y="4316413"/>
            <a:ext cx="107950" cy="1174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695" name="Oval 1032"/>
          <p:cNvSpPr>
            <a:spLocks noChangeArrowheads="1"/>
          </p:cNvSpPr>
          <p:nvPr/>
        </p:nvSpPr>
        <p:spPr bwMode="auto">
          <a:xfrm>
            <a:off x="3141663" y="4911725"/>
            <a:ext cx="107950" cy="1174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696" name="Oval 1033"/>
          <p:cNvSpPr>
            <a:spLocks noChangeArrowheads="1"/>
          </p:cNvSpPr>
          <p:nvPr/>
        </p:nvSpPr>
        <p:spPr bwMode="auto">
          <a:xfrm>
            <a:off x="2559050" y="5729288"/>
            <a:ext cx="107950" cy="1174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697" name="Oval 1034"/>
          <p:cNvSpPr>
            <a:spLocks noChangeArrowheads="1"/>
          </p:cNvSpPr>
          <p:nvPr/>
        </p:nvSpPr>
        <p:spPr bwMode="auto">
          <a:xfrm>
            <a:off x="3208338" y="5375275"/>
            <a:ext cx="107950" cy="1190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698" name="Oval 1035"/>
          <p:cNvSpPr>
            <a:spLocks noChangeArrowheads="1"/>
          </p:cNvSpPr>
          <p:nvPr/>
        </p:nvSpPr>
        <p:spPr bwMode="auto">
          <a:xfrm>
            <a:off x="1541463" y="5749925"/>
            <a:ext cx="107950" cy="1174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699" name="Oval 1036"/>
          <p:cNvSpPr>
            <a:spLocks noChangeArrowheads="1"/>
          </p:cNvSpPr>
          <p:nvPr/>
        </p:nvSpPr>
        <p:spPr bwMode="auto">
          <a:xfrm>
            <a:off x="4181475" y="5140325"/>
            <a:ext cx="107950" cy="1174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00" name="Oval 1037"/>
          <p:cNvSpPr>
            <a:spLocks noChangeArrowheads="1"/>
          </p:cNvSpPr>
          <p:nvPr/>
        </p:nvSpPr>
        <p:spPr bwMode="auto">
          <a:xfrm>
            <a:off x="4705350" y="5576888"/>
            <a:ext cx="107950" cy="1174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01" name="Oval 1038"/>
          <p:cNvSpPr>
            <a:spLocks noChangeArrowheads="1"/>
          </p:cNvSpPr>
          <p:nvPr/>
        </p:nvSpPr>
        <p:spPr bwMode="auto">
          <a:xfrm>
            <a:off x="3138488" y="5894388"/>
            <a:ext cx="107950" cy="1190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02" name="Oval 1039"/>
          <p:cNvSpPr>
            <a:spLocks noChangeArrowheads="1"/>
          </p:cNvSpPr>
          <p:nvPr/>
        </p:nvSpPr>
        <p:spPr bwMode="auto">
          <a:xfrm>
            <a:off x="4052888" y="6165850"/>
            <a:ext cx="109537" cy="1174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03" name="Oval 1040"/>
          <p:cNvSpPr>
            <a:spLocks noChangeArrowheads="1"/>
          </p:cNvSpPr>
          <p:nvPr/>
        </p:nvSpPr>
        <p:spPr bwMode="auto">
          <a:xfrm>
            <a:off x="1693863" y="6200775"/>
            <a:ext cx="107950" cy="1174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04" name="Oval 1041"/>
          <p:cNvSpPr>
            <a:spLocks noChangeArrowheads="1"/>
          </p:cNvSpPr>
          <p:nvPr/>
        </p:nvSpPr>
        <p:spPr bwMode="auto">
          <a:xfrm>
            <a:off x="3635375" y="4337050"/>
            <a:ext cx="107950" cy="1174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05" name="Oval 1042"/>
          <p:cNvSpPr>
            <a:spLocks noChangeArrowheads="1"/>
          </p:cNvSpPr>
          <p:nvPr/>
        </p:nvSpPr>
        <p:spPr bwMode="auto">
          <a:xfrm>
            <a:off x="936625" y="5057775"/>
            <a:ext cx="107950" cy="1174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06" name="Oval 1043"/>
          <p:cNvSpPr>
            <a:spLocks noChangeArrowheads="1"/>
          </p:cNvSpPr>
          <p:nvPr/>
        </p:nvSpPr>
        <p:spPr bwMode="auto">
          <a:xfrm>
            <a:off x="1160463" y="4454525"/>
            <a:ext cx="107950" cy="1174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07" name="Oval 1044"/>
          <p:cNvSpPr>
            <a:spLocks noChangeArrowheads="1"/>
          </p:cNvSpPr>
          <p:nvPr/>
        </p:nvSpPr>
        <p:spPr bwMode="auto">
          <a:xfrm>
            <a:off x="1909763" y="3844925"/>
            <a:ext cx="107950" cy="1174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08" name="Oval 1061"/>
          <p:cNvSpPr>
            <a:spLocks noChangeArrowheads="1"/>
          </p:cNvSpPr>
          <p:nvPr/>
        </p:nvSpPr>
        <p:spPr bwMode="auto">
          <a:xfrm>
            <a:off x="21336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09" name="Line 1062"/>
          <p:cNvSpPr>
            <a:spLocks noChangeShapeType="1"/>
          </p:cNvSpPr>
          <p:nvPr/>
        </p:nvSpPr>
        <p:spPr bwMode="auto">
          <a:xfrm flipV="1">
            <a:off x="6096000" y="60960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0" name="Text Box 1063"/>
          <p:cNvSpPr txBox="1">
            <a:spLocks noChangeArrowheads="1"/>
          </p:cNvSpPr>
          <p:nvPr/>
        </p:nvSpPr>
        <p:spPr bwMode="auto">
          <a:xfrm>
            <a:off x="6096000" y="6172200"/>
            <a:ext cx="8907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>
                <a:latin typeface="+mn-lt"/>
              </a:rPr>
              <a:t>range</a:t>
            </a:r>
          </a:p>
        </p:txBody>
      </p:sp>
      <p:sp>
        <p:nvSpPr>
          <p:cNvPr id="28711" name="Text Box 1065"/>
          <p:cNvSpPr txBox="1">
            <a:spLocks noChangeArrowheads="1"/>
          </p:cNvSpPr>
          <p:nvPr/>
        </p:nvSpPr>
        <p:spPr bwMode="auto">
          <a:xfrm>
            <a:off x="2209800" y="47148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??</a:t>
            </a:r>
          </a:p>
        </p:txBody>
      </p:sp>
      <p:sp>
        <p:nvSpPr>
          <p:cNvPr id="28712" name="Freeform 1066"/>
          <p:cNvSpPr>
            <a:spLocks/>
          </p:cNvSpPr>
          <p:nvPr/>
        </p:nvSpPr>
        <p:spPr bwMode="auto">
          <a:xfrm>
            <a:off x="6364288" y="4762500"/>
            <a:ext cx="2138362" cy="914400"/>
          </a:xfrm>
          <a:custGeom>
            <a:avLst/>
            <a:gdLst>
              <a:gd name="T0" fmla="*/ 0 w 1347"/>
              <a:gd name="T1" fmla="*/ 914400 h 576"/>
              <a:gd name="T2" fmla="*/ 531812 w 1347"/>
              <a:gd name="T3" fmla="*/ 66675 h 576"/>
              <a:gd name="T4" fmla="*/ 1065212 w 1347"/>
              <a:gd name="T5" fmla="*/ 0 h 576"/>
              <a:gd name="T6" fmla="*/ 1597024 w 1347"/>
              <a:gd name="T7" fmla="*/ 0 h 576"/>
              <a:gd name="T8" fmla="*/ 2138362 w 1347"/>
              <a:gd name="T9" fmla="*/ 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7"/>
              <a:gd name="T16" fmla="*/ 0 h 576"/>
              <a:gd name="T17" fmla="*/ 1347 w 1347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7" h="576">
                <a:moveTo>
                  <a:pt x="0" y="576"/>
                </a:moveTo>
                <a:lnTo>
                  <a:pt x="335" y="42"/>
                </a:lnTo>
                <a:lnTo>
                  <a:pt x="671" y="0"/>
                </a:lnTo>
                <a:lnTo>
                  <a:pt x="1006" y="0"/>
                </a:lnTo>
                <a:lnTo>
                  <a:pt x="1347" y="0"/>
                </a:lnTo>
              </a:path>
            </a:pathLst>
          </a:custGeom>
          <a:noFill/>
          <a:ln w="28575" cap="flat" cmpd="sng">
            <a:solidFill>
              <a:srgbClr val="CC66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3" name="Line 1067"/>
          <p:cNvSpPr>
            <a:spLocks noChangeShapeType="1"/>
          </p:cNvSpPr>
          <p:nvPr/>
        </p:nvSpPr>
        <p:spPr bwMode="auto">
          <a:xfrm>
            <a:off x="6096000" y="3429000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4" name="Line 1068"/>
          <p:cNvSpPr>
            <a:spLocks noChangeShapeType="1"/>
          </p:cNvSpPr>
          <p:nvPr/>
        </p:nvSpPr>
        <p:spPr bwMode="auto">
          <a:xfrm>
            <a:off x="6096000" y="60198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5" name="Line 1069"/>
          <p:cNvSpPr>
            <a:spLocks noChangeShapeType="1"/>
          </p:cNvSpPr>
          <p:nvPr/>
        </p:nvSpPr>
        <p:spPr bwMode="auto">
          <a:xfrm flipV="1">
            <a:off x="6629400" y="3581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6" name="Line 1070"/>
          <p:cNvSpPr>
            <a:spLocks noChangeShapeType="1"/>
          </p:cNvSpPr>
          <p:nvPr/>
        </p:nvSpPr>
        <p:spPr bwMode="auto">
          <a:xfrm flipV="1">
            <a:off x="8763000" y="3581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7" name="Line 1071"/>
          <p:cNvSpPr>
            <a:spLocks noChangeShapeType="1"/>
          </p:cNvSpPr>
          <p:nvPr/>
        </p:nvSpPr>
        <p:spPr bwMode="auto">
          <a:xfrm flipV="1">
            <a:off x="8229600" y="3581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8" name="Line 1072"/>
          <p:cNvSpPr>
            <a:spLocks noChangeShapeType="1"/>
          </p:cNvSpPr>
          <p:nvPr/>
        </p:nvSpPr>
        <p:spPr bwMode="auto">
          <a:xfrm flipV="1">
            <a:off x="7162800" y="3581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9" name="Line 1073"/>
          <p:cNvSpPr>
            <a:spLocks noChangeShapeType="1"/>
          </p:cNvSpPr>
          <p:nvPr/>
        </p:nvSpPr>
        <p:spPr bwMode="auto">
          <a:xfrm flipV="1">
            <a:off x="7696200" y="3581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0" name="Oval 1074"/>
          <p:cNvSpPr>
            <a:spLocks noChangeArrowheads="1"/>
          </p:cNvSpPr>
          <p:nvPr/>
        </p:nvSpPr>
        <p:spPr bwMode="auto">
          <a:xfrm>
            <a:off x="6324600" y="5638800"/>
            <a:ext cx="76200" cy="762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21" name="Oval 1075"/>
          <p:cNvSpPr>
            <a:spLocks noChangeArrowheads="1"/>
          </p:cNvSpPr>
          <p:nvPr/>
        </p:nvSpPr>
        <p:spPr bwMode="auto">
          <a:xfrm>
            <a:off x="7924800" y="4724400"/>
            <a:ext cx="76200" cy="762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22" name="Oval 1076"/>
          <p:cNvSpPr>
            <a:spLocks noChangeArrowheads="1"/>
          </p:cNvSpPr>
          <p:nvPr/>
        </p:nvSpPr>
        <p:spPr bwMode="auto">
          <a:xfrm>
            <a:off x="8458200" y="4724400"/>
            <a:ext cx="76200" cy="762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23" name="Oval 1077"/>
          <p:cNvSpPr>
            <a:spLocks noChangeArrowheads="1"/>
          </p:cNvSpPr>
          <p:nvPr/>
        </p:nvSpPr>
        <p:spPr bwMode="auto">
          <a:xfrm>
            <a:off x="7391400" y="4724400"/>
            <a:ext cx="76200" cy="762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24" name="Oval 1078"/>
          <p:cNvSpPr>
            <a:spLocks noChangeArrowheads="1"/>
          </p:cNvSpPr>
          <p:nvPr/>
        </p:nvSpPr>
        <p:spPr bwMode="auto">
          <a:xfrm>
            <a:off x="6858000" y="4800600"/>
            <a:ext cx="76200" cy="762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25" name="Oval 1080"/>
          <p:cNvSpPr>
            <a:spLocks noChangeArrowheads="1"/>
          </p:cNvSpPr>
          <p:nvPr/>
        </p:nvSpPr>
        <p:spPr bwMode="auto">
          <a:xfrm>
            <a:off x="1447800" y="4267200"/>
            <a:ext cx="1447800" cy="14478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60648"/>
            <a:ext cx="7886700" cy="1325563"/>
          </a:xfrm>
        </p:spPr>
        <p:txBody>
          <a:bodyPr/>
          <a:lstStyle/>
          <a:p>
            <a:r>
              <a:rPr lang="en-US" altLang="en-US" dirty="0" smtClean="0"/>
              <a:t>Importance auto-correlation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67675" cy="41148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If the range of a geographic variable is small, more sample point measurements are needed to obtain a good representation of the geographic variable through spatial interpolation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sym typeface="Wingdings" panose="05000000000000000000" pitchFamily="2" charset="2"/>
              </a:rPr>
              <a:t> influences </a:t>
            </a:r>
            <a:r>
              <a:rPr lang="en-US" altLang="en-US" i="1" dirty="0" smtClean="0">
                <a:sym typeface="Wingdings" panose="05000000000000000000" pitchFamily="2" charset="2"/>
              </a:rPr>
              <a:t>cost</a:t>
            </a:r>
            <a:r>
              <a:rPr lang="en-US" altLang="en-US" dirty="0" smtClean="0">
                <a:sym typeface="Wingdings" panose="05000000000000000000" pitchFamily="2" charset="2"/>
              </a:rPr>
              <a:t> of an analysis or decision procedure, and </a:t>
            </a:r>
            <a:r>
              <a:rPr lang="en-US" altLang="en-US" i="1" dirty="0" smtClean="0">
                <a:sym typeface="Wingdings" panose="05000000000000000000" pitchFamily="2" charset="2"/>
              </a:rPr>
              <a:t>quality</a:t>
            </a:r>
            <a:r>
              <a:rPr lang="en-US" altLang="en-US" dirty="0" smtClean="0">
                <a:sym typeface="Wingdings" panose="05000000000000000000" pitchFamily="2" charset="2"/>
              </a:rPr>
              <a:t> of the outcome of the analysis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neighborhood of a polygon or polygonal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formalization of neighborhood: everything within a given distance</a:t>
            </a:r>
          </a:p>
          <a:p>
            <a:r>
              <a:rPr lang="en-US" dirty="0" smtClean="0"/>
              <a:t>Also called buffer region</a:t>
            </a:r>
          </a:p>
          <a:p>
            <a:r>
              <a:rPr lang="en-US" dirty="0" smtClean="0"/>
              <a:t>Computed by taking the </a:t>
            </a:r>
            <a:r>
              <a:rPr lang="en-US" dirty="0" err="1" smtClean="0"/>
              <a:t>Minkowski</a:t>
            </a:r>
            <a:r>
              <a:rPr lang="en-US" dirty="0" smtClean="0"/>
              <a:t> sum with a disk</a:t>
            </a:r>
          </a:p>
          <a:p>
            <a:r>
              <a:rPr lang="en-US" dirty="0" smtClean="0"/>
              <a:t>Comparable to the dilation operator in raster graphics</a:t>
            </a:r>
          </a:p>
        </p:txBody>
      </p:sp>
    </p:spTree>
    <p:extLst>
      <p:ext uri="{BB962C8B-B14F-4D97-AF65-F5344CB8AC3E}">
        <p14:creationId xmlns:p14="http://schemas.microsoft.com/office/powerpoint/2010/main" val="3365550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7010400" y="38862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1524000" y="48006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Freeform 6"/>
          <p:cNvSpPr>
            <a:spLocks/>
          </p:cNvSpPr>
          <p:nvPr/>
        </p:nvSpPr>
        <p:spPr bwMode="auto">
          <a:xfrm>
            <a:off x="1752600" y="3657600"/>
            <a:ext cx="5486400" cy="1981200"/>
          </a:xfrm>
          <a:custGeom>
            <a:avLst/>
            <a:gdLst>
              <a:gd name="T0" fmla="*/ 0 w 3456"/>
              <a:gd name="T1" fmla="*/ 864 h 1248"/>
              <a:gd name="T2" fmla="*/ 336 w 3456"/>
              <a:gd name="T3" fmla="*/ 240 h 1248"/>
              <a:gd name="T4" fmla="*/ 1584 w 3456"/>
              <a:gd name="T5" fmla="*/ 0 h 1248"/>
              <a:gd name="T6" fmla="*/ 2256 w 3456"/>
              <a:gd name="T7" fmla="*/ 384 h 1248"/>
              <a:gd name="T8" fmla="*/ 1988 w 3456"/>
              <a:gd name="T9" fmla="*/ 873 h 1248"/>
              <a:gd name="T10" fmla="*/ 1200 w 3456"/>
              <a:gd name="T11" fmla="*/ 336 h 1248"/>
              <a:gd name="T12" fmla="*/ 827 w 3456"/>
              <a:gd name="T13" fmla="*/ 1185 h 1248"/>
              <a:gd name="T14" fmla="*/ 1776 w 3456"/>
              <a:gd name="T15" fmla="*/ 1248 h 1248"/>
              <a:gd name="T16" fmla="*/ 2496 w 3456"/>
              <a:gd name="T17" fmla="*/ 816 h 1248"/>
              <a:gd name="T18" fmla="*/ 3216 w 3456"/>
              <a:gd name="T19" fmla="*/ 1008 h 1248"/>
              <a:gd name="T20" fmla="*/ 3456 w 3456"/>
              <a:gd name="T21" fmla="*/ 288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56" h="1248">
                <a:moveTo>
                  <a:pt x="0" y="864"/>
                </a:moveTo>
                <a:lnTo>
                  <a:pt x="336" y="240"/>
                </a:lnTo>
                <a:lnTo>
                  <a:pt x="1584" y="0"/>
                </a:lnTo>
                <a:lnTo>
                  <a:pt x="2256" y="384"/>
                </a:lnTo>
                <a:lnTo>
                  <a:pt x="1988" y="873"/>
                </a:lnTo>
                <a:lnTo>
                  <a:pt x="1200" y="336"/>
                </a:lnTo>
                <a:lnTo>
                  <a:pt x="827" y="1185"/>
                </a:lnTo>
                <a:lnTo>
                  <a:pt x="1776" y="1248"/>
                </a:lnTo>
                <a:lnTo>
                  <a:pt x="2496" y="816"/>
                </a:lnTo>
                <a:lnTo>
                  <a:pt x="3216" y="1008"/>
                </a:lnTo>
                <a:lnTo>
                  <a:pt x="3456" y="288"/>
                </a:lnTo>
              </a:path>
            </a:pathLst>
          </a:custGeom>
          <a:noFill/>
          <a:ln w="508000" cmpd="sng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 of a polyline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2816"/>
            <a:ext cx="8077200" cy="1397000"/>
          </a:xfrm>
          <a:ln/>
          <a:extLst>
            <a:ext uri="{91240B29-F687-4F45-9708-019B960494DF}">
              <a14:hiddenLine xmlns:a14="http://schemas.microsoft.com/office/drawing/2010/main" w="2857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/>
              <a:t>Buffer = </a:t>
            </a:r>
            <a:r>
              <a:rPr lang="en-US" altLang="en-US" dirty="0" err="1"/>
              <a:t>Minkowski</a:t>
            </a:r>
            <a:r>
              <a:rPr lang="en-US" altLang="en-US" dirty="0"/>
              <a:t> sum with a disk</a:t>
            </a:r>
          </a:p>
          <a:p>
            <a:r>
              <a:rPr lang="en-US" altLang="en-US" dirty="0"/>
              <a:t>A polyline gives a polygon with holes</a:t>
            </a:r>
          </a:p>
        </p:txBody>
      </p:sp>
      <p:sp>
        <p:nvSpPr>
          <p:cNvPr id="4101" name="Freeform 5"/>
          <p:cNvSpPr>
            <a:spLocks/>
          </p:cNvSpPr>
          <p:nvPr/>
        </p:nvSpPr>
        <p:spPr bwMode="auto">
          <a:xfrm>
            <a:off x="1752600" y="3657600"/>
            <a:ext cx="5486400" cy="1981200"/>
          </a:xfrm>
          <a:custGeom>
            <a:avLst/>
            <a:gdLst>
              <a:gd name="T0" fmla="*/ 0 w 3456"/>
              <a:gd name="T1" fmla="*/ 864 h 1248"/>
              <a:gd name="T2" fmla="*/ 336 w 3456"/>
              <a:gd name="T3" fmla="*/ 240 h 1248"/>
              <a:gd name="T4" fmla="*/ 1584 w 3456"/>
              <a:gd name="T5" fmla="*/ 0 h 1248"/>
              <a:gd name="T6" fmla="*/ 2256 w 3456"/>
              <a:gd name="T7" fmla="*/ 384 h 1248"/>
              <a:gd name="T8" fmla="*/ 1988 w 3456"/>
              <a:gd name="T9" fmla="*/ 873 h 1248"/>
              <a:gd name="T10" fmla="*/ 1200 w 3456"/>
              <a:gd name="T11" fmla="*/ 336 h 1248"/>
              <a:gd name="T12" fmla="*/ 827 w 3456"/>
              <a:gd name="T13" fmla="*/ 1185 h 1248"/>
              <a:gd name="T14" fmla="*/ 1776 w 3456"/>
              <a:gd name="T15" fmla="*/ 1248 h 1248"/>
              <a:gd name="T16" fmla="*/ 2496 w 3456"/>
              <a:gd name="T17" fmla="*/ 816 h 1248"/>
              <a:gd name="T18" fmla="*/ 3216 w 3456"/>
              <a:gd name="T19" fmla="*/ 1008 h 1248"/>
              <a:gd name="T20" fmla="*/ 3456 w 3456"/>
              <a:gd name="T21" fmla="*/ 288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56" h="1248">
                <a:moveTo>
                  <a:pt x="0" y="864"/>
                </a:moveTo>
                <a:lnTo>
                  <a:pt x="336" y="240"/>
                </a:lnTo>
                <a:lnTo>
                  <a:pt x="1584" y="0"/>
                </a:lnTo>
                <a:lnTo>
                  <a:pt x="2256" y="384"/>
                </a:lnTo>
                <a:lnTo>
                  <a:pt x="1988" y="873"/>
                </a:lnTo>
                <a:lnTo>
                  <a:pt x="1200" y="336"/>
                </a:lnTo>
                <a:lnTo>
                  <a:pt x="827" y="1185"/>
                </a:lnTo>
                <a:lnTo>
                  <a:pt x="1776" y="1248"/>
                </a:lnTo>
                <a:lnTo>
                  <a:pt x="2496" y="816"/>
                </a:lnTo>
                <a:lnTo>
                  <a:pt x="3216" y="1008"/>
                </a:lnTo>
                <a:lnTo>
                  <a:pt x="3456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4038600" y="5334000"/>
            <a:ext cx="457200" cy="457200"/>
          </a:xfrm>
          <a:prstGeom prst="ellipse">
            <a:avLst/>
          </a:prstGeom>
          <a:solidFill>
            <a:srgbClr val="FF6600"/>
          </a:solidFill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Oval 9"/>
          <p:cNvSpPr>
            <a:spLocks noChangeArrowheads="1"/>
          </p:cNvSpPr>
          <p:nvPr/>
        </p:nvSpPr>
        <p:spPr bwMode="auto">
          <a:xfrm>
            <a:off x="7772400" y="35052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8305800" y="55626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4267200" y="2743200"/>
            <a:ext cx="3733800" cy="2819400"/>
          </a:xfrm>
          <a:custGeom>
            <a:avLst/>
            <a:gdLst>
              <a:gd name="T0" fmla="*/ 0 w 2352"/>
              <a:gd name="T1" fmla="*/ 1776 h 1776"/>
              <a:gd name="T2" fmla="*/ 0 w 2352"/>
              <a:gd name="T3" fmla="*/ 1200 h 1776"/>
              <a:gd name="T4" fmla="*/ 480 w 2352"/>
              <a:gd name="T5" fmla="*/ 672 h 1776"/>
              <a:gd name="T6" fmla="*/ 720 w 2352"/>
              <a:gd name="T7" fmla="*/ 960 h 1776"/>
              <a:gd name="T8" fmla="*/ 1056 w 2352"/>
              <a:gd name="T9" fmla="*/ 816 h 1776"/>
              <a:gd name="T10" fmla="*/ 1296 w 2352"/>
              <a:gd name="T11" fmla="*/ 0 h 1776"/>
              <a:gd name="T12" fmla="*/ 2016 w 2352"/>
              <a:gd name="T13" fmla="*/ 48 h 1776"/>
              <a:gd name="T14" fmla="*/ 1968 w 2352"/>
              <a:gd name="T15" fmla="*/ 384 h 1776"/>
              <a:gd name="T16" fmla="*/ 2352 w 2352"/>
              <a:gd name="T17" fmla="*/ 624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2" h="1776">
                <a:moveTo>
                  <a:pt x="0" y="1776"/>
                </a:moveTo>
                <a:lnTo>
                  <a:pt x="0" y="1200"/>
                </a:lnTo>
                <a:lnTo>
                  <a:pt x="480" y="672"/>
                </a:lnTo>
                <a:lnTo>
                  <a:pt x="720" y="960"/>
                </a:lnTo>
                <a:lnTo>
                  <a:pt x="1056" y="816"/>
                </a:lnTo>
                <a:lnTo>
                  <a:pt x="1296" y="0"/>
                </a:lnTo>
                <a:lnTo>
                  <a:pt x="2016" y="48"/>
                </a:lnTo>
                <a:lnTo>
                  <a:pt x="1968" y="384"/>
                </a:lnTo>
                <a:lnTo>
                  <a:pt x="2352" y="624"/>
                </a:lnTo>
              </a:path>
            </a:pathLst>
          </a:custGeom>
          <a:noFill/>
          <a:ln w="5080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648200" y="3733800"/>
            <a:ext cx="3886200" cy="2209800"/>
          </a:xfrm>
          <a:custGeom>
            <a:avLst/>
            <a:gdLst>
              <a:gd name="T0" fmla="*/ 2112 w 2448"/>
              <a:gd name="T1" fmla="*/ 0 h 1392"/>
              <a:gd name="T2" fmla="*/ 2208 w 2448"/>
              <a:gd name="T3" fmla="*/ 432 h 1392"/>
              <a:gd name="T4" fmla="*/ 1920 w 2448"/>
              <a:gd name="T5" fmla="*/ 624 h 1392"/>
              <a:gd name="T6" fmla="*/ 1536 w 2448"/>
              <a:gd name="T7" fmla="*/ 384 h 1392"/>
              <a:gd name="T8" fmla="*/ 1104 w 2448"/>
              <a:gd name="T9" fmla="*/ 288 h 1392"/>
              <a:gd name="T10" fmla="*/ 960 w 2448"/>
              <a:gd name="T11" fmla="*/ 480 h 1392"/>
              <a:gd name="T12" fmla="*/ 1008 w 2448"/>
              <a:gd name="T13" fmla="*/ 768 h 1392"/>
              <a:gd name="T14" fmla="*/ 480 w 2448"/>
              <a:gd name="T15" fmla="*/ 912 h 1392"/>
              <a:gd name="T16" fmla="*/ 144 w 2448"/>
              <a:gd name="T17" fmla="*/ 624 h 1392"/>
              <a:gd name="T18" fmla="*/ 0 w 2448"/>
              <a:gd name="T19" fmla="*/ 672 h 1392"/>
              <a:gd name="T20" fmla="*/ 48 w 2448"/>
              <a:gd name="T21" fmla="*/ 960 h 1392"/>
              <a:gd name="T22" fmla="*/ 301 w 2448"/>
              <a:gd name="T23" fmla="*/ 1237 h 1392"/>
              <a:gd name="T24" fmla="*/ 864 w 2448"/>
              <a:gd name="T25" fmla="*/ 1392 h 1392"/>
              <a:gd name="T26" fmla="*/ 1584 w 2448"/>
              <a:gd name="T27" fmla="*/ 1200 h 1392"/>
              <a:gd name="T28" fmla="*/ 2448 w 2448"/>
              <a:gd name="T29" fmla="*/ 1296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8" h="1392">
                <a:moveTo>
                  <a:pt x="2112" y="0"/>
                </a:moveTo>
                <a:lnTo>
                  <a:pt x="2208" y="432"/>
                </a:lnTo>
                <a:lnTo>
                  <a:pt x="1920" y="624"/>
                </a:lnTo>
                <a:lnTo>
                  <a:pt x="1536" y="384"/>
                </a:lnTo>
                <a:lnTo>
                  <a:pt x="1104" y="288"/>
                </a:lnTo>
                <a:lnTo>
                  <a:pt x="960" y="480"/>
                </a:lnTo>
                <a:lnTo>
                  <a:pt x="1008" y="768"/>
                </a:lnTo>
                <a:lnTo>
                  <a:pt x="480" y="912"/>
                </a:lnTo>
                <a:lnTo>
                  <a:pt x="144" y="624"/>
                </a:lnTo>
                <a:lnTo>
                  <a:pt x="0" y="672"/>
                </a:lnTo>
                <a:lnTo>
                  <a:pt x="48" y="960"/>
                </a:lnTo>
                <a:lnTo>
                  <a:pt x="301" y="1237"/>
                </a:lnTo>
                <a:lnTo>
                  <a:pt x="864" y="1392"/>
                </a:lnTo>
                <a:lnTo>
                  <a:pt x="1584" y="1200"/>
                </a:lnTo>
                <a:lnTo>
                  <a:pt x="2448" y="1296"/>
                </a:lnTo>
              </a:path>
            </a:pathLst>
          </a:custGeom>
          <a:noFill/>
          <a:ln w="5080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 computation:</a:t>
            </a:r>
            <a:br>
              <a:rPr lang="en-US" altLang="en-US"/>
            </a:br>
            <a:r>
              <a:rPr lang="en-US" altLang="en-US"/>
              <a:t>divide &amp; conquer</a:t>
            </a:r>
          </a:p>
        </p:txBody>
      </p:sp>
      <p:sp>
        <p:nvSpPr>
          <p:cNvPr id="5124" name="Freeform 4"/>
          <p:cNvSpPr>
            <a:spLocks/>
          </p:cNvSpPr>
          <p:nvPr/>
        </p:nvSpPr>
        <p:spPr bwMode="auto">
          <a:xfrm>
            <a:off x="4267200" y="2743200"/>
            <a:ext cx="3733800" cy="2819400"/>
          </a:xfrm>
          <a:custGeom>
            <a:avLst/>
            <a:gdLst>
              <a:gd name="T0" fmla="*/ 0 w 2352"/>
              <a:gd name="T1" fmla="*/ 1776 h 1776"/>
              <a:gd name="T2" fmla="*/ 0 w 2352"/>
              <a:gd name="T3" fmla="*/ 1200 h 1776"/>
              <a:gd name="T4" fmla="*/ 480 w 2352"/>
              <a:gd name="T5" fmla="*/ 672 h 1776"/>
              <a:gd name="T6" fmla="*/ 720 w 2352"/>
              <a:gd name="T7" fmla="*/ 960 h 1776"/>
              <a:gd name="T8" fmla="*/ 1056 w 2352"/>
              <a:gd name="T9" fmla="*/ 816 h 1776"/>
              <a:gd name="T10" fmla="*/ 1296 w 2352"/>
              <a:gd name="T11" fmla="*/ 0 h 1776"/>
              <a:gd name="T12" fmla="*/ 2016 w 2352"/>
              <a:gd name="T13" fmla="*/ 48 h 1776"/>
              <a:gd name="T14" fmla="*/ 1968 w 2352"/>
              <a:gd name="T15" fmla="*/ 384 h 1776"/>
              <a:gd name="T16" fmla="*/ 2352 w 2352"/>
              <a:gd name="T17" fmla="*/ 624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2" h="1776">
                <a:moveTo>
                  <a:pt x="0" y="1776"/>
                </a:moveTo>
                <a:lnTo>
                  <a:pt x="0" y="1200"/>
                </a:lnTo>
                <a:lnTo>
                  <a:pt x="480" y="672"/>
                </a:lnTo>
                <a:lnTo>
                  <a:pt x="720" y="960"/>
                </a:lnTo>
                <a:lnTo>
                  <a:pt x="1056" y="816"/>
                </a:lnTo>
                <a:lnTo>
                  <a:pt x="1296" y="0"/>
                </a:lnTo>
                <a:lnTo>
                  <a:pt x="2016" y="48"/>
                </a:lnTo>
                <a:lnTo>
                  <a:pt x="1968" y="384"/>
                </a:lnTo>
                <a:lnTo>
                  <a:pt x="2352" y="62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4648200" y="3733800"/>
            <a:ext cx="3886200" cy="2209800"/>
          </a:xfrm>
          <a:custGeom>
            <a:avLst/>
            <a:gdLst>
              <a:gd name="T0" fmla="*/ 2112 w 2448"/>
              <a:gd name="T1" fmla="*/ 0 h 1392"/>
              <a:gd name="T2" fmla="*/ 2208 w 2448"/>
              <a:gd name="T3" fmla="*/ 432 h 1392"/>
              <a:gd name="T4" fmla="*/ 1920 w 2448"/>
              <a:gd name="T5" fmla="*/ 624 h 1392"/>
              <a:gd name="T6" fmla="*/ 1536 w 2448"/>
              <a:gd name="T7" fmla="*/ 384 h 1392"/>
              <a:gd name="T8" fmla="*/ 1104 w 2448"/>
              <a:gd name="T9" fmla="*/ 288 h 1392"/>
              <a:gd name="T10" fmla="*/ 960 w 2448"/>
              <a:gd name="T11" fmla="*/ 480 h 1392"/>
              <a:gd name="T12" fmla="*/ 1008 w 2448"/>
              <a:gd name="T13" fmla="*/ 768 h 1392"/>
              <a:gd name="T14" fmla="*/ 480 w 2448"/>
              <a:gd name="T15" fmla="*/ 912 h 1392"/>
              <a:gd name="T16" fmla="*/ 144 w 2448"/>
              <a:gd name="T17" fmla="*/ 624 h 1392"/>
              <a:gd name="T18" fmla="*/ 0 w 2448"/>
              <a:gd name="T19" fmla="*/ 672 h 1392"/>
              <a:gd name="T20" fmla="*/ 48 w 2448"/>
              <a:gd name="T21" fmla="*/ 960 h 1392"/>
              <a:gd name="T22" fmla="*/ 301 w 2448"/>
              <a:gd name="T23" fmla="*/ 1213 h 1392"/>
              <a:gd name="T24" fmla="*/ 864 w 2448"/>
              <a:gd name="T25" fmla="*/ 1392 h 1392"/>
              <a:gd name="T26" fmla="*/ 1584 w 2448"/>
              <a:gd name="T27" fmla="*/ 1200 h 1392"/>
              <a:gd name="T28" fmla="*/ 2448 w 2448"/>
              <a:gd name="T29" fmla="*/ 1296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8" h="1392">
                <a:moveTo>
                  <a:pt x="2112" y="0"/>
                </a:moveTo>
                <a:lnTo>
                  <a:pt x="2208" y="432"/>
                </a:lnTo>
                <a:lnTo>
                  <a:pt x="1920" y="624"/>
                </a:lnTo>
                <a:lnTo>
                  <a:pt x="1536" y="384"/>
                </a:lnTo>
                <a:lnTo>
                  <a:pt x="1104" y="288"/>
                </a:lnTo>
                <a:lnTo>
                  <a:pt x="960" y="480"/>
                </a:lnTo>
                <a:lnTo>
                  <a:pt x="1008" y="768"/>
                </a:lnTo>
                <a:lnTo>
                  <a:pt x="480" y="912"/>
                </a:lnTo>
                <a:lnTo>
                  <a:pt x="144" y="624"/>
                </a:lnTo>
                <a:lnTo>
                  <a:pt x="0" y="672"/>
                </a:lnTo>
                <a:lnTo>
                  <a:pt x="48" y="960"/>
                </a:lnTo>
                <a:lnTo>
                  <a:pt x="301" y="1213"/>
                </a:lnTo>
                <a:lnTo>
                  <a:pt x="864" y="1392"/>
                </a:lnTo>
                <a:lnTo>
                  <a:pt x="1584" y="1200"/>
                </a:lnTo>
                <a:lnTo>
                  <a:pt x="2448" y="12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457200" y="2286000"/>
            <a:ext cx="4267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>
                <a:latin typeface="+mn-lt"/>
              </a:rPr>
              <a:t>Split polyline in two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>
                <a:latin typeface="+mn-lt"/>
              </a:rPr>
              <a:t>Compute the buffer of the halves recursively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>
                <a:latin typeface="+mn-lt"/>
              </a:rPr>
              <a:t>Merge the buffers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to one buffer</a:t>
            </a:r>
          </a:p>
        </p:txBody>
      </p: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7942263" y="36957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2914650" y="5543550"/>
            <a:ext cx="533400" cy="533400"/>
          </a:xfrm>
          <a:prstGeom prst="ellipse">
            <a:avLst/>
          </a:prstGeom>
          <a:solidFill>
            <a:srgbClr val="FF9900"/>
          </a:solidFill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4114800" y="4419600"/>
            <a:ext cx="533400" cy="533400"/>
          </a:xfrm>
          <a:prstGeom prst="ellipse">
            <a:avLst/>
          </a:prstGeom>
          <a:solidFill>
            <a:srgbClr val="FF9900"/>
          </a:solidFill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3209925" y="4714875"/>
            <a:ext cx="1143000" cy="1066800"/>
          </a:xfrm>
          <a:prstGeom prst="line">
            <a:avLst/>
          </a:prstGeom>
          <a:noFill/>
          <a:ln w="546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 complexity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Two non-intersecting line segments S</a:t>
            </a:r>
            <a:r>
              <a:rPr lang="en-US" altLang="en-US" baseline="-25000" dirty="0"/>
              <a:t>1</a:t>
            </a:r>
            <a:r>
              <a:rPr lang="en-US" altLang="en-US" dirty="0"/>
              <a:t> and S</a:t>
            </a:r>
            <a:r>
              <a:rPr lang="en-US" altLang="en-US" baseline="-25000" dirty="0"/>
              <a:t>2</a:t>
            </a:r>
          </a:p>
          <a:p>
            <a:r>
              <a:rPr lang="en-US" altLang="en-US" dirty="0"/>
              <a:t>Consider the buffers of S</a:t>
            </a:r>
            <a:r>
              <a:rPr lang="en-US" altLang="en-US" baseline="-25000" dirty="0"/>
              <a:t>1</a:t>
            </a:r>
            <a:r>
              <a:rPr lang="en-US" altLang="en-US" dirty="0"/>
              <a:t> and S</a:t>
            </a:r>
            <a:r>
              <a:rPr lang="en-US" altLang="en-US" baseline="-25000" dirty="0"/>
              <a:t>2</a:t>
            </a:r>
          </a:p>
          <a:p>
            <a:r>
              <a:rPr lang="en-US" altLang="en-US" dirty="0"/>
              <a:t>They intersect at most twice </a:t>
            </a:r>
          </a:p>
          <a:p>
            <a:r>
              <a:rPr lang="en-US" altLang="en-US" dirty="0"/>
              <a:t>So a set of buffers of non-intersecting line segments is a set of </a:t>
            </a:r>
            <a:r>
              <a:rPr lang="en-US" altLang="en-US" i="1" dirty="0"/>
              <a:t>pseudo-discs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3209925" y="4714875"/>
            <a:ext cx="11430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3792538" y="5133975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5257800" y="5286375"/>
            <a:ext cx="533400" cy="533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035425" y="5400675"/>
            <a:ext cx="1524000" cy="152400"/>
          </a:xfrm>
          <a:prstGeom prst="line">
            <a:avLst/>
          </a:prstGeom>
          <a:noFill/>
          <a:ln w="546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4048125" y="5400675"/>
            <a:ext cx="15240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Description: </a:t>
            </a:r>
            <a:r>
              <a:rPr lang="en-US" altLang="en-US" dirty="0" smtClean="0"/>
              <a:t>measures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442200" cy="3984848"/>
          </a:xfrm>
        </p:spPr>
        <p:txBody>
          <a:bodyPr>
            <a:noAutofit/>
          </a:bodyPr>
          <a:lstStyle/>
          <a:p>
            <a:r>
              <a:rPr lang="en-US" altLang="en-US" dirty="0"/>
              <a:t>Mathematical </a:t>
            </a:r>
            <a:r>
              <a:rPr lang="en-US" altLang="en-US" dirty="0" smtClean="0"/>
              <a:t>description or summarizing of data </a:t>
            </a:r>
            <a:r>
              <a:rPr lang="en-US" altLang="en-US" sz="3200" b="1" dirty="0">
                <a:sym typeface="Symbol" pitchFamily="18" charset="2"/>
              </a:rPr>
              <a:t></a:t>
            </a:r>
            <a:r>
              <a:rPr lang="en-US" altLang="en-US" dirty="0">
                <a:sym typeface="Symbol" pitchFamily="18" charset="2"/>
              </a:rPr>
              <a:t> statistics</a:t>
            </a:r>
          </a:p>
          <a:p>
            <a:r>
              <a:rPr lang="en-US" altLang="en-US" dirty="0" smtClean="0">
                <a:sym typeface="Symbol" pitchFamily="18" charset="2"/>
              </a:rPr>
              <a:t>Data are often sets </a:t>
            </a:r>
            <a:r>
              <a:rPr lang="en-US" altLang="en-US" dirty="0">
                <a:sym typeface="Symbol" pitchFamily="18" charset="2"/>
              </a:rPr>
              <a:t>of </a:t>
            </a:r>
            <a:r>
              <a:rPr lang="en-US" altLang="en-US" dirty="0" smtClean="0">
                <a:sym typeface="Symbol" pitchFamily="18" charset="2"/>
              </a:rPr>
              <a:t>numbers</a:t>
            </a:r>
          </a:p>
          <a:p>
            <a:r>
              <a:rPr lang="en-US" altLang="en-US" dirty="0" smtClean="0">
                <a:sym typeface="Symbol" pitchFamily="18" charset="2"/>
              </a:rPr>
              <a:t>Describe with:</a:t>
            </a:r>
            <a:endParaRPr lang="en-US" altLang="en-US" dirty="0">
              <a:sym typeface="Symbol" pitchFamily="18" charset="2"/>
            </a:endParaRPr>
          </a:p>
          <a:p>
            <a:pPr lvl="1"/>
            <a:r>
              <a:rPr lang="en-US" altLang="en-US" dirty="0" smtClean="0">
                <a:sym typeface="Symbol" pitchFamily="18" charset="2"/>
              </a:rPr>
              <a:t>average</a:t>
            </a:r>
            <a:endParaRPr lang="en-US" altLang="en-US" dirty="0">
              <a:sym typeface="Symbol" pitchFamily="18" charset="2"/>
            </a:endParaRPr>
          </a:p>
          <a:p>
            <a:pPr lvl="1"/>
            <a:r>
              <a:rPr lang="en-US" altLang="en-US" dirty="0" smtClean="0">
                <a:sym typeface="Symbol" pitchFamily="18" charset="2"/>
              </a:rPr>
              <a:t>range </a:t>
            </a:r>
            <a:r>
              <a:rPr lang="en-US" altLang="en-US" dirty="0">
                <a:sym typeface="Symbol" pitchFamily="18" charset="2"/>
              </a:rPr>
              <a:t>[</a:t>
            </a:r>
            <a:r>
              <a:rPr lang="en-US" altLang="en-US" dirty="0" err="1">
                <a:sym typeface="Symbol" pitchFamily="18" charset="2"/>
              </a:rPr>
              <a:t>min,max</a:t>
            </a:r>
            <a:r>
              <a:rPr lang="en-US" altLang="en-US" dirty="0">
                <a:sym typeface="Symbol" pitchFamily="18" charset="2"/>
              </a:rPr>
              <a:t>] 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variance</a:t>
            </a:r>
            <a:r>
              <a:rPr lang="en-US" altLang="en-US" dirty="0">
                <a:sym typeface="Symbol" pitchFamily="18" charset="2"/>
              </a:rPr>
              <a:t>, standard </a:t>
            </a:r>
            <a:r>
              <a:rPr lang="en-US" altLang="en-US" dirty="0" smtClean="0">
                <a:sym typeface="Symbol" pitchFamily="18" charset="2"/>
              </a:rPr>
              <a:t>deviation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skewness, kurtosis</a:t>
            </a:r>
            <a:endParaRPr lang="en-US" altLang="en-US" dirty="0">
              <a:sym typeface="Symbol" pitchFamily="18" charset="2"/>
            </a:endParaRPr>
          </a:p>
          <a:p>
            <a:pPr lvl="1"/>
            <a:r>
              <a:rPr lang="en-US" altLang="en-US" dirty="0" smtClean="0">
                <a:sym typeface="Symbol" pitchFamily="18" charset="2"/>
              </a:rPr>
              <a:t>histogram (using </a:t>
            </a:r>
            <a:r>
              <a:rPr lang="en-US" altLang="en-US" dirty="0">
                <a:sym typeface="Symbol" pitchFamily="18" charset="2"/>
              </a:rPr>
              <a:t>fixed-interval classification)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805843"/>
              </p:ext>
            </p:extLst>
          </p:nvPr>
        </p:nvGraphicFramePr>
        <p:xfrm>
          <a:off x="5148064" y="3933056"/>
          <a:ext cx="3429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1371600" imgH="431640" progId="Equation.3">
                  <p:embed/>
                </p:oleObj>
              </mc:Choice>
              <mc:Fallback>
                <p:oleObj name="Equation" r:id="rId3" imgW="1371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933056"/>
                        <a:ext cx="3429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 complexity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799484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Theorem</a:t>
            </a:r>
            <a:r>
              <a:rPr lang="en-US" altLang="en-US" sz="2400" dirty="0"/>
              <a:t> (13.9 of computational geometry book):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Let </a:t>
            </a:r>
            <a:r>
              <a:rPr lang="en-US" altLang="en-US" sz="2400" i="1" dirty="0"/>
              <a:t>S</a:t>
            </a:r>
            <a:r>
              <a:rPr lang="en-US" altLang="en-US" sz="2400" dirty="0"/>
              <a:t>  be a collection of [polygonal] </a:t>
            </a:r>
            <a:r>
              <a:rPr lang="en-US" altLang="en-US" sz="2400" dirty="0" err="1"/>
              <a:t>pseudodiscs</a:t>
            </a:r>
            <a:r>
              <a:rPr lang="en-US" altLang="en-US" sz="2400" dirty="0"/>
              <a:t> with </a:t>
            </a:r>
            <a:r>
              <a:rPr lang="en-US" altLang="en-US" sz="2400" i="1" dirty="0"/>
              <a:t>n</a:t>
            </a:r>
            <a:r>
              <a:rPr lang="en-US" altLang="en-US" sz="2400" dirty="0"/>
              <a:t>  edges in total. </a:t>
            </a:r>
            <a:r>
              <a:rPr lang="en-US" altLang="en-US" sz="2400" dirty="0" smtClean="0"/>
              <a:t> Then </a:t>
            </a:r>
            <a:r>
              <a:rPr lang="en-US" altLang="en-US" sz="2400" dirty="0"/>
              <a:t>the complexity of their union is  </a:t>
            </a:r>
            <a:r>
              <a:rPr lang="en-US" altLang="en-US" sz="2400" i="1" dirty="0"/>
              <a:t>O</a:t>
            </a:r>
            <a:r>
              <a:rPr lang="en-US" altLang="en-US" sz="2400" dirty="0"/>
              <a:t>(</a:t>
            </a:r>
            <a:r>
              <a:rPr lang="en-US" altLang="en-US" sz="2400" i="1" dirty="0"/>
              <a:t>n</a:t>
            </a:r>
            <a:r>
              <a:rPr lang="en-US" altLang="en-US" sz="2400" dirty="0"/>
              <a:t>)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09600" y="4038600"/>
            <a:ext cx="80668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Corollary</a:t>
            </a:r>
            <a:r>
              <a:rPr lang="en-US" altLang="en-US" sz="2400" dirty="0"/>
              <a:t>: The buffer of a polygonal line consisting of </a:t>
            </a:r>
            <a:r>
              <a:rPr lang="en-US" altLang="en-US" sz="2400" i="1" dirty="0"/>
              <a:t>n</a:t>
            </a:r>
            <a:r>
              <a:rPr lang="en-US" altLang="en-US" sz="2400" dirty="0"/>
              <a:t> edges (or </a:t>
            </a:r>
            <a:r>
              <a:rPr lang="en-US" altLang="en-US" sz="2400" i="1" dirty="0"/>
              <a:t>n</a:t>
            </a:r>
            <a:r>
              <a:rPr lang="en-US" altLang="en-US" sz="2400" dirty="0"/>
              <a:t>+1 points) has complexity </a:t>
            </a:r>
            <a:r>
              <a:rPr lang="en-US" altLang="en-US" sz="2400" i="1" dirty="0"/>
              <a:t>O</a:t>
            </a:r>
            <a:r>
              <a:rPr lang="en-US" altLang="en-US" sz="2400" dirty="0"/>
              <a:t>(</a:t>
            </a:r>
            <a:r>
              <a:rPr lang="en-US" altLang="en-US" sz="2400" i="1" dirty="0"/>
              <a:t>n</a:t>
            </a:r>
            <a:r>
              <a:rPr lang="en-US" altLang="en-US" sz="2400" dirty="0"/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466725" y="1752600"/>
            <a:ext cx="555307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Assume we merge the buffers of polylines having </a:t>
            </a:r>
            <a:r>
              <a:rPr lang="en-US" altLang="en-US" sz="2400" i="1" dirty="0"/>
              <a:t>m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m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edges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Do an “ordinary” line</a:t>
            </a:r>
            <a:br>
              <a:rPr lang="en-US" altLang="en-US" sz="2400" dirty="0"/>
            </a:br>
            <a:r>
              <a:rPr lang="en-US" altLang="en-US" sz="2400" dirty="0"/>
              <a:t>sweep over the </a:t>
            </a:r>
            <a:endParaRPr lang="en-US" altLang="en-US" sz="2400" dirty="0" smtClean="0"/>
          </a:p>
          <a:p>
            <a:pPr>
              <a:spcBef>
                <a:spcPct val="50000"/>
              </a:spcBef>
            </a:pPr>
            <a:r>
              <a:rPr lang="en-US" altLang="en-US" sz="2400" i="1" dirty="0" smtClean="0"/>
              <a:t>O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m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) + </a:t>
            </a:r>
            <a:r>
              <a:rPr lang="en-US" altLang="en-US" sz="2400" dirty="0"/>
              <a:t>O(</a:t>
            </a:r>
            <a:r>
              <a:rPr lang="en-US" altLang="en-US" sz="2400" i="1" dirty="0"/>
              <a:t>m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 </a:t>
            </a:r>
            <a:r>
              <a:rPr lang="en-US" altLang="en-US" sz="2400" dirty="0" smtClean="0"/>
              <a:t> segments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and circular arcs of</a:t>
            </a:r>
            <a:br>
              <a:rPr lang="en-US" altLang="en-US" sz="2400" dirty="0"/>
            </a:br>
            <a:r>
              <a:rPr lang="en-US" altLang="en-US" sz="2400" dirty="0"/>
              <a:t>the buffers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spcBef>
                <a:spcPct val="50000"/>
              </a:spcBef>
            </a:pPr>
            <a:r>
              <a:rPr lang="en-US" altLang="en-US" sz="2400" dirty="0"/>
              <a:t>Cost:</a:t>
            </a:r>
            <a:br>
              <a:rPr lang="en-US" altLang="en-US" sz="2400" dirty="0"/>
            </a:br>
            <a:r>
              <a:rPr lang="en-US" altLang="en-US" sz="2400" i="1" dirty="0"/>
              <a:t>O</a:t>
            </a:r>
            <a:r>
              <a:rPr lang="en-US" altLang="en-US" sz="2400" dirty="0"/>
              <a:t>((</a:t>
            </a:r>
            <a:r>
              <a:rPr lang="en-US" altLang="en-US" sz="2400" i="1" dirty="0"/>
              <a:t>m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+</a:t>
            </a:r>
            <a:r>
              <a:rPr lang="en-US" altLang="en-US" sz="2400" i="1" dirty="0"/>
              <a:t>m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+</a:t>
            </a:r>
            <a:r>
              <a:rPr lang="en-US" altLang="en-US" sz="2400" i="1" dirty="0"/>
              <a:t>k</a:t>
            </a:r>
            <a:r>
              <a:rPr lang="en-US" altLang="en-US" sz="2400" dirty="0"/>
              <a:t>) log (</a:t>
            </a:r>
            <a:r>
              <a:rPr lang="en-US" altLang="en-US" sz="2400" i="1" dirty="0"/>
              <a:t>m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+</a:t>
            </a:r>
            <a:r>
              <a:rPr lang="en-US" altLang="en-US" sz="2400" i="1" dirty="0"/>
              <a:t>m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+</a:t>
            </a:r>
            <a:r>
              <a:rPr lang="en-US" altLang="en-US" sz="2400" i="1" dirty="0"/>
              <a:t>k</a:t>
            </a:r>
            <a:r>
              <a:rPr lang="en-US" altLang="en-US" sz="2400" dirty="0"/>
              <a:t>))</a:t>
            </a:r>
            <a:br>
              <a:rPr lang="en-US" altLang="en-US" sz="2400" dirty="0"/>
            </a:br>
            <a:r>
              <a:rPr lang="en-US" altLang="en-US" sz="2400" dirty="0"/>
              <a:t>time for the merge</a:t>
            </a: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4191000" y="4800600"/>
            <a:ext cx="457200" cy="457200"/>
          </a:xfrm>
          <a:prstGeom prst="ellipse">
            <a:avLst/>
          </a:prstGeom>
          <a:solidFill>
            <a:srgbClr val="FF6600"/>
          </a:solidFill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4419600" y="2209800"/>
            <a:ext cx="3733800" cy="2819400"/>
          </a:xfrm>
          <a:custGeom>
            <a:avLst/>
            <a:gdLst>
              <a:gd name="T0" fmla="*/ 0 w 2352"/>
              <a:gd name="T1" fmla="*/ 1776 h 1776"/>
              <a:gd name="T2" fmla="*/ 0 w 2352"/>
              <a:gd name="T3" fmla="*/ 1200 h 1776"/>
              <a:gd name="T4" fmla="*/ 480 w 2352"/>
              <a:gd name="T5" fmla="*/ 672 h 1776"/>
              <a:gd name="T6" fmla="*/ 720 w 2352"/>
              <a:gd name="T7" fmla="*/ 960 h 1776"/>
              <a:gd name="T8" fmla="*/ 1056 w 2352"/>
              <a:gd name="T9" fmla="*/ 816 h 1776"/>
              <a:gd name="T10" fmla="*/ 1296 w 2352"/>
              <a:gd name="T11" fmla="*/ 0 h 1776"/>
              <a:gd name="T12" fmla="*/ 2016 w 2352"/>
              <a:gd name="T13" fmla="*/ 48 h 1776"/>
              <a:gd name="T14" fmla="*/ 1968 w 2352"/>
              <a:gd name="T15" fmla="*/ 384 h 1776"/>
              <a:gd name="T16" fmla="*/ 2352 w 2352"/>
              <a:gd name="T17" fmla="*/ 624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2" h="1776">
                <a:moveTo>
                  <a:pt x="0" y="1776"/>
                </a:moveTo>
                <a:lnTo>
                  <a:pt x="0" y="1200"/>
                </a:lnTo>
                <a:lnTo>
                  <a:pt x="480" y="672"/>
                </a:lnTo>
                <a:lnTo>
                  <a:pt x="720" y="960"/>
                </a:lnTo>
                <a:lnTo>
                  <a:pt x="1056" y="816"/>
                </a:lnTo>
                <a:lnTo>
                  <a:pt x="1296" y="0"/>
                </a:lnTo>
                <a:lnTo>
                  <a:pt x="2016" y="48"/>
                </a:lnTo>
                <a:lnTo>
                  <a:pt x="1968" y="384"/>
                </a:lnTo>
                <a:lnTo>
                  <a:pt x="2352" y="624"/>
                </a:lnTo>
              </a:path>
            </a:pathLst>
          </a:custGeom>
          <a:noFill/>
          <a:ln w="5080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buffers to one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7924800" y="2971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4800600" y="3200400"/>
            <a:ext cx="3886200" cy="2209800"/>
          </a:xfrm>
          <a:custGeom>
            <a:avLst/>
            <a:gdLst>
              <a:gd name="T0" fmla="*/ 2112 w 2448"/>
              <a:gd name="T1" fmla="*/ 0 h 1392"/>
              <a:gd name="T2" fmla="*/ 2208 w 2448"/>
              <a:gd name="T3" fmla="*/ 432 h 1392"/>
              <a:gd name="T4" fmla="*/ 1920 w 2448"/>
              <a:gd name="T5" fmla="*/ 624 h 1392"/>
              <a:gd name="T6" fmla="*/ 1536 w 2448"/>
              <a:gd name="T7" fmla="*/ 384 h 1392"/>
              <a:gd name="T8" fmla="*/ 1104 w 2448"/>
              <a:gd name="T9" fmla="*/ 288 h 1392"/>
              <a:gd name="T10" fmla="*/ 960 w 2448"/>
              <a:gd name="T11" fmla="*/ 480 h 1392"/>
              <a:gd name="T12" fmla="*/ 1008 w 2448"/>
              <a:gd name="T13" fmla="*/ 768 h 1392"/>
              <a:gd name="T14" fmla="*/ 480 w 2448"/>
              <a:gd name="T15" fmla="*/ 912 h 1392"/>
              <a:gd name="T16" fmla="*/ 144 w 2448"/>
              <a:gd name="T17" fmla="*/ 624 h 1392"/>
              <a:gd name="T18" fmla="*/ 0 w 2448"/>
              <a:gd name="T19" fmla="*/ 672 h 1392"/>
              <a:gd name="T20" fmla="*/ 48 w 2448"/>
              <a:gd name="T21" fmla="*/ 960 h 1392"/>
              <a:gd name="T22" fmla="*/ 301 w 2448"/>
              <a:gd name="T23" fmla="*/ 1237 h 1392"/>
              <a:gd name="T24" fmla="*/ 864 w 2448"/>
              <a:gd name="T25" fmla="*/ 1392 h 1392"/>
              <a:gd name="T26" fmla="*/ 1584 w 2448"/>
              <a:gd name="T27" fmla="*/ 1200 h 1392"/>
              <a:gd name="T28" fmla="*/ 2448 w 2448"/>
              <a:gd name="T29" fmla="*/ 1296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8" h="1392">
                <a:moveTo>
                  <a:pt x="2112" y="0"/>
                </a:moveTo>
                <a:lnTo>
                  <a:pt x="2208" y="432"/>
                </a:lnTo>
                <a:lnTo>
                  <a:pt x="1920" y="624"/>
                </a:lnTo>
                <a:lnTo>
                  <a:pt x="1536" y="384"/>
                </a:lnTo>
                <a:lnTo>
                  <a:pt x="1104" y="288"/>
                </a:lnTo>
                <a:lnTo>
                  <a:pt x="960" y="480"/>
                </a:lnTo>
                <a:lnTo>
                  <a:pt x="1008" y="768"/>
                </a:lnTo>
                <a:lnTo>
                  <a:pt x="480" y="912"/>
                </a:lnTo>
                <a:lnTo>
                  <a:pt x="144" y="624"/>
                </a:lnTo>
                <a:lnTo>
                  <a:pt x="0" y="672"/>
                </a:lnTo>
                <a:lnTo>
                  <a:pt x="48" y="960"/>
                </a:lnTo>
                <a:lnTo>
                  <a:pt x="301" y="1237"/>
                </a:lnTo>
                <a:lnTo>
                  <a:pt x="864" y="1392"/>
                </a:lnTo>
                <a:lnTo>
                  <a:pt x="1584" y="1200"/>
                </a:lnTo>
                <a:lnTo>
                  <a:pt x="2448" y="1296"/>
                </a:lnTo>
              </a:path>
            </a:pathLst>
          </a:custGeom>
          <a:noFill/>
          <a:ln w="5080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4648200" y="4876800"/>
            <a:ext cx="76200" cy="762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4876800" y="3905250"/>
            <a:ext cx="76200" cy="762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6337300" y="3440113"/>
            <a:ext cx="76200" cy="762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6119813" y="3730625"/>
            <a:ext cx="76200" cy="762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8239125" y="2954338"/>
            <a:ext cx="76200" cy="762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7861300" y="3305175"/>
            <a:ext cx="76200" cy="762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many intersection points?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00808"/>
            <a:ext cx="8143056" cy="44862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 general: </a:t>
            </a:r>
            <a:r>
              <a:rPr lang="en-US" altLang="en-US" i="1" dirty="0"/>
              <a:t>m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m</a:t>
            </a:r>
            <a:r>
              <a:rPr lang="en-US" altLang="en-US" baseline="-25000" dirty="0"/>
              <a:t>2</a:t>
            </a:r>
            <a:r>
              <a:rPr lang="en-US" altLang="en-US" dirty="0"/>
              <a:t> line segments can intersect </a:t>
            </a:r>
            <a:r>
              <a:rPr lang="en-US" altLang="en-US" i="1" dirty="0"/>
              <a:t>m</a:t>
            </a:r>
            <a:r>
              <a:rPr lang="en-US" altLang="en-US" baseline="-25000" dirty="0"/>
              <a:t>1</a:t>
            </a:r>
            <a:r>
              <a:rPr lang="en-US" altLang="en-US" i="1" dirty="0"/>
              <a:t>m</a:t>
            </a:r>
            <a:r>
              <a:rPr lang="en-US" altLang="en-US" baseline="-25000" dirty="0"/>
              <a:t>2</a:t>
            </a:r>
            <a:r>
              <a:rPr lang="en-US" altLang="en-US" dirty="0"/>
              <a:t> times, so </a:t>
            </a:r>
            <a:r>
              <a:rPr lang="en-US" altLang="en-US" i="1" dirty="0"/>
              <a:t>k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i="1" dirty="0"/>
              <a:t>m</a:t>
            </a:r>
            <a:r>
              <a:rPr lang="en-US" altLang="en-US" baseline="-25000" dirty="0"/>
              <a:t>1</a:t>
            </a:r>
            <a:r>
              <a:rPr lang="en-US" altLang="en-US" i="1" dirty="0"/>
              <a:t>m</a:t>
            </a:r>
            <a:r>
              <a:rPr lang="en-US" altLang="en-US" baseline="-25000" dirty="0"/>
              <a:t>2</a:t>
            </a:r>
            <a:br>
              <a:rPr lang="en-US" altLang="en-US" baseline="-25000" dirty="0"/>
            </a:br>
            <a:endParaRPr lang="en-US" altLang="en-US" sz="1400" dirty="0"/>
          </a:p>
          <a:p>
            <a:pPr>
              <a:lnSpc>
                <a:spcPct val="90000"/>
              </a:lnSpc>
            </a:pPr>
            <a:r>
              <a:rPr lang="en-US" altLang="en-US" dirty="0"/>
              <a:t>Here: Every intersection point is a vertex of the buffer after the merge, so of a polyline with </a:t>
            </a:r>
            <a:r>
              <a:rPr lang="en-US" altLang="en-US" i="1" dirty="0"/>
              <a:t>m</a:t>
            </a:r>
            <a:r>
              <a:rPr lang="en-US" altLang="en-US" baseline="-25000" dirty="0"/>
              <a:t>1</a:t>
            </a:r>
            <a:r>
              <a:rPr lang="en-US" altLang="en-US" dirty="0"/>
              <a:t>+</a:t>
            </a:r>
            <a:r>
              <a:rPr lang="en-US" altLang="en-US" i="1" dirty="0"/>
              <a:t>m</a:t>
            </a:r>
            <a:r>
              <a:rPr lang="en-US" altLang="en-US" baseline="-25000" dirty="0"/>
              <a:t>2</a:t>
            </a:r>
            <a:r>
              <a:rPr lang="en-US" altLang="en-US" dirty="0"/>
              <a:t> edges</a:t>
            </a:r>
            <a:br>
              <a:rPr lang="en-US" altLang="en-US" dirty="0"/>
            </a:br>
            <a:endParaRPr lang="en-US" altLang="en-US" sz="1400" dirty="0"/>
          </a:p>
          <a:p>
            <a:pPr>
              <a:lnSpc>
                <a:spcPct val="90000"/>
              </a:lnSpc>
            </a:pPr>
            <a:r>
              <a:rPr lang="en-US" altLang="en-US" dirty="0"/>
              <a:t>This new buffer has complexity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m</a:t>
            </a:r>
            <a:r>
              <a:rPr lang="en-US" altLang="en-US" baseline="-25000" dirty="0"/>
              <a:t>1</a:t>
            </a:r>
            <a:r>
              <a:rPr lang="en-US" altLang="en-US" dirty="0"/>
              <a:t>+</a:t>
            </a:r>
            <a:r>
              <a:rPr lang="en-US" altLang="en-US" i="1" dirty="0"/>
              <a:t>m</a:t>
            </a:r>
            <a:r>
              <a:rPr lang="en-US" altLang="en-US" baseline="-25000" dirty="0"/>
              <a:t>2</a:t>
            </a:r>
            <a:r>
              <a:rPr lang="en-US" altLang="en-US" dirty="0"/>
              <a:t>) according to the corollary, so </a:t>
            </a:r>
            <a:r>
              <a:rPr lang="en-US" altLang="en-US" i="1" dirty="0"/>
              <a:t>k </a:t>
            </a:r>
            <a:r>
              <a:rPr lang="en-US" altLang="en-US" dirty="0"/>
              <a:t>=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m</a:t>
            </a:r>
            <a:r>
              <a:rPr lang="en-US" altLang="en-US" baseline="-25000" dirty="0"/>
              <a:t>1</a:t>
            </a:r>
            <a:r>
              <a:rPr lang="en-US" altLang="en-US" dirty="0"/>
              <a:t>+</a:t>
            </a:r>
            <a:r>
              <a:rPr lang="en-US" altLang="en-US" i="1" dirty="0"/>
              <a:t>m</a:t>
            </a:r>
            <a:r>
              <a:rPr lang="en-US" altLang="en-US" baseline="-25000" dirty="0"/>
              <a:t>2</a:t>
            </a:r>
            <a:r>
              <a:rPr lang="en-US" altLang="en-US" dirty="0"/>
              <a:t>)</a:t>
            </a:r>
            <a:br>
              <a:rPr lang="en-US" altLang="en-US" dirty="0"/>
            </a:br>
            <a:endParaRPr lang="en-US" altLang="en-US" sz="1400" dirty="0"/>
          </a:p>
          <a:p>
            <a:pPr>
              <a:lnSpc>
                <a:spcPct val="90000"/>
              </a:lnSpc>
            </a:pPr>
            <a:r>
              <a:rPr lang="en-US" altLang="en-US" dirty="0"/>
              <a:t>Hence, the merge takes</a:t>
            </a:r>
            <a:br>
              <a:rPr lang="en-US" altLang="en-US" dirty="0"/>
            </a:br>
            <a:r>
              <a:rPr lang="en-US" altLang="en-US" i="1" dirty="0"/>
              <a:t>O</a:t>
            </a:r>
            <a:r>
              <a:rPr lang="en-US" altLang="en-US" dirty="0"/>
              <a:t>((</a:t>
            </a:r>
            <a:r>
              <a:rPr lang="en-US" altLang="en-US" i="1" dirty="0"/>
              <a:t>m</a:t>
            </a:r>
            <a:r>
              <a:rPr lang="en-US" altLang="en-US" baseline="-25000" dirty="0"/>
              <a:t>1</a:t>
            </a:r>
            <a:r>
              <a:rPr lang="en-US" altLang="en-US" dirty="0"/>
              <a:t>+</a:t>
            </a:r>
            <a:r>
              <a:rPr lang="en-US" altLang="en-US" i="1" dirty="0"/>
              <a:t>m</a:t>
            </a:r>
            <a:r>
              <a:rPr lang="en-US" altLang="en-US" baseline="-25000" dirty="0"/>
              <a:t>2</a:t>
            </a:r>
            <a:r>
              <a:rPr lang="en-US" altLang="en-US" dirty="0"/>
              <a:t>) log (</a:t>
            </a:r>
            <a:r>
              <a:rPr lang="en-US" altLang="en-US" i="1" dirty="0"/>
              <a:t>m</a:t>
            </a:r>
            <a:r>
              <a:rPr lang="en-US" altLang="en-US" baseline="-25000" dirty="0"/>
              <a:t>1</a:t>
            </a:r>
            <a:r>
              <a:rPr lang="en-US" altLang="en-US" dirty="0"/>
              <a:t>+</a:t>
            </a:r>
            <a:r>
              <a:rPr lang="en-US" altLang="en-US" i="1" dirty="0"/>
              <a:t>m</a:t>
            </a:r>
            <a:r>
              <a:rPr lang="en-US" altLang="en-US" baseline="-25000" dirty="0"/>
              <a:t>2</a:t>
            </a:r>
            <a:r>
              <a:rPr lang="en-US" altLang="en-US" dirty="0"/>
              <a:t>)) time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algorithm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00808"/>
            <a:ext cx="7839075" cy="2560638"/>
          </a:xfrm>
        </p:spPr>
        <p:txBody>
          <a:bodyPr>
            <a:normAutofit/>
          </a:bodyPr>
          <a:lstStyle/>
          <a:p>
            <a:r>
              <a:rPr lang="en-US" altLang="en-US" dirty="0"/>
              <a:t>If </a:t>
            </a:r>
            <a:r>
              <a:rPr lang="en-US" altLang="en-US" i="1" dirty="0"/>
              <a:t>n </a:t>
            </a:r>
            <a:r>
              <a:rPr lang="en-US" altLang="en-US" dirty="0"/>
              <a:t>&gt;1, split polyline with </a:t>
            </a:r>
            <a:r>
              <a:rPr lang="en-US" altLang="en-US" i="1" dirty="0"/>
              <a:t>n</a:t>
            </a:r>
            <a:r>
              <a:rPr lang="en-US" altLang="en-US" dirty="0"/>
              <a:t> edges into two parts with </a:t>
            </a:r>
            <a:r>
              <a:rPr lang="en-US" altLang="en-US" i="1" dirty="0"/>
              <a:t>n</a:t>
            </a:r>
            <a:r>
              <a:rPr lang="en-US" altLang="en-US" dirty="0"/>
              <a:t>/2 edges each</a:t>
            </a:r>
          </a:p>
          <a:p>
            <a:r>
              <a:rPr lang="en-US" altLang="en-US" dirty="0"/>
              <a:t>Compute the buffer of each part recursively</a:t>
            </a:r>
          </a:p>
          <a:p>
            <a:r>
              <a:rPr lang="en-US" altLang="en-US" dirty="0"/>
              <a:t>Merge the buffers of the parts into one using plane sweep, in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 log </a:t>
            </a:r>
            <a:r>
              <a:rPr lang="en-US" altLang="en-US" i="1" dirty="0"/>
              <a:t>n</a:t>
            </a:r>
            <a:r>
              <a:rPr lang="en-US" altLang="en-US" dirty="0"/>
              <a:t>) time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85800" y="4572000"/>
            <a:ext cx="66722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Recurrence: T(</a:t>
            </a:r>
            <a:r>
              <a:rPr lang="en-US" altLang="en-US" sz="2800" i="1"/>
              <a:t>n</a:t>
            </a:r>
            <a:r>
              <a:rPr lang="en-US" altLang="en-US" sz="2800"/>
              <a:t>) = 2 T(</a:t>
            </a:r>
            <a:r>
              <a:rPr lang="en-US" altLang="en-US" sz="2800" i="1"/>
              <a:t>n</a:t>
            </a:r>
            <a:r>
              <a:rPr lang="en-US" altLang="en-US" sz="2800"/>
              <a:t>/2) + </a:t>
            </a:r>
            <a:r>
              <a:rPr lang="en-US" altLang="en-US" sz="2800" i="1"/>
              <a:t>O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 log </a:t>
            </a:r>
            <a:r>
              <a:rPr lang="en-US" altLang="en-US" sz="2800" i="1"/>
              <a:t>n</a:t>
            </a:r>
            <a:r>
              <a:rPr lang="en-US" altLang="en-US" sz="2800"/>
              <a:t>)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85800" y="5334000"/>
            <a:ext cx="792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Gives T(</a:t>
            </a:r>
            <a:r>
              <a:rPr lang="en-US" altLang="en-US" sz="2800" i="1"/>
              <a:t>n</a:t>
            </a:r>
            <a:r>
              <a:rPr lang="en-US" altLang="en-US" sz="2800"/>
              <a:t>) = </a:t>
            </a:r>
            <a:r>
              <a:rPr lang="en-US" altLang="en-US" sz="2800" i="1"/>
              <a:t>O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 log</a:t>
            </a:r>
            <a:r>
              <a:rPr lang="en-US" altLang="en-US" sz="2800" baseline="30000"/>
              <a:t>2</a:t>
            </a:r>
            <a:r>
              <a:rPr lang="en-US" altLang="en-US" sz="2800"/>
              <a:t> </a:t>
            </a:r>
            <a:r>
              <a:rPr lang="en-US" altLang="en-US" sz="2800" i="1"/>
              <a:t>n</a:t>
            </a:r>
            <a:r>
              <a:rPr lang="en-US" altLang="en-US" sz="2800"/>
              <a:t>) time (e.g. by induction)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00808"/>
            <a:ext cx="8105775" cy="3200400"/>
          </a:xfrm>
        </p:spPr>
        <p:txBody>
          <a:bodyPr>
            <a:normAutofit/>
          </a:bodyPr>
          <a:lstStyle/>
          <a:p>
            <a:r>
              <a:rPr lang="en-US" altLang="en-US" dirty="0"/>
              <a:t>There are many possible </a:t>
            </a:r>
            <a:r>
              <a:rPr lang="en-US" altLang="en-US" dirty="0" smtClean="0"/>
              <a:t>spatial descriptors </a:t>
            </a:r>
            <a:r>
              <a:rPr lang="en-US" altLang="en-US" dirty="0"/>
              <a:t>(measures) for geometric objects</a:t>
            </a:r>
          </a:p>
          <a:p>
            <a:r>
              <a:rPr lang="en-US" altLang="en-US" dirty="0"/>
              <a:t>Different descriptors have different </a:t>
            </a:r>
            <a:r>
              <a:rPr lang="en-US" altLang="en-US" dirty="0" smtClean="0"/>
              <a:t>applications</a:t>
            </a:r>
          </a:p>
          <a:p>
            <a:r>
              <a:rPr lang="en-US" altLang="en-US" dirty="0" smtClean="0"/>
              <a:t>Computation </a:t>
            </a:r>
            <a:r>
              <a:rPr lang="en-US" altLang="en-US" dirty="0"/>
              <a:t>of some measures/descriptors requires advanced </a:t>
            </a:r>
            <a:r>
              <a:rPr lang="en-US" altLang="en-US" dirty="0" smtClean="0"/>
              <a:t>geometric algorithms 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Geometric description</a:t>
            </a:r>
            <a:endParaRPr lang="nl-NL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3268960"/>
          </a:xfrm>
        </p:spPr>
        <p:txBody>
          <a:bodyPr>
            <a:normAutofit/>
          </a:bodyPr>
          <a:lstStyle/>
          <a:p>
            <a:r>
              <a:rPr lang="en-US" altLang="en-US" dirty="0"/>
              <a:t>Description</a:t>
            </a:r>
            <a:r>
              <a:rPr lang="nl-NL" altLang="en-US" dirty="0"/>
              <a:t> </a:t>
            </a:r>
            <a:r>
              <a:rPr lang="en-US" altLang="en-US" dirty="0"/>
              <a:t>of a</a:t>
            </a:r>
            <a:r>
              <a:rPr lang="nl-NL" altLang="en-US" dirty="0"/>
              <a:t> p</a:t>
            </a:r>
            <a:r>
              <a:rPr lang="en-US" altLang="en-US" dirty="0"/>
              <a:t>oi</a:t>
            </a:r>
            <a:r>
              <a:rPr lang="nl-NL" altLang="en-US" dirty="0" err="1"/>
              <a:t>nt</a:t>
            </a:r>
            <a:r>
              <a:rPr lang="nl-NL" altLang="en-US" dirty="0"/>
              <a:t>, </a:t>
            </a:r>
            <a:r>
              <a:rPr lang="nl-NL" altLang="en-US" dirty="0" err="1"/>
              <a:t>polylin</a:t>
            </a:r>
            <a:r>
              <a:rPr lang="en-US" altLang="en-US" dirty="0"/>
              <a:t>e</a:t>
            </a:r>
            <a:r>
              <a:rPr lang="nl-NL" altLang="en-US" dirty="0"/>
              <a:t>, </a:t>
            </a:r>
            <a:r>
              <a:rPr lang="nl-NL" altLang="en-US" dirty="0" err="1"/>
              <a:t>polygon</a:t>
            </a:r>
            <a:r>
              <a:rPr lang="nl-NL" altLang="en-US" sz="2400" dirty="0"/>
              <a:t/>
            </a:r>
            <a:br>
              <a:rPr lang="nl-NL" altLang="en-US" sz="2400" dirty="0"/>
            </a:br>
            <a:r>
              <a:rPr lang="nl-NL" altLang="en-US" sz="2400" dirty="0"/>
              <a:t>- </a:t>
            </a:r>
            <a:r>
              <a:rPr lang="nl-NL" altLang="en-US" sz="2400" dirty="0" err="1"/>
              <a:t>locati</a:t>
            </a:r>
            <a:r>
              <a:rPr lang="en-US" altLang="en-US" sz="2400" dirty="0"/>
              <a:t>on</a:t>
            </a:r>
            <a:r>
              <a:rPr lang="nl-NL" altLang="en-US" sz="2400" dirty="0"/>
              <a:t>			- </a:t>
            </a:r>
            <a:r>
              <a:rPr lang="en-US" altLang="en-US" sz="2400" dirty="0"/>
              <a:t>size</a:t>
            </a:r>
            <a:r>
              <a:rPr lang="nl-NL" altLang="en-US" sz="2400" dirty="0"/>
              <a:t/>
            </a:r>
            <a:br>
              <a:rPr lang="nl-NL" altLang="en-US" sz="2400" dirty="0"/>
            </a:br>
            <a:r>
              <a:rPr lang="nl-NL" altLang="en-US" sz="2400" dirty="0"/>
              <a:t>- </a:t>
            </a:r>
            <a:r>
              <a:rPr lang="nl-NL" altLang="en-US" sz="2400" dirty="0" err="1"/>
              <a:t>ori</a:t>
            </a:r>
            <a:r>
              <a:rPr lang="en-US" altLang="en-US" sz="2400" dirty="0"/>
              <a:t>e</a:t>
            </a:r>
            <a:r>
              <a:rPr lang="nl-NL" altLang="en-US" sz="2400" dirty="0" err="1"/>
              <a:t>ntati</a:t>
            </a:r>
            <a:r>
              <a:rPr lang="en-US" altLang="en-US" sz="2400" dirty="0"/>
              <a:t>on</a:t>
            </a:r>
            <a:r>
              <a:rPr lang="nl-NL" altLang="en-US" sz="2400" dirty="0"/>
              <a:t>		- </a:t>
            </a:r>
            <a:r>
              <a:rPr lang="en-US" altLang="en-US" sz="2400" dirty="0"/>
              <a:t>shape</a:t>
            </a:r>
            <a:br>
              <a:rPr lang="en-US" altLang="en-US" sz="2400" dirty="0"/>
            </a:br>
            <a:endParaRPr lang="nl-NL" altLang="en-US" sz="2400" dirty="0"/>
          </a:p>
          <a:p>
            <a:r>
              <a:rPr lang="en-US" altLang="en-US" dirty="0"/>
              <a:t>Description</a:t>
            </a:r>
            <a:r>
              <a:rPr lang="nl-NL" altLang="en-US" dirty="0"/>
              <a:t> </a:t>
            </a:r>
            <a:r>
              <a:rPr lang="en-US" altLang="en-US" dirty="0"/>
              <a:t>of a</a:t>
            </a:r>
            <a:r>
              <a:rPr lang="nl-NL" altLang="en-US" dirty="0"/>
              <a:t> p</a:t>
            </a:r>
            <a:r>
              <a:rPr lang="en-US" altLang="en-US" dirty="0"/>
              <a:t>oi</a:t>
            </a:r>
            <a:r>
              <a:rPr lang="nl-NL" altLang="en-US" dirty="0" err="1"/>
              <a:t>nt</a:t>
            </a:r>
            <a:r>
              <a:rPr lang="en-US" altLang="en-US" dirty="0"/>
              <a:t> set</a:t>
            </a:r>
            <a:r>
              <a:rPr lang="nl-NL" altLang="en-US" dirty="0"/>
              <a:t/>
            </a:r>
            <a:br>
              <a:rPr lang="nl-NL" altLang="en-US" dirty="0"/>
            </a:br>
            <a:r>
              <a:rPr lang="nl-NL" altLang="en-US" sz="2400" dirty="0"/>
              <a:t>- </a:t>
            </a:r>
            <a:r>
              <a:rPr lang="en-US" altLang="en-US" sz="2400" dirty="0"/>
              <a:t>clustering</a:t>
            </a:r>
            <a:r>
              <a:rPr lang="nl-NL" altLang="en-US" sz="2400" dirty="0"/>
              <a:t>		- </a:t>
            </a:r>
            <a:r>
              <a:rPr lang="en-US" altLang="en-US" sz="2400" dirty="0" smtClean="0"/>
              <a:t>density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endParaRPr lang="nl-NL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Description of</a:t>
            </a:r>
            <a:r>
              <a:rPr lang="nl-NL" altLang="en-US"/>
              <a:t> </a:t>
            </a:r>
            <a:r>
              <a:rPr lang="en-US" altLang="en-US"/>
              <a:t>size</a:t>
            </a:r>
            <a:endParaRPr lang="nl-NL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28800"/>
            <a:ext cx="8077200" cy="1552575"/>
          </a:xfrm>
        </p:spPr>
        <p:txBody>
          <a:bodyPr>
            <a:normAutofit/>
          </a:bodyPr>
          <a:lstStyle/>
          <a:p>
            <a:r>
              <a:rPr lang="en-US" altLang="en-US" dirty="0"/>
              <a:t>F</a:t>
            </a:r>
            <a:r>
              <a:rPr lang="nl-NL" altLang="en-US" dirty="0"/>
              <a:t>or p</a:t>
            </a:r>
            <a:r>
              <a:rPr lang="en-US" altLang="en-US" dirty="0"/>
              <a:t>oi</a:t>
            </a:r>
            <a:r>
              <a:rPr lang="nl-NL" altLang="en-US" dirty="0" err="1"/>
              <a:t>nt</a:t>
            </a:r>
            <a:r>
              <a:rPr lang="nl-NL" altLang="en-US" dirty="0"/>
              <a:t>: n</a:t>
            </a:r>
            <a:r>
              <a:rPr lang="en-US" altLang="en-US" dirty="0"/>
              <a:t>o</a:t>
            </a:r>
            <a:r>
              <a:rPr lang="nl-NL" altLang="en-US" dirty="0"/>
              <a:t>t </a:t>
            </a:r>
            <a:r>
              <a:rPr lang="en-US" altLang="en-US" dirty="0"/>
              <a:t>applicable</a:t>
            </a:r>
            <a:endParaRPr lang="nl-NL" altLang="en-US" dirty="0"/>
          </a:p>
          <a:p>
            <a:r>
              <a:rPr lang="en-US" altLang="en-US" dirty="0"/>
              <a:t>F</a:t>
            </a:r>
            <a:r>
              <a:rPr lang="nl-NL" altLang="en-US" dirty="0"/>
              <a:t>or </a:t>
            </a:r>
            <a:r>
              <a:rPr lang="nl-NL" altLang="en-US" dirty="0" err="1"/>
              <a:t>polylin</a:t>
            </a:r>
            <a:r>
              <a:rPr lang="en-US" altLang="en-US" dirty="0"/>
              <a:t>e</a:t>
            </a:r>
            <a:r>
              <a:rPr lang="nl-NL" altLang="en-US" dirty="0"/>
              <a:t>: lengt</a:t>
            </a:r>
            <a:r>
              <a:rPr lang="en-US" altLang="en-US" dirty="0" smtClean="0"/>
              <a:t>h </a:t>
            </a:r>
            <a:r>
              <a:rPr lang="nl-NL" altLang="en-US" dirty="0"/>
              <a:t>o</a:t>
            </a:r>
            <a:r>
              <a:rPr lang="en-US" altLang="en-US" dirty="0"/>
              <a:t>r</a:t>
            </a:r>
            <a:r>
              <a:rPr lang="nl-NL" altLang="en-US" dirty="0"/>
              <a:t> diameter o</a:t>
            </a:r>
            <a:r>
              <a:rPr lang="en-US" altLang="en-US" dirty="0"/>
              <a:t>r</a:t>
            </a:r>
            <a:r>
              <a:rPr lang="nl-NL" altLang="en-US" dirty="0"/>
              <a:t> </a:t>
            </a:r>
            <a:r>
              <a:rPr lang="en-US" altLang="en-US" dirty="0"/>
              <a:t>width</a:t>
            </a:r>
            <a:endParaRPr lang="nl-NL" altLang="en-US" dirty="0"/>
          </a:p>
          <a:p>
            <a:r>
              <a:rPr lang="en-US" altLang="en-US" dirty="0"/>
              <a:t>F</a:t>
            </a:r>
            <a:r>
              <a:rPr lang="nl-NL" altLang="en-US" dirty="0"/>
              <a:t>or </a:t>
            </a:r>
            <a:r>
              <a:rPr lang="nl-NL" altLang="en-US" dirty="0" err="1"/>
              <a:t>polygon</a:t>
            </a:r>
            <a:r>
              <a:rPr lang="nl-NL" altLang="en-US" dirty="0"/>
              <a:t>: </a:t>
            </a:r>
            <a:r>
              <a:rPr lang="en-US" altLang="en-US" dirty="0"/>
              <a:t>area</a:t>
            </a:r>
            <a:r>
              <a:rPr lang="nl-NL" altLang="en-US" dirty="0"/>
              <a:t> o</a:t>
            </a:r>
            <a:r>
              <a:rPr lang="en-US" altLang="en-US" dirty="0"/>
              <a:t>r</a:t>
            </a:r>
            <a:r>
              <a:rPr lang="nl-NL" altLang="en-US" dirty="0"/>
              <a:t> diameter o</a:t>
            </a:r>
            <a:r>
              <a:rPr lang="en-US" altLang="en-US" dirty="0"/>
              <a:t>r</a:t>
            </a:r>
            <a:r>
              <a:rPr lang="nl-NL" altLang="en-US" dirty="0"/>
              <a:t> </a:t>
            </a:r>
            <a:r>
              <a:rPr lang="en-US" altLang="en-US" dirty="0"/>
              <a:t>width</a:t>
            </a:r>
            <a:endParaRPr lang="nl-NL" altLang="en-US" dirty="0"/>
          </a:p>
        </p:txBody>
      </p:sp>
      <p:sp>
        <p:nvSpPr>
          <p:cNvPr id="25604" name="Freeform 4"/>
          <p:cNvSpPr>
            <a:spLocks/>
          </p:cNvSpPr>
          <p:nvPr/>
        </p:nvSpPr>
        <p:spPr bwMode="auto">
          <a:xfrm>
            <a:off x="1066800" y="3416300"/>
            <a:ext cx="2486025" cy="1219200"/>
          </a:xfrm>
          <a:custGeom>
            <a:avLst/>
            <a:gdLst>
              <a:gd name="T0" fmla="*/ 0 w 1566"/>
              <a:gd name="T1" fmla="*/ 534 h 768"/>
              <a:gd name="T2" fmla="*/ 304 w 1566"/>
              <a:gd name="T3" fmla="*/ 215 h 768"/>
              <a:gd name="T4" fmla="*/ 558 w 1566"/>
              <a:gd name="T5" fmla="*/ 192 h 768"/>
              <a:gd name="T6" fmla="*/ 846 w 1566"/>
              <a:gd name="T7" fmla="*/ 0 h 768"/>
              <a:gd name="T8" fmla="*/ 1326 w 1566"/>
              <a:gd name="T9" fmla="*/ 0 h 768"/>
              <a:gd name="T10" fmla="*/ 1566 w 1566"/>
              <a:gd name="T11" fmla="*/ 240 h 768"/>
              <a:gd name="T12" fmla="*/ 1518 w 1566"/>
              <a:gd name="T13" fmla="*/ 528 h 768"/>
              <a:gd name="T14" fmla="*/ 1134 w 1566"/>
              <a:gd name="T15" fmla="*/ 624 h 768"/>
              <a:gd name="T16" fmla="*/ 942 w 1566"/>
              <a:gd name="T17" fmla="*/ 528 h 768"/>
              <a:gd name="T18" fmla="*/ 850 w 1566"/>
              <a:gd name="T19" fmla="*/ 285 h 768"/>
              <a:gd name="T20" fmla="*/ 750 w 1566"/>
              <a:gd name="T21" fmla="*/ 288 h 768"/>
              <a:gd name="T22" fmla="*/ 654 w 1566"/>
              <a:gd name="T23" fmla="*/ 384 h 768"/>
              <a:gd name="T24" fmla="*/ 460 w 1566"/>
              <a:gd name="T25" fmla="*/ 542 h 768"/>
              <a:gd name="T26" fmla="*/ 414 w 1566"/>
              <a:gd name="T27" fmla="*/ 720 h 768"/>
              <a:gd name="T28" fmla="*/ 222 w 1566"/>
              <a:gd name="T29" fmla="*/ 768 h 768"/>
              <a:gd name="T30" fmla="*/ 8 w 1566"/>
              <a:gd name="T31" fmla="*/ 721 h 768"/>
              <a:gd name="T32" fmla="*/ 0 w 1566"/>
              <a:gd name="T33" fmla="*/ 534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66" h="768">
                <a:moveTo>
                  <a:pt x="0" y="534"/>
                </a:moveTo>
                <a:lnTo>
                  <a:pt x="304" y="215"/>
                </a:lnTo>
                <a:lnTo>
                  <a:pt x="558" y="192"/>
                </a:lnTo>
                <a:lnTo>
                  <a:pt x="846" y="0"/>
                </a:lnTo>
                <a:lnTo>
                  <a:pt x="1326" y="0"/>
                </a:lnTo>
                <a:lnTo>
                  <a:pt x="1566" y="240"/>
                </a:lnTo>
                <a:lnTo>
                  <a:pt x="1518" y="528"/>
                </a:lnTo>
                <a:lnTo>
                  <a:pt x="1134" y="624"/>
                </a:lnTo>
                <a:lnTo>
                  <a:pt x="942" y="528"/>
                </a:lnTo>
                <a:lnTo>
                  <a:pt x="850" y="285"/>
                </a:lnTo>
                <a:lnTo>
                  <a:pt x="750" y="288"/>
                </a:lnTo>
                <a:lnTo>
                  <a:pt x="654" y="384"/>
                </a:lnTo>
                <a:lnTo>
                  <a:pt x="460" y="542"/>
                </a:lnTo>
                <a:lnTo>
                  <a:pt x="414" y="720"/>
                </a:lnTo>
                <a:lnTo>
                  <a:pt x="222" y="768"/>
                </a:lnTo>
                <a:lnTo>
                  <a:pt x="8" y="721"/>
                </a:lnTo>
                <a:lnTo>
                  <a:pt x="0" y="534"/>
                </a:lnTo>
                <a:close/>
              </a:path>
            </a:pathLst>
          </a:custGeom>
          <a:solidFill>
            <a:schemeClr val="accent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1066800" y="3797300"/>
            <a:ext cx="2514600" cy="7620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766192" y="5036983"/>
            <a:ext cx="3733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nl-NL" altLang="en-US" sz="2400" dirty="0"/>
              <a:t>Diameter: </a:t>
            </a:r>
            <a:r>
              <a:rPr lang="en-US" altLang="en-US" sz="2400" dirty="0"/>
              <a:t>largest</a:t>
            </a:r>
            <a:r>
              <a:rPr lang="nl-NL" altLang="en-US" sz="2400" dirty="0"/>
              <a:t> </a:t>
            </a:r>
            <a:r>
              <a:rPr lang="en-US" altLang="en-US" sz="2400" dirty="0"/>
              <a:t>distance</a:t>
            </a:r>
            <a:r>
              <a:rPr lang="nl-NL" altLang="en-US" sz="2400" dirty="0"/>
              <a:t> </a:t>
            </a:r>
            <a:r>
              <a:rPr lang="en-US" altLang="en-US" sz="2400" dirty="0"/>
              <a:t>between</a:t>
            </a:r>
            <a:r>
              <a:rPr lang="nl-NL" altLang="en-US" sz="2400" dirty="0"/>
              <a:t> </a:t>
            </a:r>
            <a:r>
              <a:rPr lang="nl-NL" altLang="en-US" sz="2400" dirty="0" err="1"/>
              <a:t>tw</a:t>
            </a:r>
            <a:r>
              <a:rPr lang="en-US" altLang="en-US" sz="2400" dirty="0"/>
              <a:t>o</a:t>
            </a:r>
            <a:r>
              <a:rPr lang="nl-NL" altLang="en-US" sz="2400" dirty="0"/>
              <a:t> p</a:t>
            </a:r>
            <a:r>
              <a:rPr lang="en-US" altLang="en-US" sz="2400" dirty="0"/>
              <a:t>oi</a:t>
            </a:r>
            <a:r>
              <a:rPr lang="nl-NL" altLang="en-US" sz="2400" dirty="0" err="1"/>
              <a:t>nt</a:t>
            </a:r>
            <a:r>
              <a:rPr lang="en-US" altLang="en-US" sz="2400" dirty="0"/>
              <a:t>s</a:t>
            </a:r>
            <a:r>
              <a:rPr lang="nl-NL" altLang="en-US" sz="2400" dirty="0"/>
              <a:t> in </a:t>
            </a:r>
            <a:r>
              <a:rPr lang="en-US" altLang="en-US" sz="2400" dirty="0"/>
              <a:t>the</a:t>
            </a:r>
            <a:r>
              <a:rPr lang="nl-NL" altLang="en-US" sz="2400" dirty="0"/>
              <a:t> object</a:t>
            </a:r>
          </a:p>
        </p:txBody>
      </p:sp>
      <p:sp>
        <p:nvSpPr>
          <p:cNvPr id="25607" name="Freeform 7"/>
          <p:cNvSpPr>
            <a:spLocks/>
          </p:cNvSpPr>
          <p:nvPr/>
        </p:nvSpPr>
        <p:spPr bwMode="auto">
          <a:xfrm>
            <a:off x="5638800" y="3492500"/>
            <a:ext cx="2486025" cy="1219200"/>
          </a:xfrm>
          <a:custGeom>
            <a:avLst/>
            <a:gdLst>
              <a:gd name="T0" fmla="*/ 0 w 1566"/>
              <a:gd name="T1" fmla="*/ 534 h 768"/>
              <a:gd name="T2" fmla="*/ 304 w 1566"/>
              <a:gd name="T3" fmla="*/ 215 h 768"/>
              <a:gd name="T4" fmla="*/ 558 w 1566"/>
              <a:gd name="T5" fmla="*/ 192 h 768"/>
              <a:gd name="T6" fmla="*/ 846 w 1566"/>
              <a:gd name="T7" fmla="*/ 0 h 768"/>
              <a:gd name="T8" fmla="*/ 1326 w 1566"/>
              <a:gd name="T9" fmla="*/ 0 h 768"/>
              <a:gd name="T10" fmla="*/ 1566 w 1566"/>
              <a:gd name="T11" fmla="*/ 240 h 768"/>
              <a:gd name="T12" fmla="*/ 1518 w 1566"/>
              <a:gd name="T13" fmla="*/ 528 h 768"/>
              <a:gd name="T14" fmla="*/ 1134 w 1566"/>
              <a:gd name="T15" fmla="*/ 624 h 768"/>
              <a:gd name="T16" fmla="*/ 942 w 1566"/>
              <a:gd name="T17" fmla="*/ 528 h 768"/>
              <a:gd name="T18" fmla="*/ 850 w 1566"/>
              <a:gd name="T19" fmla="*/ 285 h 768"/>
              <a:gd name="T20" fmla="*/ 750 w 1566"/>
              <a:gd name="T21" fmla="*/ 288 h 768"/>
              <a:gd name="T22" fmla="*/ 654 w 1566"/>
              <a:gd name="T23" fmla="*/ 384 h 768"/>
              <a:gd name="T24" fmla="*/ 460 w 1566"/>
              <a:gd name="T25" fmla="*/ 542 h 768"/>
              <a:gd name="T26" fmla="*/ 414 w 1566"/>
              <a:gd name="T27" fmla="*/ 720 h 768"/>
              <a:gd name="T28" fmla="*/ 222 w 1566"/>
              <a:gd name="T29" fmla="*/ 768 h 768"/>
              <a:gd name="T30" fmla="*/ 8 w 1566"/>
              <a:gd name="T31" fmla="*/ 721 h 768"/>
              <a:gd name="T32" fmla="*/ 0 w 1566"/>
              <a:gd name="T33" fmla="*/ 534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66" h="768">
                <a:moveTo>
                  <a:pt x="0" y="534"/>
                </a:moveTo>
                <a:lnTo>
                  <a:pt x="304" y="215"/>
                </a:lnTo>
                <a:lnTo>
                  <a:pt x="558" y="192"/>
                </a:lnTo>
                <a:lnTo>
                  <a:pt x="846" y="0"/>
                </a:lnTo>
                <a:lnTo>
                  <a:pt x="1326" y="0"/>
                </a:lnTo>
                <a:lnTo>
                  <a:pt x="1566" y="240"/>
                </a:lnTo>
                <a:lnTo>
                  <a:pt x="1518" y="528"/>
                </a:lnTo>
                <a:lnTo>
                  <a:pt x="1134" y="624"/>
                </a:lnTo>
                <a:lnTo>
                  <a:pt x="942" y="528"/>
                </a:lnTo>
                <a:lnTo>
                  <a:pt x="850" y="285"/>
                </a:lnTo>
                <a:lnTo>
                  <a:pt x="750" y="288"/>
                </a:lnTo>
                <a:lnTo>
                  <a:pt x="654" y="384"/>
                </a:lnTo>
                <a:lnTo>
                  <a:pt x="460" y="542"/>
                </a:lnTo>
                <a:lnTo>
                  <a:pt x="414" y="720"/>
                </a:lnTo>
                <a:lnTo>
                  <a:pt x="222" y="768"/>
                </a:lnTo>
                <a:lnTo>
                  <a:pt x="8" y="721"/>
                </a:lnTo>
                <a:lnTo>
                  <a:pt x="0" y="534"/>
                </a:lnTo>
                <a:close/>
              </a:path>
            </a:pathLst>
          </a:custGeom>
          <a:solidFill>
            <a:schemeClr val="accent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891856" y="5036983"/>
            <a:ext cx="3784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Width</a:t>
            </a:r>
            <a:r>
              <a:rPr lang="nl-NL" altLang="en-US" sz="2400" dirty="0"/>
              <a:t>: </a:t>
            </a:r>
            <a:r>
              <a:rPr lang="en-US" altLang="en-US" sz="2400" dirty="0"/>
              <a:t>smallest</a:t>
            </a:r>
            <a:r>
              <a:rPr lang="nl-NL" altLang="en-US" sz="2400" dirty="0"/>
              <a:t> </a:t>
            </a:r>
            <a:r>
              <a:rPr lang="en-US" altLang="en-US" sz="2400" dirty="0"/>
              <a:t>distance</a:t>
            </a:r>
            <a:r>
              <a:rPr lang="nl-NL" altLang="en-US" sz="2400" dirty="0"/>
              <a:t> </a:t>
            </a:r>
            <a:r>
              <a:rPr lang="en-US" altLang="en-US" sz="2400" dirty="0"/>
              <a:t>between</a:t>
            </a:r>
            <a:r>
              <a:rPr lang="nl-NL" altLang="en-US" sz="2400" dirty="0"/>
              <a:t> </a:t>
            </a:r>
            <a:r>
              <a:rPr lang="nl-NL" altLang="en-US" sz="2400" dirty="0" err="1"/>
              <a:t>tw</a:t>
            </a:r>
            <a:r>
              <a:rPr lang="en-US" altLang="en-US" sz="2400" dirty="0"/>
              <a:t>o</a:t>
            </a:r>
            <a:r>
              <a:rPr lang="nl-NL" altLang="en-US" sz="2400" dirty="0"/>
              <a:t> parallel line</a:t>
            </a:r>
            <a:r>
              <a:rPr lang="en-US" altLang="en-US" sz="2400" dirty="0"/>
              <a:t>s</a:t>
            </a:r>
            <a:r>
              <a:rPr lang="nl-NL" altLang="en-US" sz="2400" dirty="0"/>
              <a:t> </a:t>
            </a:r>
            <a:r>
              <a:rPr lang="en-US" altLang="en-US" sz="2400" dirty="0"/>
              <a:t>that contain the</a:t>
            </a:r>
            <a:r>
              <a:rPr lang="nl-NL" altLang="en-US" sz="2400" dirty="0"/>
              <a:t> object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>
            <a:off x="5105400" y="4330700"/>
            <a:ext cx="33528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H="1">
            <a:off x="4927600" y="3276600"/>
            <a:ext cx="33528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5194300" y="3759200"/>
            <a:ext cx="152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Area of a polygon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28800"/>
            <a:ext cx="5067300" cy="1397000"/>
          </a:xfrm>
        </p:spPr>
        <p:txBody>
          <a:bodyPr/>
          <a:lstStyle/>
          <a:p>
            <a:r>
              <a:rPr lang="en-US" altLang="en-US" dirty="0"/>
              <a:t>Polygon without holes</a:t>
            </a:r>
          </a:p>
          <a:p>
            <a:r>
              <a:rPr lang="en-US" altLang="en-US" dirty="0"/>
              <a:t>Polygon with holes</a:t>
            </a:r>
          </a:p>
        </p:txBody>
      </p:sp>
      <p:sp>
        <p:nvSpPr>
          <p:cNvPr id="3076" name="Freeform 4"/>
          <p:cNvSpPr>
            <a:spLocks/>
          </p:cNvSpPr>
          <p:nvPr/>
        </p:nvSpPr>
        <p:spPr bwMode="auto">
          <a:xfrm>
            <a:off x="1455093" y="3473772"/>
            <a:ext cx="2971800" cy="1458913"/>
          </a:xfrm>
          <a:custGeom>
            <a:avLst/>
            <a:gdLst>
              <a:gd name="T0" fmla="*/ 0 w 1872"/>
              <a:gd name="T1" fmla="*/ 391 h 919"/>
              <a:gd name="T2" fmla="*/ 336 w 1872"/>
              <a:gd name="T3" fmla="*/ 919 h 919"/>
              <a:gd name="T4" fmla="*/ 749 w 1872"/>
              <a:gd name="T5" fmla="*/ 553 h 919"/>
              <a:gd name="T6" fmla="*/ 1344 w 1872"/>
              <a:gd name="T7" fmla="*/ 727 h 919"/>
              <a:gd name="T8" fmla="*/ 1872 w 1872"/>
              <a:gd name="T9" fmla="*/ 343 h 919"/>
              <a:gd name="T10" fmla="*/ 1104 w 1872"/>
              <a:gd name="T11" fmla="*/ 343 h 919"/>
              <a:gd name="T12" fmla="*/ 1488 w 1872"/>
              <a:gd name="T13" fmla="*/ 55 h 919"/>
              <a:gd name="T14" fmla="*/ 492 w 1872"/>
              <a:gd name="T15" fmla="*/ 0 h 919"/>
              <a:gd name="T16" fmla="*/ 0 w 1872"/>
              <a:gd name="T17" fmla="*/ 391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2" h="919">
                <a:moveTo>
                  <a:pt x="0" y="391"/>
                </a:moveTo>
                <a:lnTo>
                  <a:pt x="336" y="919"/>
                </a:lnTo>
                <a:lnTo>
                  <a:pt x="749" y="553"/>
                </a:lnTo>
                <a:lnTo>
                  <a:pt x="1344" y="727"/>
                </a:lnTo>
                <a:lnTo>
                  <a:pt x="1872" y="343"/>
                </a:lnTo>
                <a:lnTo>
                  <a:pt x="1104" y="343"/>
                </a:lnTo>
                <a:lnTo>
                  <a:pt x="1488" y="55"/>
                </a:lnTo>
                <a:lnTo>
                  <a:pt x="492" y="0"/>
                </a:lnTo>
                <a:lnTo>
                  <a:pt x="0" y="391"/>
                </a:lnTo>
                <a:close/>
              </a:path>
            </a:pathLst>
          </a:custGeom>
          <a:solidFill>
            <a:schemeClr val="accent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404293" y="4959672"/>
            <a:ext cx="831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Verdana" pitchFamily="34" charset="0"/>
              </a:rPr>
              <a:t>(5,1)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495353" y="4635822"/>
            <a:ext cx="993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Verdana" pitchFamily="34" charset="0"/>
              </a:rPr>
              <a:t>(11,3)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4417367" y="3742381"/>
            <a:ext cx="993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Verdana" pitchFamily="34" charset="0"/>
              </a:rPr>
              <a:t>(14,6)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369493" y="4421510"/>
            <a:ext cx="831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Verdana" pitchFamily="34" charset="0"/>
              </a:rPr>
              <a:t>(7,4)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679923" y="3071191"/>
            <a:ext cx="831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Verdana" pitchFamily="34" charset="0"/>
              </a:rPr>
              <a:t>(6,8)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3817293" y="3237234"/>
            <a:ext cx="993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Verdana" pitchFamily="34" charset="0"/>
              </a:rPr>
              <a:t>(12,7)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2436168" y="3686497"/>
            <a:ext cx="831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Verdana" pitchFamily="34" charset="0"/>
              </a:rPr>
              <a:t>(8,6)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683568" y="3754760"/>
            <a:ext cx="831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Verdana" pitchFamily="34" charset="0"/>
              </a:rPr>
              <a:t>(3,5)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5292080" y="4875857"/>
            <a:ext cx="33455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Given: cyclic list of points with their </a:t>
            </a:r>
            <a:r>
              <a:rPr lang="en-US" altLang="en-US" sz="2400" dirty="0" smtClean="0"/>
              <a:t>coordinates </a:t>
            </a:r>
            <a:endParaRPr lang="en-US" altLang="en-US" sz="2400" dirty="0"/>
          </a:p>
        </p:txBody>
      </p:sp>
      <p:sp>
        <p:nvSpPr>
          <p:cNvPr id="3087" name="Oval 15"/>
          <p:cNvSpPr>
            <a:spLocks noChangeArrowheads="1"/>
          </p:cNvSpPr>
          <p:nvPr/>
        </p:nvSpPr>
        <p:spPr bwMode="auto">
          <a:xfrm>
            <a:off x="1959918" y="488347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Oval 16"/>
          <p:cNvSpPr>
            <a:spLocks noChangeArrowheads="1"/>
          </p:cNvSpPr>
          <p:nvPr/>
        </p:nvSpPr>
        <p:spPr bwMode="auto">
          <a:xfrm>
            <a:off x="1426518" y="405479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Oval 17"/>
          <p:cNvSpPr>
            <a:spLocks noChangeArrowheads="1"/>
          </p:cNvSpPr>
          <p:nvPr/>
        </p:nvSpPr>
        <p:spPr bwMode="auto">
          <a:xfrm>
            <a:off x="2198043" y="343567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auto">
          <a:xfrm>
            <a:off x="3807768" y="352139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Oval 19"/>
          <p:cNvSpPr>
            <a:spLocks noChangeArrowheads="1"/>
          </p:cNvSpPr>
          <p:nvPr/>
        </p:nvSpPr>
        <p:spPr bwMode="auto">
          <a:xfrm>
            <a:off x="3560118" y="459772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2598093" y="431197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Oval 21"/>
          <p:cNvSpPr>
            <a:spLocks noChangeArrowheads="1"/>
          </p:cNvSpPr>
          <p:nvPr/>
        </p:nvSpPr>
        <p:spPr bwMode="auto">
          <a:xfrm>
            <a:off x="3179118" y="396907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4379268" y="397859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Idea: area under edge</a:t>
            </a:r>
          </a:p>
        </p:txBody>
      </p:sp>
      <p:sp>
        <p:nvSpPr>
          <p:cNvPr id="12292" name="Freeform 1028"/>
          <p:cNvSpPr>
            <a:spLocks/>
          </p:cNvSpPr>
          <p:nvPr/>
        </p:nvSpPr>
        <p:spPr bwMode="auto">
          <a:xfrm>
            <a:off x="1143000" y="2579688"/>
            <a:ext cx="2971800" cy="1458912"/>
          </a:xfrm>
          <a:custGeom>
            <a:avLst/>
            <a:gdLst>
              <a:gd name="T0" fmla="*/ 0 w 1872"/>
              <a:gd name="T1" fmla="*/ 391 h 919"/>
              <a:gd name="T2" fmla="*/ 336 w 1872"/>
              <a:gd name="T3" fmla="*/ 919 h 919"/>
              <a:gd name="T4" fmla="*/ 749 w 1872"/>
              <a:gd name="T5" fmla="*/ 553 h 919"/>
              <a:gd name="T6" fmla="*/ 1344 w 1872"/>
              <a:gd name="T7" fmla="*/ 727 h 919"/>
              <a:gd name="T8" fmla="*/ 1872 w 1872"/>
              <a:gd name="T9" fmla="*/ 343 h 919"/>
              <a:gd name="T10" fmla="*/ 1104 w 1872"/>
              <a:gd name="T11" fmla="*/ 343 h 919"/>
              <a:gd name="T12" fmla="*/ 1488 w 1872"/>
              <a:gd name="T13" fmla="*/ 55 h 919"/>
              <a:gd name="T14" fmla="*/ 492 w 1872"/>
              <a:gd name="T15" fmla="*/ 0 h 919"/>
              <a:gd name="T16" fmla="*/ 0 w 1872"/>
              <a:gd name="T17" fmla="*/ 391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2" h="919">
                <a:moveTo>
                  <a:pt x="0" y="391"/>
                </a:moveTo>
                <a:lnTo>
                  <a:pt x="336" y="919"/>
                </a:lnTo>
                <a:lnTo>
                  <a:pt x="749" y="553"/>
                </a:lnTo>
                <a:lnTo>
                  <a:pt x="1344" y="727"/>
                </a:lnTo>
                <a:lnTo>
                  <a:pt x="1872" y="343"/>
                </a:lnTo>
                <a:lnTo>
                  <a:pt x="1104" y="343"/>
                </a:lnTo>
                <a:lnTo>
                  <a:pt x="1488" y="55"/>
                </a:lnTo>
                <a:lnTo>
                  <a:pt x="492" y="0"/>
                </a:lnTo>
                <a:lnTo>
                  <a:pt x="0" y="391"/>
                </a:lnTo>
                <a:close/>
              </a:path>
            </a:pathLst>
          </a:custGeom>
          <a:solidFill>
            <a:schemeClr val="accent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Text Box 1033"/>
          <p:cNvSpPr txBox="1">
            <a:spLocks noChangeArrowheads="1"/>
          </p:cNvSpPr>
          <p:nvPr/>
        </p:nvSpPr>
        <p:spPr bwMode="auto">
          <a:xfrm>
            <a:off x="1676400" y="2174875"/>
            <a:ext cx="831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Verdana" pitchFamily="34" charset="0"/>
              </a:rPr>
              <a:t>(6,8)</a:t>
            </a:r>
          </a:p>
        </p:txBody>
      </p:sp>
      <p:sp>
        <p:nvSpPr>
          <p:cNvPr id="12298" name="Text Box 1034"/>
          <p:cNvSpPr txBox="1">
            <a:spLocks noChangeArrowheads="1"/>
          </p:cNvSpPr>
          <p:nvPr/>
        </p:nvSpPr>
        <p:spPr bwMode="auto">
          <a:xfrm>
            <a:off x="3429000" y="2327275"/>
            <a:ext cx="993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Verdana" pitchFamily="34" charset="0"/>
              </a:rPr>
              <a:t>(12,7)</a:t>
            </a:r>
          </a:p>
        </p:txBody>
      </p:sp>
      <p:sp>
        <p:nvSpPr>
          <p:cNvPr id="12301" name="Line 1037"/>
          <p:cNvSpPr>
            <a:spLocks noChangeShapeType="1"/>
          </p:cNvSpPr>
          <p:nvPr/>
        </p:nvSpPr>
        <p:spPr bwMode="auto">
          <a:xfrm>
            <a:off x="685800" y="4267200"/>
            <a:ext cx="381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Freeform 1038"/>
          <p:cNvSpPr>
            <a:spLocks/>
          </p:cNvSpPr>
          <p:nvPr/>
        </p:nvSpPr>
        <p:spPr bwMode="auto">
          <a:xfrm>
            <a:off x="5257800" y="2579688"/>
            <a:ext cx="2971800" cy="1458912"/>
          </a:xfrm>
          <a:custGeom>
            <a:avLst/>
            <a:gdLst>
              <a:gd name="T0" fmla="*/ 0 w 1872"/>
              <a:gd name="T1" fmla="*/ 391 h 919"/>
              <a:gd name="T2" fmla="*/ 336 w 1872"/>
              <a:gd name="T3" fmla="*/ 919 h 919"/>
              <a:gd name="T4" fmla="*/ 749 w 1872"/>
              <a:gd name="T5" fmla="*/ 553 h 919"/>
              <a:gd name="T6" fmla="*/ 1344 w 1872"/>
              <a:gd name="T7" fmla="*/ 727 h 919"/>
              <a:gd name="T8" fmla="*/ 1872 w 1872"/>
              <a:gd name="T9" fmla="*/ 343 h 919"/>
              <a:gd name="T10" fmla="*/ 1104 w 1872"/>
              <a:gd name="T11" fmla="*/ 343 h 919"/>
              <a:gd name="T12" fmla="*/ 1488 w 1872"/>
              <a:gd name="T13" fmla="*/ 55 h 919"/>
              <a:gd name="T14" fmla="*/ 492 w 1872"/>
              <a:gd name="T15" fmla="*/ 0 h 919"/>
              <a:gd name="T16" fmla="*/ 0 w 1872"/>
              <a:gd name="T17" fmla="*/ 391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2" h="919">
                <a:moveTo>
                  <a:pt x="0" y="391"/>
                </a:moveTo>
                <a:lnTo>
                  <a:pt x="336" y="919"/>
                </a:lnTo>
                <a:lnTo>
                  <a:pt x="749" y="553"/>
                </a:lnTo>
                <a:lnTo>
                  <a:pt x="1344" y="727"/>
                </a:lnTo>
                <a:lnTo>
                  <a:pt x="1872" y="343"/>
                </a:lnTo>
                <a:lnTo>
                  <a:pt x="1104" y="343"/>
                </a:lnTo>
                <a:lnTo>
                  <a:pt x="1488" y="55"/>
                </a:lnTo>
                <a:lnTo>
                  <a:pt x="492" y="0"/>
                </a:lnTo>
                <a:lnTo>
                  <a:pt x="0" y="3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Text Box 1039"/>
          <p:cNvSpPr txBox="1">
            <a:spLocks noChangeArrowheads="1"/>
          </p:cNvSpPr>
          <p:nvPr/>
        </p:nvSpPr>
        <p:spPr bwMode="auto">
          <a:xfrm>
            <a:off x="5791200" y="2174875"/>
            <a:ext cx="831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Verdana" pitchFamily="34" charset="0"/>
              </a:rPr>
              <a:t>(6,8)</a:t>
            </a:r>
          </a:p>
        </p:txBody>
      </p:sp>
      <p:sp>
        <p:nvSpPr>
          <p:cNvPr id="12304" name="Text Box 1040"/>
          <p:cNvSpPr txBox="1">
            <a:spLocks noChangeArrowheads="1"/>
          </p:cNvSpPr>
          <p:nvPr/>
        </p:nvSpPr>
        <p:spPr bwMode="auto">
          <a:xfrm>
            <a:off x="7543800" y="2327275"/>
            <a:ext cx="993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Verdana" pitchFamily="34" charset="0"/>
              </a:rPr>
              <a:t>(12,7)</a:t>
            </a:r>
          </a:p>
        </p:txBody>
      </p:sp>
      <p:sp>
        <p:nvSpPr>
          <p:cNvPr id="12305" name="Line 1041"/>
          <p:cNvSpPr>
            <a:spLocks noChangeShapeType="1"/>
          </p:cNvSpPr>
          <p:nvPr/>
        </p:nvSpPr>
        <p:spPr bwMode="auto">
          <a:xfrm>
            <a:off x="4800600" y="4267200"/>
            <a:ext cx="373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Freeform 1043"/>
          <p:cNvSpPr>
            <a:spLocks/>
          </p:cNvSpPr>
          <p:nvPr/>
        </p:nvSpPr>
        <p:spPr bwMode="auto">
          <a:xfrm>
            <a:off x="6019800" y="2590800"/>
            <a:ext cx="1600200" cy="1676400"/>
          </a:xfrm>
          <a:custGeom>
            <a:avLst/>
            <a:gdLst>
              <a:gd name="T0" fmla="*/ 0 w 1008"/>
              <a:gd name="T1" fmla="*/ 0 h 1056"/>
              <a:gd name="T2" fmla="*/ 1008 w 1008"/>
              <a:gd name="T3" fmla="*/ 48 h 1056"/>
              <a:gd name="T4" fmla="*/ 1008 w 1008"/>
              <a:gd name="T5" fmla="*/ 1056 h 1056"/>
              <a:gd name="T6" fmla="*/ 0 w 1008"/>
              <a:gd name="T7" fmla="*/ 1056 h 1056"/>
              <a:gd name="T8" fmla="*/ 0 w 1008"/>
              <a:gd name="T9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056">
                <a:moveTo>
                  <a:pt x="0" y="0"/>
                </a:moveTo>
                <a:lnTo>
                  <a:pt x="1008" y="48"/>
                </a:lnTo>
                <a:lnTo>
                  <a:pt x="1008" y="1056"/>
                </a:lnTo>
                <a:lnTo>
                  <a:pt x="0" y="1056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Freeform 1044"/>
          <p:cNvSpPr>
            <a:spLocks/>
          </p:cNvSpPr>
          <p:nvPr/>
        </p:nvSpPr>
        <p:spPr bwMode="auto">
          <a:xfrm>
            <a:off x="5257800" y="2590800"/>
            <a:ext cx="2971800" cy="1458913"/>
          </a:xfrm>
          <a:custGeom>
            <a:avLst/>
            <a:gdLst>
              <a:gd name="T0" fmla="*/ 0 w 1872"/>
              <a:gd name="T1" fmla="*/ 391 h 919"/>
              <a:gd name="T2" fmla="*/ 336 w 1872"/>
              <a:gd name="T3" fmla="*/ 919 h 919"/>
              <a:gd name="T4" fmla="*/ 749 w 1872"/>
              <a:gd name="T5" fmla="*/ 553 h 919"/>
              <a:gd name="T6" fmla="*/ 1344 w 1872"/>
              <a:gd name="T7" fmla="*/ 727 h 919"/>
              <a:gd name="T8" fmla="*/ 1872 w 1872"/>
              <a:gd name="T9" fmla="*/ 343 h 919"/>
              <a:gd name="T10" fmla="*/ 1104 w 1872"/>
              <a:gd name="T11" fmla="*/ 343 h 919"/>
              <a:gd name="T12" fmla="*/ 1488 w 1872"/>
              <a:gd name="T13" fmla="*/ 55 h 919"/>
              <a:gd name="T14" fmla="*/ 492 w 1872"/>
              <a:gd name="T15" fmla="*/ 0 h 919"/>
              <a:gd name="T16" fmla="*/ 0 w 1872"/>
              <a:gd name="T17" fmla="*/ 391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2" h="919">
                <a:moveTo>
                  <a:pt x="0" y="391"/>
                </a:moveTo>
                <a:lnTo>
                  <a:pt x="336" y="919"/>
                </a:lnTo>
                <a:lnTo>
                  <a:pt x="749" y="553"/>
                </a:lnTo>
                <a:lnTo>
                  <a:pt x="1344" y="727"/>
                </a:lnTo>
                <a:lnTo>
                  <a:pt x="1872" y="343"/>
                </a:lnTo>
                <a:lnTo>
                  <a:pt x="1104" y="343"/>
                </a:lnTo>
                <a:lnTo>
                  <a:pt x="1488" y="55"/>
                </a:lnTo>
                <a:lnTo>
                  <a:pt x="492" y="0"/>
                </a:lnTo>
                <a:lnTo>
                  <a:pt x="0" y="391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1045"/>
          <p:cNvSpPr>
            <a:spLocks noChangeShapeType="1"/>
          </p:cNvSpPr>
          <p:nvPr/>
        </p:nvSpPr>
        <p:spPr bwMode="auto">
          <a:xfrm flipH="1">
            <a:off x="5486400" y="4038600"/>
            <a:ext cx="107315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Text Box 1046"/>
          <p:cNvSpPr txBox="1">
            <a:spLocks noChangeArrowheads="1"/>
          </p:cNvSpPr>
          <p:nvPr/>
        </p:nvSpPr>
        <p:spPr bwMode="auto">
          <a:xfrm>
            <a:off x="3810000" y="4830251"/>
            <a:ext cx="472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Area </a:t>
            </a:r>
            <a:r>
              <a:rPr lang="en-US" altLang="en-US" sz="2400" dirty="0" smtClean="0"/>
              <a:t>= width </a:t>
            </a:r>
            <a:r>
              <a:rPr lang="en-US" altLang="en-US" sz="2400" dirty="0"/>
              <a:t>times average height 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=  </a:t>
            </a:r>
            <a:r>
              <a:rPr lang="en-US" altLang="en-US" sz="2400" dirty="0"/>
              <a:t>(12 - 6) * (8 + 7)/2 = 45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8" name="Freeform 16"/>
          <p:cNvSpPr>
            <a:spLocks/>
          </p:cNvSpPr>
          <p:nvPr/>
        </p:nvSpPr>
        <p:spPr bwMode="auto">
          <a:xfrm>
            <a:off x="5410200" y="1981200"/>
            <a:ext cx="2971800" cy="1458913"/>
          </a:xfrm>
          <a:custGeom>
            <a:avLst/>
            <a:gdLst>
              <a:gd name="T0" fmla="*/ 0 w 1872"/>
              <a:gd name="T1" fmla="*/ 391 h 919"/>
              <a:gd name="T2" fmla="*/ 336 w 1872"/>
              <a:gd name="T3" fmla="*/ 919 h 919"/>
              <a:gd name="T4" fmla="*/ 749 w 1872"/>
              <a:gd name="T5" fmla="*/ 553 h 919"/>
              <a:gd name="T6" fmla="*/ 1344 w 1872"/>
              <a:gd name="T7" fmla="*/ 727 h 919"/>
              <a:gd name="T8" fmla="*/ 1872 w 1872"/>
              <a:gd name="T9" fmla="*/ 343 h 919"/>
              <a:gd name="T10" fmla="*/ 1104 w 1872"/>
              <a:gd name="T11" fmla="*/ 343 h 919"/>
              <a:gd name="T12" fmla="*/ 1488 w 1872"/>
              <a:gd name="T13" fmla="*/ 55 h 919"/>
              <a:gd name="T14" fmla="*/ 492 w 1872"/>
              <a:gd name="T15" fmla="*/ 0 h 919"/>
              <a:gd name="T16" fmla="*/ 0 w 1872"/>
              <a:gd name="T17" fmla="*/ 391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2" h="919">
                <a:moveTo>
                  <a:pt x="0" y="391"/>
                </a:moveTo>
                <a:lnTo>
                  <a:pt x="336" y="919"/>
                </a:lnTo>
                <a:lnTo>
                  <a:pt x="749" y="553"/>
                </a:lnTo>
                <a:lnTo>
                  <a:pt x="1344" y="727"/>
                </a:lnTo>
                <a:lnTo>
                  <a:pt x="1872" y="343"/>
                </a:lnTo>
                <a:lnTo>
                  <a:pt x="1104" y="343"/>
                </a:lnTo>
                <a:lnTo>
                  <a:pt x="1488" y="55"/>
                </a:lnTo>
                <a:lnTo>
                  <a:pt x="492" y="0"/>
                </a:lnTo>
                <a:lnTo>
                  <a:pt x="0" y="3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Freeform 25"/>
          <p:cNvSpPr>
            <a:spLocks/>
          </p:cNvSpPr>
          <p:nvPr/>
        </p:nvSpPr>
        <p:spPr bwMode="auto">
          <a:xfrm>
            <a:off x="7162800" y="2514600"/>
            <a:ext cx="1219200" cy="1143000"/>
          </a:xfrm>
          <a:custGeom>
            <a:avLst/>
            <a:gdLst>
              <a:gd name="T0" fmla="*/ 768 w 768"/>
              <a:gd name="T1" fmla="*/ 0 h 720"/>
              <a:gd name="T2" fmla="*/ 768 w 768"/>
              <a:gd name="T3" fmla="*/ 720 h 720"/>
              <a:gd name="T4" fmla="*/ 0 w 768"/>
              <a:gd name="T5" fmla="*/ 720 h 720"/>
              <a:gd name="T6" fmla="*/ 0 w 768"/>
              <a:gd name="T7" fmla="*/ 0 h 720"/>
              <a:gd name="T8" fmla="*/ 768 w 768"/>
              <a:gd name="T9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720">
                <a:moveTo>
                  <a:pt x="768" y="0"/>
                </a:moveTo>
                <a:lnTo>
                  <a:pt x="768" y="720"/>
                </a:lnTo>
                <a:lnTo>
                  <a:pt x="0" y="720"/>
                </a:lnTo>
                <a:lnTo>
                  <a:pt x="0" y="0"/>
                </a:lnTo>
                <a:lnTo>
                  <a:pt x="768" y="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3792"/>
            <a:ext cx="7772400" cy="1143000"/>
          </a:xfrm>
        </p:spPr>
        <p:txBody>
          <a:bodyPr/>
          <a:lstStyle/>
          <a:p>
            <a:r>
              <a:rPr lang="en-US" altLang="en-US" dirty="0"/>
              <a:t>Area, continued</a:t>
            </a:r>
          </a:p>
        </p:txBody>
      </p:sp>
      <p:sp>
        <p:nvSpPr>
          <p:cNvPr id="13315" name="Freeform 3"/>
          <p:cNvSpPr>
            <a:spLocks/>
          </p:cNvSpPr>
          <p:nvPr/>
        </p:nvSpPr>
        <p:spPr bwMode="auto">
          <a:xfrm>
            <a:off x="1143000" y="3384550"/>
            <a:ext cx="2971800" cy="1458913"/>
          </a:xfrm>
          <a:custGeom>
            <a:avLst/>
            <a:gdLst>
              <a:gd name="T0" fmla="*/ 0 w 1872"/>
              <a:gd name="T1" fmla="*/ 391 h 919"/>
              <a:gd name="T2" fmla="*/ 336 w 1872"/>
              <a:gd name="T3" fmla="*/ 919 h 919"/>
              <a:gd name="T4" fmla="*/ 749 w 1872"/>
              <a:gd name="T5" fmla="*/ 553 h 919"/>
              <a:gd name="T6" fmla="*/ 1344 w 1872"/>
              <a:gd name="T7" fmla="*/ 727 h 919"/>
              <a:gd name="T8" fmla="*/ 1872 w 1872"/>
              <a:gd name="T9" fmla="*/ 343 h 919"/>
              <a:gd name="T10" fmla="*/ 1104 w 1872"/>
              <a:gd name="T11" fmla="*/ 343 h 919"/>
              <a:gd name="T12" fmla="*/ 1488 w 1872"/>
              <a:gd name="T13" fmla="*/ 55 h 919"/>
              <a:gd name="T14" fmla="*/ 492 w 1872"/>
              <a:gd name="T15" fmla="*/ 0 h 919"/>
              <a:gd name="T16" fmla="*/ 0 w 1872"/>
              <a:gd name="T17" fmla="*/ 391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2" h="919">
                <a:moveTo>
                  <a:pt x="0" y="391"/>
                </a:moveTo>
                <a:lnTo>
                  <a:pt x="336" y="919"/>
                </a:lnTo>
                <a:lnTo>
                  <a:pt x="749" y="553"/>
                </a:lnTo>
                <a:lnTo>
                  <a:pt x="1344" y="727"/>
                </a:lnTo>
                <a:lnTo>
                  <a:pt x="1872" y="343"/>
                </a:lnTo>
                <a:lnTo>
                  <a:pt x="1104" y="343"/>
                </a:lnTo>
                <a:lnTo>
                  <a:pt x="1488" y="55"/>
                </a:lnTo>
                <a:lnTo>
                  <a:pt x="492" y="0"/>
                </a:lnTo>
                <a:lnTo>
                  <a:pt x="0" y="391"/>
                </a:lnTo>
                <a:close/>
              </a:path>
            </a:pathLst>
          </a:custGeom>
          <a:solidFill>
            <a:schemeClr val="accent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685800" y="5072063"/>
            <a:ext cx="381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85800" y="1628800"/>
            <a:ext cx="42068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Edges at “upper side” give positive contribution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H="1">
            <a:off x="1524000" y="2667000"/>
            <a:ext cx="3810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2514600" y="2667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3200400" y="2590800"/>
            <a:ext cx="6858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539552" y="5715000"/>
            <a:ext cx="426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Edges at “lower side” give negative contribution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H="1" flipV="1">
            <a:off x="2133600" y="4572000"/>
            <a:ext cx="10668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H="1" flipV="1">
            <a:off x="2971800" y="4572000"/>
            <a:ext cx="3810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 flipV="1">
            <a:off x="3810000" y="43434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 flipV="1">
            <a:off x="3352800" y="3733800"/>
            <a:ext cx="22860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H="1" flipV="1">
            <a:off x="1524000" y="4419600"/>
            <a:ext cx="144780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Freeform 18"/>
          <p:cNvSpPr>
            <a:spLocks/>
          </p:cNvSpPr>
          <p:nvPr/>
        </p:nvSpPr>
        <p:spPr bwMode="auto">
          <a:xfrm>
            <a:off x="5410200" y="4343400"/>
            <a:ext cx="2971800" cy="1458913"/>
          </a:xfrm>
          <a:custGeom>
            <a:avLst/>
            <a:gdLst>
              <a:gd name="T0" fmla="*/ 0 w 1872"/>
              <a:gd name="T1" fmla="*/ 391 h 919"/>
              <a:gd name="T2" fmla="*/ 336 w 1872"/>
              <a:gd name="T3" fmla="*/ 919 h 919"/>
              <a:gd name="T4" fmla="*/ 749 w 1872"/>
              <a:gd name="T5" fmla="*/ 553 h 919"/>
              <a:gd name="T6" fmla="*/ 1344 w 1872"/>
              <a:gd name="T7" fmla="*/ 727 h 919"/>
              <a:gd name="T8" fmla="*/ 1872 w 1872"/>
              <a:gd name="T9" fmla="*/ 343 h 919"/>
              <a:gd name="T10" fmla="*/ 1104 w 1872"/>
              <a:gd name="T11" fmla="*/ 343 h 919"/>
              <a:gd name="T12" fmla="*/ 1488 w 1872"/>
              <a:gd name="T13" fmla="*/ 55 h 919"/>
              <a:gd name="T14" fmla="*/ 492 w 1872"/>
              <a:gd name="T15" fmla="*/ 0 h 919"/>
              <a:gd name="T16" fmla="*/ 0 w 1872"/>
              <a:gd name="T17" fmla="*/ 391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2" h="919">
                <a:moveTo>
                  <a:pt x="0" y="391"/>
                </a:moveTo>
                <a:lnTo>
                  <a:pt x="336" y="919"/>
                </a:lnTo>
                <a:lnTo>
                  <a:pt x="749" y="553"/>
                </a:lnTo>
                <a:lnTo>
                  <a:pt x="1344" y="727"/>
                </a:lnTo>
                <a:lnTo>
                  <a:pt x="1872" y="343"/>
                </a:lnTo>
                <a:lnTo>
                  <a:pt x="1104" y="343"/>
                </a:lnTo>
                <a:lnTo>
                  <a:pt x="1488" y="55"/>
                </a:lnTo>
                <a:lnTo>
                  <a:pt x="492" y="0"/>
                </a:lnTo>
                <a:lnTo>
                  <a:pt x="0" y="3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Freeform 22"/>
          <p:cNvSpPr>
            <a:spLocks/>
          </p:cNvSpPr>
          <p:nvPr/>
        </p:nvSpPr>
        <p:spPr bwMode="auto">
          <a:xfrm>
            <a:off x="5405438" y="1981200"/>
            <a:ext cx="766762" cy="1681163"/>
          </a:xfrm>
          <a:custGeom>
            <a:avLst/>
            <a:gdLst>
              <a:gd name="T0" fmla="*/ 3 w 483"/>
              <a:gd name="T1" fmla="*/ 384 h 1059"/>
              <a:gd name="T2" fmla="*/ 483 w 483"/>
              <a:gd name="T3" fmla="*/ 0 h 1059"/>
              <a:gd name="T4" fmla="*/ 483 w 483"/>
              <a:gd name="T5" fmla="*/ 1056 h 1059"/>
              <a:gd name="T6" fmla="*/ 0 w 483"/>
              <a:gd name="T7" fmla="*/ 1059 h 1059"/>
              <a:gd name="T8" fmla="*/ 3 w 483"/>
              <a:gd name="T9" fmla="*/ 384 h 1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3" h="1059">
                <a:moveTo>
                  <a:pt x="3" y="384"/>
                </a:moveTo>
                <a:lnTo>
                  <a:pt x="483" y="0"/>
                </a:lnTo>
                <a:lnTo>
                  <a:pt x="483" y="1056"/>
                </a:lnTo>
                <a:lnTo>
                  <a:pt x="0" y="1059"/>
                </a:lnTo>
                <a:lnTo>
                  <a:pt x="3" y="384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Freeform 23"/>
          <p:cNvSpPr>
            <a:spLocks/>
          </p:cNvSpPr>
          <p:nvPr/>
        </p:nvSpPr>
        <p:spPr bwMode="auto">
          <a:xfrm>
            <a:off x="6172200" y="1981200"/>
            <a:ext cx="1600200" cy="1676400"/>
          </a:xfrm>
          <a:custGeom>
            <a:avLst/>
            <a:gdLst>
              <a:gd name="T0" fmla="*/ 1008 w 1008"/>
              <a:gd name="T1" fmla="*/ 48 h 1056"/>
              <a:gd name="T2" fmla="*/ 1008 w 1008"/>
              <a:gd name="T3" fmla="*/ 1056 h 1056"/>
              <a:gd name="T4" fmla="*/ 0 w 1008"/>
              <a:gd name="T5" fmla="*/ 1056 h 1056"/>
              <a:gd name="T6" fmla="*/ 0 w 1008"/>
              <a:gd name="T7" fmla="*/ 0 h 1056"/>
              <a:gd name="T8" fmla="*/ 1008 w 1008"/>
              <a:gd name="T9" fmla="*/ 48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056">
                <a:moveTo>
                  <a:pt x="1008" y="48"/>
                </a:moveTo>
                <a:lnTo>
                  <a:pt x="1008" y="1056"/>
                </a:lnTo>
                <a:lnTo>
                  <a:pt x="0" y="1056"/>
                </a:lnTo>
                <a:lnTo>
                  <a:pt x="0" y="0"/>
                </a:lnTo>
                <a:lnTo>
                  <a:pt x="1008" y="48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Freeform 26"/>
          <p:cNvSpPr>
            <a:spLocks/>
          </p:cNvSpPr>
          <p:nvPr/>
        </p:nvSpPr>
        <p:spPr bwMode="auto">
          <a:xfrm>
            <a:off x="7162800" y="2514600"/>
            <a:ext cx="1219200" cy="1143000"/>
          </a:xfrm>
          <a:custGeom>
            <a:avLst/>
            <a:gdLst>
              <a:gd name="T0" fmla="*/ 768 w 768"/>
              <a:gd name="T1" fmla="*/ 0 h 720"/>
              <a:gd name="T2" fmla="*/ 768 w 768"/>
              <a:gd name="T3" fmla="*/ 720 h 720"/>
              <a:gd name="T4" fmla="*/ 0 w 768"/>
              <a:gd name="T5" fmla="*/ 720 h 720"/>
              <a:gd name="T6" fmla="*/ 0 w 768"/>
              <a:gd name="T7" fmla="*/ 0 h 720"/>
              <a:gd name="T8" fmla="*/ 768 w 768"/>
              <a:gd name="T9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720">
                <a:moveTo>
                  <a:pt x="768" y="0"/>
                </a:moveTo>
                <a:lnTo>
                  <a:pt x="768" y="720"/>
                </a:lnTo>
                <a:lnTo>
                  <a:pt x="0" y="720"/>
                </a:lnTo>
                <a:lnTo>
                  <a:pt x="0" y="0"/>
                </a:lnTo>
                <a:lnTo>
                  <a:pt x="768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Freeform 27"/>
          <p:cNvSpPr>
            <a:spLocks/>
          </p:cNvSpPr>
          <p:nvPr/>
        </p:nvSpPr>
        <p:spPr bwMode="auto">
          <a:xfrm>
            <a:off x="7162800" y="2514600"/>
            <a:ext cx="609600" cy="1143000"/>
          </a:xfrm>
          <a:custGeom>
            <a:avLst/>
            <a:gdLst>
              <a:gd name="T0" fmla="*/ 0 w 384"/>
              <a:gd name="T1" fmla="*/ 0 h 720"/>
              <a:gd name="T2" fmla="*/ 384 w 384"/>
              <a:gd name="T3" fmla="*/ 0 h 720"/>
              <a:gd name="T4" fmla="*/ 384 w 384"/>
              <a:gd name="T5" fmla="*/ 720 h 720"/>
              <a:gd name="T6" fmla="*/ 0 w 384"/>
              <a:gd name="T7" fmla="*/ 720 h 720"/>
              <a:gd name="T8" fmla="*/ 0 w 384"/>
              <a:gd name="T9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" h="720">
                <a:moveTo>
                  <a:pt x="0" y="0"/>
                </a:moveTo>
                <a:lnTo>
                  <a:pt x="384" y="0"/>
                </a:lnTo>
                <a:lnTo>
                  <a:pt x="384" y="720"/>
                </a:lnTo>
                <a:lnTo>
                  <a:pt x="0" y="720"/>
                </a:lnTo>
                <a:lnTo>
                  <a:pt x="0" y="0"/>
                </a:lnTo>
                <a:close/>
              </a:path>
            </a:pathLst>
          </a:custGeom>
          <a:solidFill>
            <a:srgbClr val="99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Freeform 24"/>
          <p:cNvSpPr>
            <a:spLocks/>
          </p:cNvSpPr>
          <p:nvPr/>
        </p:nvSpPr>
        <p:spPr bwMode="auto">
          <a:xfrm>
            <a:off x="5410200" y="1981200"/>
            <a:ext cx="2971800" cy="1458913"/>
          </a:xfrm>
          <a:custGeom>
            <a:avLst/>
            <a:gdLst>
              <a:gd name="T0" fmla="*/ 0 w 1872"/>
              <a:gd name="T1" fmla="*/ 391 h 919"/>
              <a:gd name="T2" fmla="*/ 336 w 1872"/>
              <a:gd name="T3" fmla="*/ 919 h 919"/>
              <a:gd name="T4" fmla="*/ 749 w 1872"/>
              <a:gd name="T5" fmla="*/ 553 h 919"/>
              <a:gd name="T6" fmla="*/ 1344 w 1872"/>
              <a:gd name="T7" fmla="*/ 727 h 919"/>
              <a:gd name="T8" fmla="*/ 1872 w 1872"/>
              <a:gd name="T9" fmla="*/ 343 h 919"/>
              <a:gd name="T10" fmla="*/ 1104 w 1872"/>
              <a:gd name="T11" fmla="*/ 343 h 919"/>
              <a:gd name="T12" fmla="*/ 1488 w 1872"/>
              <a:gd name="T13" fmla="*/ 55 h 919"/>
              <a:gd name="T14" fmla="*/ 492 w 1872"/>
              <a:gd name="T15" fmla="*/ 0 h 919"/>
              <a:gd name="T16" fmla="*/ 0 w 1872"/>
              <a:gd name="T17" fmla="*/ 391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2" h="919">
                <a:moveTo>
                  <a:pt x="0" y="391"/>
                </a:moveTo>
                <a:lnTo>
                  <a:pt x="336" y="919"/>
                </a:lnTo>
                <a:lnTo>
                  <a:pt x="749" y="553"/>
                </a:lnTo>
                <a:lnTo>
                  <a:pt x="1344" y="727"/>
                </a:lnTo>
                <a:lnTo>
                  <a:pt x="1872" y="343"/>
                </a:lnTo>
                <a:lnTo>
                  <a:pt x="1104" y="343"/>
                </a:lnTo>
                <a:lnTo>
                  <a:pt x="1488" y="55"/>
                </a:lnTo>
                <a:lnTo>
                  <a:pt x="492" y="0"/>
                </a:lnTo>
                <a:lnTo>
                  <a:pt x="0" y="391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Freeform 28"/>
          <p:cNvSpPr>
            <a:spLocks/>
          </p:cNvSpPr>
          <p:nvPr/>
        </p:nvSpPr>
        <p:spPr bwMode="auto">
          <a:xfrm>
            <a:off x="5410200" y="4953000"/>
            <a:ext cx="533400" cy="1066800"/>
          </a:xfrm>
          <a:custGeom>
            <a:avLst/>
            <a:gdLst>
              <a:gd name="T0" fmla="*/ 0 w 336"/>
              <a:gd name="T1" fmla="*/ 0 h 672"/>
              <a:gd name="T2" fmla="*/ 0 w 336"/>
              <a:gd name="T3" fmla="*/ 672 h 672"/>
              <a:gd name="T4" fmla="*/ 336 w 336"/>
              <a:gd name="T5" fmla="*/ 672 h 672"/>
              <a:gd name="T6" fmla="*/ 336 w 336"/>
              <a:gd name="T7" fmla="*/ 528 h 672"/>
              <a:gd name="T8" fmla="*/ 0 w 336"/>
              <a:gd name="T9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672">
                <a:moveTo>
                  <a:pt x="0" y="0"/>
                </a:moveTo>
                <a:lnTo>
                  <a:pt x="0" y="672"/>
                </a:lnTo>
                <a:lnTo>
                  <a:pt x="336" y="672"/>
                </a:lnTo>
                <a:lnTo>
                  <a:pt x="336" y="528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Freeform 30"/>
          <p:cNvSpPr>
            <a:spLocks/>
          </p:cNvSpPr>
          <p:nvPr/>
        </p:nvSpPr>
        <p:spPr bwMode="auto">
          <a:xfrm>
            <a:off x="5943600" y="5233988"/>
            <a:ext cx="638175" cy="790575"/>
          </a:xfrm>
          <a:custGeom>
            <a:avLst/>
            <a:gdLst>
              <a:gd name="T0" fmla="*/ 402 w 402"/>
              <a:gd name="T1" fmla="*/ 0 h 498"/>
              <a:gd name="T2" fmla="*/ 402 w 402"/>
              <a:gd name="T3" fmla="*/ 498 h 498"/>
              <a:gd name="T4" fmla="*/ 0 w 402"/>
              <a:gd name="T5" fmla="*/ 495 h 498"/>
              <a:gd name="T6" fmla="*/ 0 w 402"/>
              <a:gd name="T7" fmla="*/ 351 h 498"/>
              <a:gd name="T8" fmla="*/ 402 w 402"/>
              <a:gd name="T9" fmla="*/ 0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498">
                <a:moveTo>
                  <a:pt x="402" y="0"/>
                </a:moveTo>
                <a:lnTo>
                  <a:pt x="402" y="498"/>
                </a:lnTo>
                <a:lnTo>
                  <a:pt x="0" y="495"/>
                </a:lnTo>
                <a:lnTo>
                  <a:pt x="0" y="351"/>
                </a:lnTo>
                <a:lnTo>
                  <a:pt x="402" y="0"/>
                </a:lnTo>
                <a:close/>
              </a:path>
            </a:pathLst>
          </a:cu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3" name="Freeform 31"/>
          <p:cNvSpPr>
            <a:spLocks/>
          </p:cNvSpPr>
          <p:nvPr/>
        </p:nvSpPr>
        <p:spPr bwMode="auto">
          <a:xfrm>
            <a:off x="6581775" y="5233988"/>
            <a:ext cx="962025" cy="790575"/>
          </a:xfrm>
          <a:custGeom>
            <a:avLst/>
            <a:gdLst>
              <a:gd name="T0" fmla="*/ 0 w 606"/>
              <a:gd name="T1" fmla="*/ 498 h 498"/>
              <a:gd name="T2" fmla="*/ 0 w 606"/>
              <a:gd name="T3" fmla="*/ 0 h 498"/>
              <a:gd name="T4" fmla="*/ 606 w 606"/>
              <a:gd name="T5" fmla="*/ 159 h 498"/>
              <a:gd name="T6" fmla="*/ 606 w 606"/>
              <a:gd name="T7" fmla="*/ 495 h 498"/>
              <a:gd name="T8" fmla="*/ 0 w 606"/>
              <a:gd name="T9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498">
                <a:moveTo>
                  <a:pt x="0" y="498"/>
                </a:moveTo>
                <a:lnTo>
                  <a:pt x="0" y="0"/>
                </a:lnTo>
                <a:lnTo>
                  <a:pt x="606" y="159"/>
                </a:lnTo>
                <a:lnTo>
                  <a:pt x="606" y="495"/>
                </a:lnTo>
                <a:lnTo>
                  <a:pt x="0" y="498"/>
                </a:lnTo>
                <a:close/>
              </a:path>
            </a:pathLst>
          </a:cu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Freeform 32"/>
          <p:cNvSpPr>
            <a:spLocks/>
          </p:cNvSpPr>
          <p:nvPr/>
        </p:nvSpPr>
        <p:spPr bwMode="auto">
          <a:xfrm>
            <a:off x="7543800" y="4876800"/>
            <a:ext cx="838200" cy="1143000"/>
          </a:xfrm>
          <a:custGeom>
            <a:avLst/>
            <a:gdLst>
              <a:gd name="T0" fmla="*/ 0 w 528"/>
              <a:gd name="T1" fmla="*/ 720 h 720"/>
              <a:gd name="T2" fmla="*/ 0 w 528"/>
              <a:gd name="T3" fmla="*/ 384 h 720"/>
              <a:gd name="T4" fmla="*/ 528 w 528"/>
              <a:gd name="T5" fmla="*/ 0 h 720"/>
              <a:gd name="T6" fmla="*/ 528 w 528"/>
              <a:gd name="T7" fmla="*/ 720 h 720"/>
              <a:gd name="T8" fmla="*/ 0 w 528"/>
              <a:gd name="T9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720">
                <a:moveTo>
                  <a:pt x="0" y="720"/>
                </a:moveTo>
                <a:lnTo>
                  <a:pt x="0" y="384"/>
                </a:lnTo>
                <a:lnTo>
                  <a:pt x="528" y="0"/>
                </a:lnTo>
                <a:lnTo>
                  <a:pt x="528" y="720"/>
                </a:lnTo>
                <a:lnTo>
                  <a:pt x="0" y="720"/>
                </a:lnTo>
                <a:close/>
              </a:path>
            </a:pathLst>
          </a:cu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Freeform 33"/>
          <p:cNvSpPr>
            <a:spLocks/>
          </p:cNvSpPr>
          <p:nvPr/>
        </p:nvSpPr>
        <p:spPr bwMode="auto">
          <a:xfrm>
            <a:off x="7162800" y="4419600"/>
            <a:ext cx="609600" cy="1600200"/>
          </a:xfrm>
          <a:custGeom>
            <a:avLst/>
            <a:gdLst>
              <a:gd name="T0" fmla="*/ 0 w 384"/>
              <a:gd name="T1" fmla="*/ 288 h 1008"/>
              <a:gd name="T2" fmla="*/ 384 w 384"/>
              <a:gd name="T3" fmla="*/ 0 h 1008"/>
              <a:gd name="T4" fmla="*/ 384 w 384"/>
              <a:gd name="T5" fmla="*/ 1008 h 1008"/>
              <a:gd name="T6" fmla="*/ 0 w 384"/>
              <a:gd name="T7" fmla="*/ 1008 h 1008"/>
              <a:gd name="T8" fmla="*/ 0 w 384"/>
              <a:gd name="T9" fmla="*/ 28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" h="1008">
                <a:moveTo>
                  <a:pt x="0" y="288"/>
                </a:moveTo>
                <a:lnTo>
                  <a:pt x="384" y="0"/>
                </a:lnTo>
                <a:lnTo>
                  <a:pt x="384" y="1008"/>
                </a:lnTo>
                <a:lnTo>
                  <a:pt x="0" y="1008"/>
                </a:lnTo>
                <a:lnTo>
                  <a:pt x="0" y="288"/>
                </a:lnTo>
                <a:close/>
              </a:path>
            </a:pathLst>
          </a:cu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4953000" y="3668713"/>
            <a:ext cx="381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Freeform 35"/>
          <p:cNvSpPr>
            <a:spLocks/>
          </p:cNvSpPr>
          <p:nvPr/>
        </p:nvSpPr>
        <p:spPr bwMode="auto">
          <a:xfrm>
            <a:off x="7162800" y="5334000"/>
            <a:ext cx="609600" cy="685800"/>
          </a:xfrm>
          <a:custGeom>
            <a:avLst/>
            <a:gdLst>
              <a:gd name="T0" fmla="*/ 0 w 384"/>
              <a:gd name="T1" fmla="*/ 30 h 432"/>
              <a:gd name="T2" fmla="*/ 240 w 384"/>
              <a:gd name="T3" fmla="*/ 96 h 432"/>
              <a:gd name="T4" fmla="*/ 384 w 384"/>
              <a:gd name="T5" fmla="*/ 0 h 432"/>
              <a:gd name="T6" fmla="*/ 384 w 384"/>
              <a:gd name="T7" fmla="*/ 432 h 432"/>
              <a:gd name="T8" fmla="*/ 0 w 384"/>
              <a:gd name="T9" fmla="*/ 432 h 432"/>
              <a:gd name="T10" fmla="*/ 0 w 384"/>
              <a:gd name="T11" fmla="*/ 3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4" h="432">
                <a:moveTo>
                  <a:pt x="0" y="30"/>
                </a:moveTo>
                <a:lnTo>
                  <a:pt x="240" y="96"/>
                </a:lnTo>
                <a:lnTo>
                  <a:pt x="384" y="0"/>
                </a:lnTo>
                <a:lnTo>
                  <a:pt x="384" y="432"/>
                </a:lnTo>
                <a:lnTo>
                  <a:pt x="0" y="432"/>
                </a:lnTo>
                <a:lnTo>
                  <a:pt x="0" y="30"/>
                </a:lnTo>
                <a:close/>
              </a:path>
            </a:pathLst>
          </a:cu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4953000" y="6030913"/>
            <a:ext cx="381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Freeform 34"/>
          <p:cNvSpPr>
            <a:spLocks/>
          </p:cNvSpPr>
          <p:nvPr/>
        </p:nvSpPr>
        <p:spPr bwMode="auto">
          <a:xfrm>
            <a:off x="5410200" y="4343400"/>
            <a:ext cx="2971800" cy="1458913"/>
          </a:xfrm>
          <a:custGeom>
            <a:avLst/>
            <a:gdLst>
              <a:gd name="T0" fmla="*/ 0 w 1872"/>
              <a:gd name="T1" fmla="*/ 391 h 919"/>
              <a:gd name="T2" fmla="*/ 336 w 1872"/>
              <a:gd name="T3" fmla="*/ 919 h 919"/>
              <a:gd name="T4" fmla="*/ 749 w 1872"/>
              <a:gd name="T5" fmla="*/ 553 h 919"/>
              <a:gd name="T6" fmla="*/ 1344 w 1872"/>
              <a:gd name="T7" fmla="*/ 727 h 919"/>
              <a:gd name="T8" fmla="*/ 1872 w 1872"/>
              <a:gd name="T9" fmla="*/ 343 h 919"/>
              <a:gd name="T10" fmla="*/ 1104 w 1872"/>
              <a:gd name="T11" fmla="*/ 343 h 919"/>
              <a:gd name="T12" fmla="*/ 1488 w 1872"/>
              <a:gd name="T13" fmla="*/ 55 h 919"/>
              <a:gd name="T14" fmla="*/ 492 w 1872"/>
              <a:gd name="T15" fmla="*/ 0 h 919"/>
              <a:gd name="T16" fmla="*/ 0 w 1872"/>
              <a:gd name="T17" fmla="*/ 391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2" h="919">
                <a:moveTo>
                  <a:pt x="0" y="391"/>
                </a:moveTo>
                <a:lnTo>
                  <a:pt x="336" y="919"/>
                </a:lnTo>
                <a:lnTo>
                  <a:pt x="749" y="553"/>
                </a:lnTo>
                <a:lnTo>
                  <a:pt x="1344" y="727"/>
                </a:lnTo>
                <a:lnTo>
                  <a:pt x="1872" y="343"/>
                </a:lnTo>
                <a:lnTo>
                  <a:pt x="1104" y="343"/>
                </a:lnTo>
                <a:lnTo>
                  <a:pt x="1488" y="55"/>
                </a:lnTo>
                <a:lnTo>
                  <a:pt x="492" y="0"/>
                </a:lnTo>
                <a:lnTo>
                  <a:pt x="0" y="391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4009</TotalTime>
  <Words>1485</Words>
  <Application>Microsoft Office PowerPoint</Application>
  <PresentationFormat>On-screen Show (4:3)</PresentationFormat>
  <Paragraphs>292</Paragraphs>
  <Slides>44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Office Theme</vt:lpstr>
      <vt:lpstr>1_Office Theme</vt:lpstr>
      <vt:lpstr>Equation</vt:lpstr>
      <vt:lpstr>Vergelijking</vt:lpstr>
      <vt:lpstr>Geometric Description</vt:lpstr>
      <vt:lpstr>Topics this lecture</vt:lpstr>
      <vt:lpstr>How description can help with pattern recognition</vt:lpstr>
      <vt:lpstr>Description: measures</vt:lpstr>
      <vt:lpstr>Geometric description</vt:lpstr>
      <vt:lpstr>Description of size</vt:lpstr>
      <vt:lpstr>Area of a polygon</vt:lpstr>
      <vt:lpstr>Idea: area under edge</vt:lpstr>
      <vt:lpstr>Area, continued</vt:lpstr>
      <vt:lpstr>Area formula</vt:lpstr>
      <vt:lpstr>Diameter and width</vt:lpstr>
      <vt:lpstr>Description of location</vt:lpstr>
      <vt:lpstr>Center of mass of a polygon</vt:lpstr>
      <vt:lpstr>Center of mass of a polygon</vt:lpstr>
      <vt:lpstr>Description of orientation</vt:lpstr>
      <vt:lpstr>Description of shape by a number</vt:lpstr>
      <vt:lpstr>Description of shape by skeleton</vt:lpstr>
      <vt:lpstr>Computation skeleton</vt:lpstr>
      <vt:lpstr>Description of shape of a polyline or boundary of a polygon</vt:lpstr>
      <vt:lpstr>Description of shape of a polyline or boundary of a polygon at a point</vt:lpstr>
      <vt:lpstr>Description of shape of a polyline or boundary of a polygon at a point</vt:lpstr>
      <vt:lpstr>Description of shape of a polyline or boundary of a polygon at a point</vt:lpstr>
      <vt:lpstr>Description of point sets</vt:lpstr>
      <vt:lpstr>PowerPoint Presentation</vt:lpstr>
      <vt:lpstr>Description of point sets</vt:lpstr>
      <vt:lpstr>Example of density</vt:lpstr>
      <vt:lpstr>PowerPoint Presentation</vt:lpstr>
      <vt:lpstr>Description of point sets</vt:lpstr>
      <vt:lpstr>Description of valued point set</vt:lpstr>
      <vt:lpstr>Description of valued point set</vt:lpstr>
      <vt:lpstr>Description of valued point set</vt:lpstr>
      <vt:lpstr>PowerPoint Presentation</vt:lpstr>
      <vt:lpstr>PowerPoint Presentation</vt:lpstr>
      <vt:lpstr>Importance auto-correlation</vt:lpstr>
      <vt:lpstr>Importance auto-correlation</vt:lpstr>
      <vt:lpstr>Capturing neighborhood of a polygon or polygonal line</vt:lpstr>
      <vt:lpstr>Buffer of a polyline</vt:lpstr>
      <vt:lpstr>Buffer computation: divide &amp; conquer</vt:lpstr>
      <vt:lpstr>Buffer complexity</vt:lpstr>
      <vt:lpstr>Buffer complexity</vt:lpstr>
      <vt:lpstr>Merge buffers to one</vt:lpstr>
      <vt:lpstr>How many intersection points?</vt:lpstr>
      <vt:lpstr>The algorithm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description</dc:title>
  <dc:creator>Marc van Kreveld</dc:creator>
  <cp:lastModifiedBy>Marc van Kreveld</cp:lastModifiedBy>
  <cp:revision>38</cp:revision>
  <dcterms:created xsi:type="dcterms:W3CDTF">2015-10-23T20:14:36Z</dcterms:created>
  <dcterms:modified xsi:type="dcterms:W3CDTF">2015-12-18T10:11:16Z</dcterms:modified>
</cp:coreProperties>
</file>