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63" r:id="rId3"/>
    <p:sldId id="265" r:id="rId4"/>
    <p:sldId id="264" r:id="rId5"/>
    <p:sldId id="267" r:id="rId6"/>
    <p:sldId id="268" r:id="rId7"/>
    <p:sldId id="271" r:id="rId8"/>
    <p:sldId id="272" r:id="rId9"/>
    <p:sldId id="269" r:id="rId10"/>
    <p:sldId id="270" r:id="rId11"/>
    <p:sldId id="266" r:id="rId12"/>
    <p:sldId id="257" r:id="rId13"/>
    <p:sldId id="304" r:id="rId14"/>
    <p:sldId id="301" r:id="rId15"/>
    <p:sldId id="259" r:id="rId16"/>
    <p:sldId id="274" r:id="rId17"/>
    <p:sldId id="283" r:id="rId18"/>
    <p:sldId id="284" r:id="rId19"/>
    <p:sldId id="285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298" r:id="rId40"/>
    <p:sldId id="300" r:id="rId41"/>
    <p:sldId id="302" r:id="rId42"/>
    <p:sldId id="303" r:id="rId43"/>
    <p:sldId id="261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262" r:id="rId54"/>
    <p:sldId id="314" r:id="rId55"/>
    <p:sldId id="316" r:id="rId56"/>
    <p:sldId id="317" r:id="rId57"/>
    <p:sldId id="315" r:id="rId58"/>
    <p:sldId id="31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A66"/>
    <a:srgbClr val="3131FF"/>
    <a:srgbClr val="69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1" autoAdjust="0"/>
  </p:normalViewPr>
  <p:slideViewPr>
    <p:cSldViewPr>
      <p:cViewPr>
        <p:scale>
          <a:sx n="100" d="100"/>
          <a:sy n="100" d="100"/>
        </p:scale>
        <p:origin x="-918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9A228-34F4-45FF-87AD-2800B46304B6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92F64-9F35-4834-A882-4BDF893D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7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the triangle inequality holds, and area of symmetric difference is a metric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92F64-9F35-4834-A882-4BDF893D71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8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92F64-9F35-4834-A882-4BDF893D71B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 shows that the discrete </a:t>
            </a:r>
            <a:r>
              <a:rPr lang="en-US" dirty="0" err="1" smtClean="0"/>
              <a:t>Frechet</a:t>
            </a:r>
            <a:r>
              <a:rPr lang="en-US" dirty="0" smtClean="0"/>
              <a:t> distance can be much larger than the </a:t>
            </a:r>
            <a:r>
              <a:rPr lang="en-US" dirty="0" err="1" smtClean="0"/>
              <a:t>Frechet</a:t>
            </a:r>
            <a:r>
              <a:rPr lang="en-US" dirty="0" smtClean="0"/>
              <a:t> distance.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92F64-9F35-4834-A882-4BDF893D71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 to the </a:t>
            </a:r>
            <a:r>
              <a:rPr lang="en-US" dirty="0" err="1" smtClean="0"/>
              <a:t>Hausdorff</a:t>
            </a:r>
            <a:r>
              <a:rPr lang="en-US" dirty="0" smtClean="0"/>
              <a:t> distance, the right point sets are more alike than the left point sets, due to </a:t>
            </a:r>
            <a:r>
              <a:rPr lang="en-US" smtClean="0"/>
              <a:t>one outlier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92F64-9F35-4834-A882-4BDF893D71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92F64-9F35-4834-A882-4BDF893D71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8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92F64-9F35-4834-A882-4BDF893D71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92F64-9F35-4834-A882-4BDF893D71B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92F64-9F35-4834-A882-4BDF893D71B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92F64-9F35-4834-A882-4BDF893D71B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92F64-9F35-4834-A882-4BDF893D71B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6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2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3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B989-1880-4350-A8DE-6C1CDF74B5FF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90613"/>
          </a:xfrm>
        </p:spPr>
        <p:txBody>
          <a:bodyPr/>
          <a:lstStyle/>
          <a:p>
            <a:r>
              <a:rPr lang="en-US" dirty="0" smtClean="0"/>
              <a:t>Measures and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Pattern Recognition </a:t>
            </a:r>
            <a:r>
              <a:rPr lang="en-US" dirty="0" smtClean="0"/>
              <a:t>2015/2016</a:t>
            </a:r>
          </a:p>
          <a:p>
            <a:r>
              <a:rPr lang="en-US" dirty="0" smtClean="0"/>
              <a:t>Marc van Kreveld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metric on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Given three polygons P, Q, R, we always have</a:t>
            </a:r>
            <a:br>
              <a:rPr lang="en-US" dirty="0" smtClean="0"/>
            </a:br>
            <a:r>
              <a:rPr lang="en-US" dirty="0" err="1" smtClean="0"/>
              <a:t>Asym</a:t>
            </a:r>
            <a:r>
              <a:rPr lang="en-US" dirty="0" smtClean="0"/>
              <a:t>(P,Q) </a:t>
            </a:r>
            <a:r>
              <a:rPr lang="en-US" dirty="0" smtClean="0">
                <a:sym typeface="Symbol" panose="05050102010706020507" pitchFamily="18" charset="2"/>
              </a:rPr>
              <a:t> </a:t>
            </a:r>
            <a:r>
              <a:rPr lang="en-US" dirty="0" err="1" smtClean="0">
                <a:sym typeface="Symbol" panose="05050102010706020507" pitchFamily="18" charset="2"/>
              </a:rPr>
              <a:t>Asym</a:t>
            </a:r>
            <a:r>
              <a:rPr lang="en-US" dirty="0" smtClean="0">
                <a:sym typeface="Symbol" panose="05050102010706020507" pitchFamily="18" charset="2"/>
              </a:rPr>
              <a:t>(P,R) + </a:t>
            </a:r>
            <a:r>
              <a:rPr lang="en-US" dirty="0" err="1" smtClean="0">
                <a:sym typeface="Symbol" panose="05050102010706020507" pitchFamily="18" charset="2"/>
              </a:rPr>
              <a:t>Asym</a:t>
            </a:r>
            <a:r>
              <a:rPr lang="en-US" dirty="0" smtClean="0">
                <a:sym typeface="Symbol" panose="05050102010706020507" pitchFamily="18" charset="2"/>
              </a:rPr>
              <a:t> (R,Q)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For polygon R, 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anything R contains of P but not Q makes </a:t>
            </a:r>
            <a:r>
              <a:rPr lang="en-US" dirty="0" err="1" smtClean="0">
                <a:sym typeface="Symbol" panose="05050102010706020507" pitchFamily="18" charset="2"/>
              </a:rPr>
              <a:t>Asym</a:t>
            </a:r>
            <a:r>
              <a:rPr lang="en-US" dirty="0" smtClean="0">
                <a:sym typeface="Symbol" panose="05050102010706020507" pitchFamily="18" charset="2"/>
              </a:rPr>
              <a:t>(R,Q) larger by that area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anything R contains of Q but not P, same argument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anything R contains of both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P and Q does not give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area to </a:t>
            </a:r>
            <a:r>
              <a:rPr lang="en-US" dirty="0" err="1" smtClean="0">
                <a:sym typeface="Symbol" panose="05050102010706020507" pitchFamily="18" charset="2"/>
              </a:rPr>
              <a:t>Asym</a:t>
            </a:r>
            <a:r>
              <a:rPr lang="en-US" dirty="0" smtClean="0">
                <a:sym typeface="Symbol" panose="05050102010706020507" pitchFamily="18" charset="2"/>
              </a:rPr>
              <a:t>(P,Q)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anything R contains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outside P and Q does not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add to </a:t>
            </a:r>
            <a:r>
              <a:rPr lang="en-US" dirty="0" err="1" smtClean="0">
                <a:sym typeface="Symbol" panose="05050102010706020507" pitchFamily="18" charset="2"/>
              </a:rPr>
              <a:t>Asym</a:t>
            </a:r>
            <a:r>
              <a:rPr lang="en-US" dirty="0" smtClean="0">
                <a:sym typeface="Symbol" panose="05050102010706020507" pitchFamily="18" charset="2"/>
              </a:rPr>
              <a:t>(P,Q)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044642" y="4905890"/>
            <a:ext cx="3130061" cy="1230923"/>
          </a:xfrm>
          <a:custGeom>
            <a:avLst/>
            <a:gdLst>
              <a:gd name="connsiteX0" fmla="*/ 0 w 3130061"/>
              <a:gd name="connsiteY0" fmla="*/ 509954 h 1230923"/>
              <a:gd name="connsiteX1" fmla="*/ 474784 w 3130061"/>
              <a:gd name="connsiteY1" fmla="*/ 1230923 h 1230923"/>
              <a:gd name="connsiteX2" fmla="*/ 1978269 w 3130061"/>
              <a:gd name="connsiteY2" fmla="*/ 817685 h 1230923"/>
              <a:gd name="connsiteX3" fmla="*/ 2118946 w 3130061"/>
              <a:gd name="connsiteY3" fmla="*/ 1222131 h 1230923"/>
              <a:gd name="connsiteX4" fmla="*/ 2954215 w 3130061"/>
              <a:gd name="connsiteY4" fmla="*/ 1107831 h 1230923"/>
              <a:gd name="connsiteX5" fmla="*/ 3130061 w 3130061"/>
              <a:gd name="connsiteY5" fmla="*/ 211016 h 1230923"/>
              <a:gd name="connsiteX6" fmla="*/ 1626577 w 3130061"/>
              <a:gd name="connsiteY6" fmla="*/ 263769 h 1230923"/>
              <a:gd name="connsiteX7" fmla="*/ 1230923 w 3130061"/>
              <a:gd name="connsiteY7" fmla="*/ 712177 h 1230923"/>
              <a:gd name="connsiteX8" fmla="*/ 835269 w 3130061"/>
              <a:gd name="connsiteY8" fmla="*/ 0 h 1230923"/>
              <a:gd name="connsiteX9" fmla="*/ 835269 w 3130061"/>
              <a:gd name="connsiteY9" fmla="*/ 729762 h 1230923"/>
              <a:gd name="connsiteX10" fmla="*/ 0 w 3130061"/>
              <a:gd name="connsiteY10" fmla="*/ 509954 h 123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30061" h="1230923">
                <a:moveTo>
                  <a:pt x="0" y="509954"/>
                </a:moveTo>
                <a:lnTo>
                  <a:pt x="474784" y="1230923"/>
                </a:lnTo>
                <a:lnTo>
                  <a:pt x="1978269" y="817685"/>
                </a:lnTo>
                <a:lnTo>
                  <a:pt x="2118946" y="1222131"/>
                </a:lnTo>
                <a:lnTo>
                  <a:pt x="2954215" y="1107831"/>
                </a:lnTo>
                <a:lnTo>
                  <a:pt x="3130061" y="211016"/>
                </a:lnTo>
                <a:lnTo>
                  <a:pt x="1626577" y="263769"/>
                </a:lnTo>
                <a:lnTo>
                  <a:pt x="1230923" y="712177"/>
                </a:lnTo>
                <a:lnTo>
                  <a:pt x="835269" y="0"/>
                </a:lnTo>
                <a:lnTo>
                  <a:pt x="835269" y="729762"/>
                </a:lnTo>
                <a:lnTo>
                  <a:pt x="0" y="50995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011796" y="4791590"/>
            <a:ext cx="2479430" cy="1661746"/>
          </a:xfrm>
          <a:custGeom>
            <a:avLst/>
            <a:gdLst>
              <a:gd name="connsiteX0" fmla="*/ 1371600 w 2479430"/>
              <a:gd name="connsiteY0" fmla="*/ 0 h 1661746"/>
              <a:gd name="connsiteX1" fmla="*/ 536330 w 2479430"/>
              <a:gd name="connsiteY1" fmla="*/ 8793 h 1661746"/>
              <a:gd name="connsiteX2" fmla="*/ 325315 w 2479430"/>
              <a:gd name="connsiteY2" fmla="*/ 386862 h 1661746"/>
              <a:gd name="connsiteX3" fmla="*/ 0 w 2479430"/>
              <a:gd name="connsiteY3" fmla="*/ 580293 h 1661746"/>
              <a:gd name="connsiteX4" fmla="*/ 140676 w 2479430"/>
              <a:gd name="connsiteY4" fmla="*/ 1521069 h 1661746"/>
              <a:gd name="connsiteX5" fmla="*/ 650630 w 2479430"/>
              <a:gd name="connsiteY5" fmla="*/ 1477108 h 1661746"/>
              <a:gd name="connsiteX6" fmla="*/ 633046 w 2479430"/>
              <a:gd name="connsiteY6" fmla="*/ 817685 h 1661746"/>
              <a:gd name="connsiteX7" fmla="*/ 1169376 w 2479430"/>
              <a:gd name="connsiteY7" fmla="*/ 694593 h 1661746"/>
              <a:gd name="connsiteX8" fmla="*/ 1521069 w 2479430"/>
              <a:gd name="connsiteY8" fmla="*/ 1099039 h 1661746"/>
              <a:gd name="connsiteX9" fmla="*/ 1327638 w 2479430"/>
              <a:gd name="connsiteY9" fmla="*/ 1661746 h 1661746"/>
              <a:gd name="connsiteX10" fmla="*/ 1916723 w 2479430"/>
              <a:gd name="connsiteY10" fmla="*/ 1644162 h 1661746"/>
              <a:gd name="connsiteX11" fmla="*/ 2479430 w 2479430"/>
              <a:gd name="connsiteY11" fmla="*/ 958362 h 1661746"/>
              <a:gd name="connsiteX12" fmla="*/ 1820007 w 2479430"/>
              <a:gd name="connsiteY12" fmla="*/ 562708 h 1661746"/>
              <a:gd name="connsiteX13" fmla="*/ 1740876 w 2479430"/>
              <a:gd name="connsiteY13" fmla="*/ 131885 h 1661746"/>
              <a:gd name="connsiteX14" fmla="*/ 1371600 w 2479430"/>
              <a:gd name="connsiteY14" fmla="*/ 0 h 166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79430" h="1661746">
                <a:moveTo>
                  <a:pt x="1371600" y="0"/>
                </a:moveTo>
                <a:lnTo>
                  <a:pt x="536330" y="8793"/>
                </a:lnTo>
                <a:lnTo>
                  <a:pt x="325315" y="386862"/>
                </a:lnTo>
                <a:lnTo>
                  <a:pt x="0" y="580293"/>
                </a:lnTo>
                <a:lnTo>
                  <a:pt x="140676" y="1521069"/>
                </a:lnTo>
                <a:lnTo>
                  <a:pt x="650630" y="1477108"/>
                </a:lnTo>
                <a:lnTo>
                  <a:pt x="633046" y="817685"/>
                </a:lnTo>
                <a:lnTo>
                  <a:pt x="1169376" y="694593"/>
                </a:lnTo>
                <a:lnTo>
                  <a:pt x="1521069" y="1099039"/>
                </a:lnTo>
                <a:lnTo>
                  <a:pt x="1327638" y="1661746"/>
                </a:lnTo>
                <a:lnTo>
                  <a:pt x="1916723" y="1644162"/>
                </a:lnTo>
                <a:lnTo>
                  <a:pt x="2479430" y="958362"/>
                </a:lnTo>
                <a:lnTo>
                  <a:pt x="1820007" y="562708"/>
                </a:lnTo>
                <a:lnTo>
                  <a:pt x="1740876" y="131885"/>
                </a:lnTo>
                <a:lnTo>
                  <a:pt x="1371600" y="0"/>
                </a:lnTo>
                <a:close/>
              </a:path>
            </a:pathLst>
          </a:custGeom>
          <a:solidFill>
            <a:srgbClr val="FC5A66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8618" y="501128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85002" y="5947393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247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aspects for measures in geometric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18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“Measures” in the loose sense</a:t>
            </a:r>
          </a:p>
          <a:p>
            <a:r>
              <a:rPr lang="en-US" dirty="0" smtClean="0"/>
              <a:t>Size (descriptive measure for many things)</a:t>
            </a:r>
          </a:p>
          <a:p>
            <a:r>
              <a:rPr lang="en-US" dirty="0" err="1" smtClean="0"/>
              <a:t>Elongatedness</a:t>
            </a:r>
            <a:r>
              <a:rPr lang="en-US" dirty="0" smtClean="0"/>
              <a:t> (descriptive measure for a polygon)</a:t>
            </a:r>
          </a:p>
          <a:p>
            <a:r>
              <a:rPr lang="en-US" dirty="0" smtClean="0"/>
              <a:t>Spread (descriptive measure for a point set)</a:t>
            </a:r>
          </a:p>
          <a:p>
            <a:r>
              <a:rPr lang="en-US" dirty="0" smtClean="0"/>
              <a:t>Goodness of fit (for e.g. a shape and a point set)</a:t>
            </a:r>
          </a:p>
          <a:p>
            <a:r>
              <a:rPr lang="en-US" dirty="0" smtClean="0"/>
              <a:t>Similarity / distance (for two things of the same type)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0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in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75798" cy="2035423"/>
          </a:xfrm>
        </p:spPr>
        <p:txBody>
          <a:bodyPr>
            <a:normAutofit/>
          </a:bodyPr>
          <a:lstStyle/>
          <a:p>
            <a:r>
              <a:rPr lang="en-US" dirty="0" smtClean="0"/>
              <a:t>When defining the distance between two point </a:t>
            </a:r>
            <a:r>
              <a:rPr lang="en-US" i="1" dirty="0" smtClean="0"/>
              <a:t>sets</a:t>
            </a:r>
            <a:r>
              <a:rPr lang="en-US" dirty="0" smtClean="0"/>
              <a:t>, we may want to combine several point-point distances into one distance measure</a:t>
            </a:r>
          </a:p>
          <a:p>
            <a:r>
              <a:rPr lang="en-US" dirty="0" smtClean="0"/>
              <a:t>This can be called </a:t>
            </a:r>
            <a:r>
              <a:rPr lang="en-US" b="1" dirty="0" smtClean="0"/>
              <a:t>aggregation</a:t>
            </a:r>
            <a:r>
              <a:rPr lang="en-US" dirty="0" smtClean="0"/>
              <a:t> of distances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02738" y="494116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88224" y="634380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2075" y="5663420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28497" y="50851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65672" y="45091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14940" y="458112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45372" y="6095573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16216" y="484338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426478" y="5220811"/>
            <a:ext cx="161570" cy="4342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99913" y="4640434"/>
            <a:ext cx="112017" cy="3091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02760" y="6208225"/>
            <a:ext cx="561151" cy="1734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37865" y="4695664"/>
            <a:ext cx="99442" cy="1604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5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in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9719"/>
          </a:xfrm>
        </p:spPr>
        <p:txBody>
          <a:bodyPr>
            <a:normAutofit/>
          </a:bodyPr>
          <a:lstStyle/>
          <a:p>
            <a:r>
              <a:rPr lang="en-US" b="1" dirty="0" smtClean="0"/>
              <a:t>Bottleneck</a:t>
            </a:r>
            <a:r>
              <a:rPr lang="en-US" dirty="0" smtClean="0"/>
              <a:t>: aggregation is done by taking a minimum or maximum over values</a:t>
            </a:r>
            <a:br>
              <a:rPr lang="en-US" dirty="0" smtClean="0"/>
            </a:br>
            <a:r>
              <a:rPr lang="en-US" i="1" dirty="0" smtClean="0"/>
              <a:t>Examples: </a:t>
            </a:r>
            <a:r>
              <a:rPr lang="en-US" i="1" dirty="0" err="1" smtClean="0"/>
              <a:t>Hausdorff</a:t>
            </a:r>
            <a:r>
              <a:rPr lang="en-US" i="1" dirty="0" smtClean="0"/>
              <a:t>, </a:t>
            </a:r>
            <a:r>
              <a:rPr lang="en-US" i="1" dirty="0" err="1" smtClean="0"/>
              <a:t>Fr</a:t>
            </a:r>
            <a:r>
              <a:rPr lang="en-US" dirty="0" err="1"/>
              <a:t>é</a:t>
            </a:r>
            <a:r>
              <a:rPr lang="en-US" i="1" dirty="0" err="1" smtClean="0"/>
              <a:t>chet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sz="1600" dirty="0" smtClean="0"/>
          </a:p>
          <a:p>
            <a:r>
              <a:rPr lang="en-US" b="1" dirty="0"/>
              <a:t>S</a:t>
            </a:r>
            <a:r>
              <a:rPr lang="en-US" b="1" dirty="0" smtClean="0"/>
              <a:t>um</a:t>
            </a:r>
            <a:r>
              <a:rPr lang="en-US" dirty="0"/>
              <a:t>: aggregation is done by taking </a:t>
            </a:r>
            <a:r>
              <a:rPr lang="en-US" dirty="0" smtClean="0"/>
              <a:t>the sum </a:t>
            </a:r>
            <a:r>
              <a:rPr lang="en-US" dirty="0"/>
              <a:t>over </a:t>
            </a:r>
            <a:r>
              <a:rPr lang="en-US" dirty="0" smtClean="0"/>
              <a:t>values</a:t>
            </a:r>
            <a:br>
              <a:rPr lang="en-US" dirty="0" smtClean="0"/>
            </a:br>
            <a:r>
              <a:rPr lang="en-US" i="1" dirty="0" smtClean="0"/>
              <a:t>Examples: DTW, EMD, area of symmetric difference</a:t>
            </a:r>
            <a:br>
              <a:rPr lang="en-US" i="1" dirty="0" smtClean="0"/>
            </a:br>
            <a:endParaRPr lang="en-US" sz="1600" i="1" dirty="0" smtClean="0"/>
          </a:p>
          <a:p>
            <a:r>
              <a:rPr lang="en-US" b="1" dirty="0"/>
              <a:t>S</a:t>
            </a:r>
            <a:r>
              <a:rPr lang="en-US" b="1" dirty="0" smtClean="0"/>
              <a:t>um-of-squares</a:t>
            </a:r>
            <a:r>
              <a:rPr lang="en-US" dirty="0"/>
              <a:t>: aggregation is done by taking the </a:t>
            </a:r>
            <a:r>
              <a:rPr lang="en-US" dirty="0" smtClean="0"/>
              <a:t>sum-of-squares </a:t>
            </a:r>
            <a:r>
              <a:rPr lang="en-US" dirty="0"/>
              <a:t>over </a:t>
            </a:r>
            <a:r>
              <a:rPr lang="en-US" dirty="0" smtClean="0"/>
              <a:t>values</a:t>
            </a:r>
            <a:br>
              <a:rPr lang="en-US" dirty="0" smtClean="0"/>
            </a:br>
            <a:r>
              <a:rPr lang="en-US" i="1" dirty="0" smtClean="0"/>
              <a:t>Example: Error of regression line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722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in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91407"/>
          </a:xfrm>
        </p:spPr>
        <p:txBody>
          <a:bodyPr>
            <a:normAutofit/>
          </a:bodyPr>
          <a:lstStyle/>
          <a:p>
            <a:r>
              <a:rPr lang="en-US" b="1" dirty="0" smtClean="0"/>
              <a:t>Bottleneck</a:t>
            </a:r>
            <a:r>
              <a:rPr lang="en-US" dirty="0" smtClean="0"/>
              <a:t>: sensitive to outliers</a:t>
            </a:r>
            <a:endParaRPr lang="en-US" sz="1600" dirty="0" smtClean="0"/>
          </a:p>
          <a:p>
            <a:r>
              <a:rPr lang="en-US" b="1" dirty="0" smtClean="0"/>
              <a:t>Sum</a:t>
            </a:r>
            <a:r>
              <a:rPr lang="en-US" dirty="0"/>
              <a:t>: </a:t>
            </a:r>
            <a:r>
              <a:rPr lang="en-US" dirty="0" smtClean="0"/>
              <a:t>mildly sensitive to outliers</a:t>
            </a:r>
            <a:endParaRPr lang="en-US" sz="1600" i="1" dirty="0" smtClean="0"/>
          </a:p>
          <a:p>
            <a:r>
              <a:rPr lang="en-US" b="1" dirty="0" smtClean="0"/>
              <a:t>Sum-of-squares</a:t>
            </a:r>
            <a:r>
              <a:rPr lang="en-US" dirty="0"/>
              <a:t>: </a:t>
            </a:r>
            <a:r>
              <a:rPr lang="en-US" dirty="0" smtClean="0"/>
              <a:t>moderately sensitive to outliers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32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Well-known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1822" cy="4351338"/>
          </a:xfrm>
        </p:spPr>
        <p:txBody>
          <a:bodyPr/>
          <a:lstStyle/>
          <a:p>
            <a:r>
              <a:rPr lang="en-US" dirty="0" err="1" smtClean="0"/>
              <a:t>Hausdorff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distance (any set; asymmetric, symmetric)</a:t>
            </a:r>
          </a:p>
          <a:p>
            <a:r>
              <a:rPr lang="en-US" dirty="0"/>
              <a:t>Area of symmetric difference (for polygons)</a:t>
            </a:r>
          </a:p>
          <a:p>
            <a:r>
              <a:rPr lang="en-US" dirty="0" err="1" smtClean="0"/>
              <a:t>Fréchet</a:t>
            </a:r>
            <a:r>
              <a:rPr lang="en-US" dirty="0" smtClean="0"/>
              <a:t> distance (for curves)</a:t>
            </a:r>
          </a:p>
          <a:p>
            <a:r>
              <a:rPr lang="en-US" dirty="0" smtClean="0"/>
              <a:t>Dynamic Time </a:t>
            </a:r>
            <a:r>
              <a:rPr lang="en-US" dirty="0"/>
              <a:t>W</a:t>
            </a:r>
            <a:r>
              <a:rPr lang="en-US" dirty="0" smtClean="0"/>
              <a:t>arping (for time series, or for curves)</a:t>
            </a:r>
          </a:p>
          <a:p>
            <a:r>
              <a:rPr lang="en-US" dirty="0" smtClean="0"/>
              <a:t>Earth Mover’s </a:t>
            </a:r>
            <a:r>
              <a:rPr lang="en-US" dirty="0"/>
              <a:t>D</a:t>
            </a:r>
            <a:r>
              <a:rPr lang="en-US" dirty="0" smtClean="0"/>
              <a:t>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Hausdorff</a:t>
            </a:r>
            <a:r>
              <a:rPr lang="en-US" altLang="en-US" dirty="0" smtClean="0"/>
              <a:t> distance</a:t>
            </a:r>
            <a:endParaRPr lang="nl-NL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1532384"/>
          </a:xfrm>
        </p:spPr>
        <p:txBody>
          <a:bodyPr>
            <a:normAutofit/>
          </a:bodyPr>
          <a:lstStyle/>
          <a:p>
            <a:r>
              <a:rPr lang="nl-NL" altLang="en-US" dirty="0" smtClean="0"/>
              <a:t>Defined </a:t>
            </a:r>
            <a:r>
              <a:rPr lang="en-US" altLang="en-US" dirty="0" smtClean="0"/>
              <a:t>for </a:t>
            </a:r>
            <a:r>
              <a:rPr lang="en-US" altLang="en-US" dirty="0"/>
              <a:t>any two</a:t>
            </a:r>
            <a:r>
              <a:rPr lang="nl-NL" altLang="en-US" dirty="0"/>
              <a:t> </a:t>
            </a:r>
            <a:r>
              <a:rPr lang="en-US" altLang="en-US" dirty="0"/>
              <a:t>subsets of the </a:t>
            </a:r>
            <a:r>
              <a:rPr lang="en-US" altLang="en-US" dirty="0" smtClean="0"/>
              <a:t>plane (two point sets, two curves, two polygons, a curve and a polygon, …)</a:t>
            </a:r>
            <a:endParaRPr lang="nl-NL" altLang="en-US" dirty="0"/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4510608" y="2913112"/>
            <a:ext cx="3505200" cy="1524000"/>
          </a:xfrm>
          <a:custGeom>
            <a:avLst/>
            <a:gdLst>
              <a:gd name="T0" fmla="*/ 0 w 2208"/>
              <a:gd name="T1" fmla="*/ 288 h 960"/>
              <a:gd name="T2" fmla="*/ 336 w 2208"/>
              <a:gd name="T3" fmla="*/ 432 h 960"/>
              <a:gd name="T4" fmla="*/ 624 w 2208"/>
              <a:gd name="T5" fmla="*/ 240 h 960"/>
              <a:gd name="T6" fmla="*/ 336 w 2208"/>
              <a:gd name="T7" fmla="*/ 96 h 960"/>
              <a:gd name="T8" fmla="*/ 624 w 2208"/>
              <a:gd name="T9" fmla="*/ 0 h 960"/>
              <a:gd name="T10" fmla="*/ 960 w 2208"/>
              <a:gd name="T11" fmla="*/ 96 h 960"/>
              <a:gd name="T12" fmla="*/ 1056 w 2208"/>
              <a:gd name="T13" fmla="*/ 432 h 960"/>
              <a:gd name="T14" fmla="*/ 1248 w 2208"/>
              <a:gd name="T15" fmla="*/ 480 h 960"/>
              <a:gd name="T16" fmla="*/ 1296 w 2208"/>
              <a:gd name="T17" fmla="*/ 768 h 960"/>
              <a:gd name="T18" fmla="*/ 1824 w 2208"/>
              <a:gd name="T19" fmla="*/ 960 h 960"/>
              <a:gd name="T20" fmla="*/ 2112 w 2208"/>
              <a:gd name="T21" fmla="*/ 720 h 960"/>
              <a:gd name="T22" fmla="*/ 2208 w 2208"/>
              <a:gd name="T23" fmla="*/ 288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08" h="960">
                <a:moveTo>
                  <a:pt x="0" y="288"/>
                </a:moveTo>
                <a:lnTo>
                  <a:pt x="336" y="432"/>
                </a:lnTo>
                <a:lnTo>
                  <a:pt x="624" y="240"/>
                </a:lnTo>
                <a:lnTo>
                  <a:pt x="336" y="96"/>
                </a:lnTo>
                <a:lnTo>
                  <a:pt x="624" y="0"/>
                </a:lnTo>
                <a:lnTo>
                  <a:pt x="960" y="96"/>
                </a:lnTo>
                <a:lnTo>
                  <a:pt x="1056" y="432"/>
                </a:lnTo>
                <a:lnTo>
                  <a:pt x="1248" y="480"/>
                </a:lnTo>
                <a:lnTo>
                  <a:pt x="1296" y="768"/>
                </a:lnTo>
                <a:lnTo>
                  <a:pt x="1824" y="960"/>
                </a:lnTo>
                <a:lnTo>
                  <a:pt x="2112" y="720"/>
                </a:lnTo>
                <a:lnTo>
                  <a:pt x="2208" y="288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7897" name="Freeform 9"/>
          <p:cNvSpPr>
            <a:spLocks/>
          </p:cNvSpPr>
          <p:nvPr/>
        </p:nvSpPr>
        <p:spPr bwMode="auto">
          <a:xfrm>
            <a:off x="4358208" y="3217912"/>
            <a:ext cx="3886200" cy="762000"/>
          </a:xfrm>
          <a:custGeom>
            <a:avLst/>
            <a:gdLst>
              <a:gd name="T0" fmla="*/ 0 w 2448"/>
              <a:gd name="T1" fmla="*/ 240 h 480"/>
              <a:gd name="T2" fmla="*/ 432 w 2448"/>
              <a:gd name="T3" fmla="*/ 96 h 480"/>
              <a:gd name="T4" fmla="*/ 672 w 2448"/>
              <a:gd name="T5" fmla="*/ 192 h 480"/>
              <a:gd name="T6" fmla="*/ 816 w 2448"/>
              <a:gd name="T7" fmla="*/ 144 h 480"/>
              <a:gd name="T8" fmla="*/ 864 w 2448"/>
              <a:gd name="T9" fmla="*/ 0 h 480"/>
              <a:gd name="T10" fmla="*/ 1008 w 2448"/>
              <a:gd name="T11" fmla="*/ 0 h 480"/>
              <a:gd name="T12" fmla="*/ 1056 w 2448"/>
              <a:gd name="T13" fmla="*/ 240 h 480"/>
              <a:gd name="T14" fmla="*/ 1296 w 2448"/>
              <a:gd name="T15" fmla="*/ 480 h 480"/>
              <a:gd name="T16" fmla="*/ 1632 w 2448"/>
              <a:gd name="T17" fmla="*/ 480 h 480"/>
              <a:gd name="T18" fmla="*/ 1824 w 2448"/>
              <a:gd name="T19" fmla="*/ 288 h 480"/>
              <a:gd name="T20" fmla="*/ 1968 w 2448"/>
              <a:gd name="T21" fmla="*/ 336 h 480"/>
              <a:gd name="T22" fmla="*/ 2016 w 2448"/>
              <a:gd name="T23" fmla="*/ 480 h 480"/>
              <a:gd name="T24" fmla="*/ 2304 w 2448"/>
              <a:gd name="T25" fmla="*/ 480 h 480"/>
              <a:gd name="T26" fmla="*/ 2448 w 2448"/>
              <a:gd name="T27" fmla="*/ 144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48" h="480">
                <a:moveTo>
                  <a:pt x="0" y="240"/>
                </a:moveTo>
                <a:lnTo>
                  <a:pt x="432" y="96"/>
                </a:lnTo>
                <a:lnTo>
                  <a:pt x="672" y="192"/>
                </a:lnTo>
                <a:lnTo>
                  <a:pt x="816" y="144"/>
                </a:lnTo>
                <a:lnTo>
                  <a:pt x="864" y="0"/>
                </a:lnTo>
                <a:lnTo>
                  <a:pt x="1008" y="0"/>
                </a:lnTo>
                <a:lnTo>
                  <a:pt x="1056" y="240"/>
                </a:lnTo>
                <a:lnTo>
                  <a:pt x="1296" y="480"/>
                </a:lnTo>
                <a:lnTo>
                  <a:pt x="1632" y="480"/>
                </a:lnTo>
                <a:lnTo>
                  <a:pt x="1824" y="288"/>
                </a:lnTo>
                <a:lnTo>
                  <a:pt x="1968" y="336"/>
                </a:lnTo>
                <a:lnTo>
                  <a:pt x="2016" y="480"/>
                </a:lnTo>
                <a:lnTo>
                  <a:pt x="2304" y="480"/>
                </a:lnTo>
                <a:lnTo>
                  <a:pt x="2448" y="144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205808" y="2979787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053408" y="3513187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" name="Freeform 1"/>
          <p:cNvSpPr/>
          <p:nvPr/>
        </p:nvSpPr>
        <p:spPr>
          <a:xfrm>
            <a:off x="905608" y="4237892"/>
            <a:ext cx="4000500" cy="2347546"/>
          </a:xfrm>
          <a:custGeom>
            <a:avLst/>
            <a:gdLst>
              <a:gd name="connsiteX0" fmla="*/ 131884 w 4000500"/>
              <a:gd name="connsiteY0" fmla="*/ 307731 h 2347546"/>
              <a:gd name="connsiteX1" fmla="*/ 0 w 4000500"/>
              <a:gd name="connsiteY1" fmla="*/ 967154 h 2347546"/>
              <a:gd name="connsiteX2" fmla="*/ 1292469 w 4000500"/>
              <a:gd name="connsiteY2" fmla="*/ 1397977 h 2347546"/>
              <a:gd name="connsiteX3" fmla="*/ 1793630 w 4000500"/>
              <a:gd name="connsiteY3" fmla="*/ 580293 h 2347546"/>
              <a:gd name="connsiteX4" fmla="*/ 2057400 w 4000500"/>
              <a:gd name="connsiteY4" fmla="*/ 1248508 h 2347546"/>
              <a:gd name="connsiteX5" fmla="*/ 1881554 w 4000500"/>
              <a:gd name="connsiteY5" fmla="*/ 2057400 h 2347546"/>
              <a:gd name="connsiteX6" fmla="*/ 720969 w 4000500"/>
              <a:gd name="connsiteY6" fmla="*/ 1696916 h 2347546"/>
              <a:gd name="connsiteX7" fmla="*/ 967154 w 4000500"/>
              <a:gd name="connsiteY7" fmla="*/ 2347546 h 2347546"/>
              <a:gd name="connsiteX8" fmla="*/ 2092569 w 4000500"/>
              <a:gd name="connsiteY8" fmla="*/ 2259623 h 2347546"/>
              <a:gd name="connsiteX9" fmla="*/ 2751992 w 4000500"/>
              <a:gd name="connsiteY9" fmla="*/ 1573823 h 2347546"/>
              <a:gd name="connsiteX10" fmla="*/ 3411415 w 4000500"/>
              <a:gd name="connsiteY10" fmla="*/ 1951893 h 2347546"/>
              <a:gd name="connsiteX11" fmla="*/ 4000500 w 4000500"/>
              <a:gd name="connsiteY11" fmla="*/ 1565031 h 2347546"/>
              <a:gd name="connsiteX12" fmla="*/ 3666392 w 4000500"/>
              <a:gd name="connsiteY12" fmla="*/ 967154 h 2347546"/>
              <a:gd name="connsiteX13" fmla="*/ 2839915 w 4000500"/>
              <a:gd name="connsiteY13" fmla="*/ 1266093 h 2347546"/>
              <a:gd name="connsiteX14" fmla="*/ 2760784 w 4000500"/>
              <a:gd name="connsiteY14" fmla="*/ 624254 h 2347546"/>
              <a:gd name="connsiteX15" fmla="*/ 2338754 w 4000500"/>
              <a:gd name="connsiteY15" fmla="*/ 633046 h 2347546"/>
              <a:gd name="connsiteX16" fmla="*/ 1617784 w 4000500"/>
              <a:gd name="connsiteY16" fmla="*/ 0 h 2347546"/>
              <a:gd name="connsiteX17" fmla="*/ 1292469 w 4000500"/>
              <a:gd name="connsiteY17" fmla="*/ 518746 h 2347546"/>
              <a:gd name="connsiteX18" fmla="*/ 685800 w 4000500"/>
              <a:gd name="connsiteY18" fmla="*/ 465993 h 2347546"/>
              <a:gd name="connsiteX19" fmla="*/ 131884 w 4000500"/>
              <a:gd name="connsiteY19" fmla="*/ 307731 h 23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00500" h="2347546">
                <a:moveTo>
                  <a:pt x="131884" y="307731"/>
                </a:moveTo>
                <a:lnTo>
                  <a:pt x="0" y="967154"/>
                </a:lnTo>
                <a:lnTo>
                  <a:pt x="1292469" y="1397977"/>
                </a:lnTo>
                <a:lnTo>
                  <a:pt x="1793630" y="580293"/>
                </a:lnTo>
                <a:lnTo>
                  <a:pt x="2057400" y="1248508"/>
                </a:lnTo>
                <a:lnTo>
                  <a:pt x="1881554" y="2057400"/>
                </a:lnTo>
                <a:lnTo>
                  <a:pt x="720969" y="1696916"/>
                </a:lnTo>
                <a:lnTo>
                  <a:pt x="967154" y="2347546"/>
                </a:lnTo>
                <a:lnTo>
                  <a:pt x="2092569" y="2259623"/>
                </a:lnTo>
                <a:lnTo>
                  <a:pt x="2751992" y="1573823"/>
                </a:lnTo>
                <a:lnTo>
                  <a:pt x="3411415" y="1951893"/>
                </a:lnTo>
                <a:lnTo>
                  <a:pt x="4000500" y="1565031"/>
                </a:lnTo>
                <a:lnTo>
                  <a:pt x="3666392" y="967154"/>
                </a:lnTo>
                <a:lnTo>
                  <a:pt x="2839915" y="1266093"/>
                </a:lnTo>
                <a:lnTo>
                  <a:pt x="2760784" y="624254"/>
                </a:lnTo>
                <a:lnTo>
                  <a:pt x="2338754" y="633046"/>
                </a:lnTo>
                <a:lnTo>
                  <a:pt x="1617784" y="0"/>
                </a:lnTo>
                <a:lnTo>
                  <a:pt x="1292469" y="518746"/>
                </a:lnTo>
                <a:lnTo>
                  <a:pt x="685800" y="465993"/>
                </a:lnTo>
                <a:lnTo>
                  <a:pt x="131884" y="307731"/>
                </a:lnTo>
                <a:close/>
              </a:path>
            </a:pathLst>
          </a:custGeom>
          <a:solidFill>
            <a:srgbClr val="695D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283968" y="5733256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19672" y="5085184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23928" y="4653136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76056" y="5085184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60032" y="6381328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123728" y="4365104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827584" y="4005064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4788024" y="4509120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 dirty="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Hausdorff</a:t>
            </a:r>
            <a:r>
              <a:rPr lang="en-US" altLang="en-US" dirty="0" smtClean="0"/>
              <a:t> distance</a:t>
            </a:r>
            <a:endParaRPr lang="nl-NL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3044552"/>
          </a:xfrm>
        </p:spPr>
        <p:txBody>
          <a:bodyPr>
            <a:normAutofit/>
          </a:bodyPr>
          <a:lstStyle/>
          <a:p>
            <a:r>
              <a:rPr lang="nl-NL" altLang="en-US" dirty="0" smtClean="0"/>
              <a:t>Defined </a:t>
            </a:r>
            <a:r>
              <a:rPr lang="en-US" altLang="en-US" dirty="0" smtClean="0"/>
              <a:t>for </a:t>
            </a:r>
            <a:r>
              <a:rPr lang="en-US" altLang="en-US" dirty="0"/>
              <a:t>any two</a:t>
            </a:r>
            <a:r>
              <a:rPr lang="nl-NL" altLang="en-US" dirty="0"/>
              <a:t> </a:t>
            </a:r>
            <a:r>
              <a:rPr lang="en-US" altLang="en-US" dirty="0"/>
              <a:t>subsets of the </a:t>
            </a:r>
            <a:r>
              <a:rPr lang="en-US" altLang="en-US" dirty="0" smtClean="0"/>
              <a:t>plane (two point sets, two curves, two polygons, a curve and a polygon, …)</a:t>
            </a:r>
          </a:p>
          <a:p>
            <a:r>
              <a:rPr lang="en-US" altLang="en-US" dirty="0" smtClean="0"/>
              <a:t>Bottleneck metric</a:t>
            </a:r>
          </a:p>
          <a:p>
            <a:r>
              <a:rPr lang="en-US" altLang="en-US" dirty="0" smtClean="0"/>
              <a:t>Asymmetric version: A </a:t>
            </a:r>
            <a:r>
              <a:rPr lang="en-US" altLang="en-US" dirty="0" smtClean="0">
                <a:sym typeface="Wingdings" panose="05000000000000000000" pitchFamily="2" charset="2"/>
              </a:rPr>
              <a:t> B  (or B  A</a:t>
            </a:r>
            <a:r>
              <a:rPr lang="en-US" altLang="en-US" dirty="0" smtClean="0">
                <a:sym typeface="Wingdings" panose="05000000000000000000" pitchFamily="2" charset="2"/>
              </a:rPr>
              <a:t>); not a metric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Symmetric version: Max of both asymmetric versions:</a:t>
            </a:r>
            <a:endParaRPr lang="nl-NL" altLang="en-US" dirty="0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852561" y="4754221"/>
            <a:ext cx="7535863" cy="58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800" dirty="0"/>
              <a:t>Max</a:t>
            </a:r>
            <a:r>
              <a:rPr lang="nl-NL" altLang="en-US" sz="3200" dirty="0"/>
              <a:t> ( max min dist(</a:t>
            </a:r>
            <a:r>
              <a:rPr lang="nl-NL" altLang="en-US" sz="3200" i="1" dirty="0"/>
              <a:t>a</a:t>
            </a:r>
            <a:r>
              <a:rPr lang="nl-NL" altLang="en-US" sz="3200" dirty="0"/>
              <a:t>,</a:t>
            </a:r>
            <a:r>
              <a:rPr lang="nl-NL" altLang="en-US" sz="3200" i="1" dirty="0"/>
              <a:t>b</a:t>
            </a:r>
            <a:r>
              <a:rPr lang="nl-NL" altLang="en-US" sz="3200" dirty="0"/>
              <a:t>) , max min dist(</a:t>
            </a:r>
            <a:r>
              <a:rPr lang="nl-NL" altLang="en-US" sz="3200" i="1" dirty="0"/>
              <a:t>b</a:t>
            </a:r>
            <a:r>
              <a:rPr lang="nl-NL" altLang="en-US" sz="3200" dirty="0"/>
              <a:t>,</a:t>
            </a:r>
            <a:r>
              <a:rPr lang="nl-NL" altLang="en-US" sz="3200" i="1" dirty="0"/>
              <a:t>a</a:t>
            </a:r>
            <a:r>
              <a:rPr lang="nl-NL" altLang="en-US" sz="3200" dirty="0"/>
              <a:t>) )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835696" y="5189190"/>
            <a:ext cx="647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 i="1" dirty="0"/>
              <a:t>a</a:t>
            </a:r>
            <a:r>
              <a:rPr lang="nl-NL" altLang="en-US" sz="2000" dirty="0">
                <a:sym typeface="Symbol" panose="05050102010706020507" pitchFamily="18" charset="2"/>
              </a:rPr>
              <a:t>A</a:t>
            </a:r>
            <a:endParaRPr lang="nl-NL" altLang="en-US" sz="2000" dirty="0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004048" y="5170139"/>
            <a:ext cx="638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 i="1" dirty="0"/>
              <a:t>b</a:t>
            </a:r>
            <a:r>
              <a:rPr lang="nl-NL" altLang="en-US" sz="2000" dirty="0">
                <a:sym typeface="Symbol" panose="05050102010706020507" pitchFamily="18" charset="2"/>
              </a:rPr>
              <a:t>B</a:t>
            </a:r>
            <a:endParaRPr lang="nl-NL" altLang="en-US" sz="2000" dirty="0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2627784" y="5179664"/>
            <a:ext cx="638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 i="1" dirty="0"/>
              <a:t>b</a:t>
            </a:r>
            <a:r>
              <a:rPr lang="nl-NL" altLang="en-US" sz="2000" dirty="0">
                <a:sym typeface="Symbol" panose="05050102010706020507" pitchFamily="18" charset="2"/>
              </a:rPr>
              <a:t>B</a:t>
            </a:r>
            <a:endParaRPr lang="nl-NL" altLang="en-US" sz="2000" dirty="0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796136" y="5170139"/>
            <a:ext cx="647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 i="1" dirty="0"/>
              <a:t>a</a:t>
            </a:r>
            <a:r>
              <a:rPr lang="nl-NL" altLang="en-US" sz="2000" dirty="0">
                <a:sym typeface="Symbol" panose="05050102010706020507" pitchFamily="18" charset="2"/>
              </a:rPr>
              <a:t>A</a:t>
            </a:r>
            <a:endParaRPr lang="nl-NL" altLang="en-US" sz="2000" dirty="0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2595353" y="5847655"/>
            <a:ext cx="968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dirty="0">
                <a:sym typeface="Wingdings" panose="05000000000000000000" pitchFamily="2" charset="2"/>
              </a:rPr>
              <a:t> B</a:t>
            </a:r>
            <a:endParaRPr lang="en-US" altLang="en-US" sz="2400" dirty="0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084168" y="5847655"/>
            <a:ext cx="968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B </a:t>
            </a:r>
            <a:r>
              <a:rPr lang="en-US" altLang="en-US" sz="2400" dirty="0">
                <a:sym typeface="Wingdings" panose="05000000000000000000" pitchFamily="2" charset="2"/>
              </a:rPr>
              <a:t> A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30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Hausdorff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7886700" cy="1027311"/>
          </a:xfrm>
        </p:spPr>
        <p:txBody>
          <a:bodyPr/>
          <a:lstStyle/>
          <a:p>
            <a:r>
              <a:rPr lang="en-US" dirty="0" smtClean="0"/>
              <a:t>Which is larger: the </a:t>
            </a:r>
            <a:r>
              <a:rPr lang="en-US" dirty="0" err="1" smtClean="0"/>
              <a:t>Hausdorff</a:t>
            </a:r>
            <a:r>
              <a:rPr lang="en-US" dirty="0" smtClean="0"/>
              <a:t> distance A </a:t>
            </a:r>
            <a:r>
              <a:rPr lang="en-US" dirty="0" smtClean="0">
                <a:sym typeface="Wingdings" panose="05000000000000000000" pitchFamily="2" charset="2"/>
              </a:rPr>
              <a:t> B or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B  A ?</a:t>
            </a:r>
            <a:endParaRPr lang="en-US" dirty="0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2699792" y="3573016"/>
            <a:ext cx="3533943" cy="2543251"/>
          </a:xfrm>
          <a:custGeom>
            <a:avLst/>
            <a:gdLst>
              <a:gd name="T0" fmla="*/ 0 w 2208"/>
              <a:gd name="T1" fmla="*/ 288 h 960"/>
              <a:gd name="T2" fmla="*/ 336 w 2208"/>
              <a:gd name="T3" fmla="*/ 432 h 960"/>
              <a:gd name="T4" fmla="*/ 624 w 2208"/>
              <a:gd name="T5" fmla="*/ 240 h 960"/>
              <a:gd name="T6" fmla="*/ 336 w 2208"/>
              <a:gd name="T7" fmla="*/ 96 h 960"/>
              <a:gd name="T8" fmla="*/ 624 w 2208"/>
              <a:gd name="T9" fmla="*/ 0 h 960"/>
              <a:gd name="T10" fmla="*/ 960 w 2208"/>
              <a:gd name="T11" fmla="*/ 96 h 960"/>
              <a:gd name="T12" fmla="*/ 1056 w 2208"/>
              <a:gd name="T13" fmla="*/ 432 h 960"/>
              <a:gd name="T14" fmla="*/ 1248 w 2208"/>
              <a:gd name="T15" fmla="*/ 480 h 960"/>
              <a:gd name="T16" fmla="*/ 1296 w 2208"/>
              <a:gd name="T17" fmla="*/ 768 h 960"/>
              <a:gd name="T18" fmla="*/ 1824 w 2208"/>
              <a:gd name="T19" fmla="*/ 960 h 960"/>
              <a:gd name="T20" fmla="*/ 2112 w 2208"/>
              <a:gd name="T21" fmla="*/ 720 h 960"/>
              <a:gd name="T22" fmla="*/ 2208 w 2208"/>
              <a:gd name="T23" fmla="*/ 288 h 960"/>
              <a:gd name="connsiteX0" fmla="*/ 0 w 10000"/>
              <a:gd name="connsiteY0" fmla="*/ 3000 h 16688"/>
              <a:gd name="connsiteX1" fmla="*/ 1522 w 10000"/>
              <a:gd name="connsiteY1" fmla="*/ 4500 h 16688"/>
              <a:gd name="connsiteX2" fmla="*/ 2826 w 10000"/>
              <a:gd name="connsiteY2" fmla="*/ 2500 h 16688"/>
              <a:gd name="connsiteX3" fmla="*/ 1522 w 10000"/>
              <a:gd name="connsiteY3" fmla="*/ 1000 h 16688"/>
              <a:gd name="connsiteX4" fmla="*/ 2826 w 10000"/>
              <a:gd name="connsiteY4" fmla="*/ 0 h 16688"/>
              <a:gd name="connsiteX5" fmla="*/ 4348 w 10000"/>
              <a:gd name="connsiteY5" fmla="*/ 1000 h 16688"/>
              <a:gd name="connsiteX6" fmla="*/ 4783 w 10000"/>
              <a:gd name="connsiteY6" fmla="*/ 4500 h 16688"/>
              <a:gd name="connsiteX7" fmla="*/ 5652 w 10000"/>
              <a:gd name="connsiteY7" fmla="*/ 5000 h 16688"/>
              <a:gd name="connsiteX8" fmla="*/ 5870 w 10000"/>
              <a:gd name="connsiteY8" fmla="*/ 8000 h 16688"/>
              <a:gd name="connsiteX9" fmla="*/ 7419 w 10000"/>
              <a:gd name="connsiteY9" fmla="*/ 16688 h 16688"/>
              <a:gd name="connsiteX10" fmla="*/ 9565 w 10000"/>
              <a:gd name="connsiteY10" fmla="*/ 7500 h 16688"/>
              <a:gd name="connsiteX11" fmla="*/ 10000 w 10000"/>
              <a:gd name="connsiteY11" fmla="*/ 3000 h 16688"/>
              <a:gd name="connsiteX0" fmla="*/ 0 w 10000"/>
              <a:gd name="connsiteY0" fmla="*/ 3000 h 16688"/>
              <a:gd name="connsiteX1" fmla="*/ 1522 w 10000"/>
              <a:gd name="connsiteY1" fmla="*/ 4500 h 16688"/>
              <a:gd name="connsiteX2" fmla="*/ 2826 w 10000"/>
              <a:gd name="connsiteY2" fmla="*/ 2500 h 16688"/>
              <a:gd name="connsiteX3" fmla="*/ 1522 w 10000"/>
              <a:gd name="connsiteY3" fmla="*/ 1000 h 16688"/>
              <a:gd name="connsiteX4" fmla="*/ 2826 w 10000"/>
              <a:gd name="connsiteY4" fmla="*/ 0 h 16688"/>
              <a:gd name="connsiteX5" fmla="*/ 4348 w 10000"/>
              <a:gd name="connsiteY5" fmla="*/ 1000 h 16688"/>
              <a:gd name="connsiteX6" fmla="*/ 4783 w 10000"/>
              <a:gd name="connsiteY6" fmla="*/ 4500 h 16688"/>
              <a:gd name="connsiteX7" fmla="*/ 5652 w 10000"/>
              <a:gd name="connsiteY7" fmla="*/ 5000 h 16688"/>
              <a:gd name="connsiteX8" fmla="*/ 5979 w 10000"/>
              <a:gd name="connsiteY8" fmla="*/ 11813 h 16688"/>
              <a:gd name="connsiteX9" fmla="*/ 7419 w 10000"/>
              <a:gd name="connsiteY9" fmla="*/ 16688 h 16688"/>
              <a:gd name="connsiteX10" fmla="*/ 9565 w 10000"/>
              <a:gd name="connsiteY10" fmla="*/ 7500 h 16688"/>
              <a:gd name="connsiteX11" fmla="*/ 10000 w 10000"/>
              <a:gd name="connsiteY11" fmla="*/ 3000 h 16688"/>
              <a:gd name="connsiteX0" fmla="*/ 0 w 10000"/>
              <a:gd name="connsiteY0" fmla="*/ 3000 h 16688"/>
              <a:gd name="connsiteX1" fmla="*/ 1522 w 10000"/>
              <a:gd name="connsiteY1" fmla="*/ 4500 h 16688"/>
              <a:gd name="connsiteX2" fmla="*/ 2826 w 10000"/>
              <a:gd name="connsiteY2" fmla="*/ 2500 h 16688"/>
              <a:gd name="connsiteX3" fmla="*/ 1522 w 10000"/>
              <a:gd name="connsiteY3" fmla="*/ 1000 h 16688"/>
              <a:gd name="connsiteX4" fmla="*/ 2826 w 10000"/>
              <a:gd name="connsiteY4" fmla="*/ 0 h 16688"/>
              <a:gd name="connsiteX5" fmla="*/ 4348 w 10000"/>
              <a:gd name="connsiteY5" fmla="*/ 1000 h 16688"/>
              <a:gd name="connsiteX6" fmla="*/ 4783 w 10000"/>
              <a:gd name="connsiteY6" fmla="*/ 4500 h 16688"/>
              <a:gd name="connsiteX7" fmla="*/ 5652 w 10000"/>
              <a:gd name="connsiteY7" fmla="*/ 5000 h 16688"/>
              <a:gd name="connsiteX8" fmla="*/ 5979 w 10000"/>
              <a:gd name="connsiteY8" fmla="*/ 11813 h 16688"/>
              <a:gd name="connsiteX9" fmla="*/ 7419 w 10000"/>
              <a:gd name="connsiteY9" fmla="*/ 16688 h 16688"/>
              <a:gd name="connsiteX10" fmla="*/ 8451 w 10000"/>
              <a:gd name="connsiteY10" fmla="*/ 7438 h 16688"/>
              <a:gd name="connsiteX11" fmla="*/ 10000 w 10000"/>
              <a:gd name="connsiteY11" fmla="*/ 3000 h 16688"/>
              <a:gd name="connsiteX0" fmla="*/ 0 w 10082"/>
              <a:gd name="connsiteY0" fmla="*/ 3000 h 16688"/>
              <a:gd name="connsiteX1" fmla="*/ 1522 w 10082"/>
              <a:gd name="connsiteY1" fmla="*/ 4500 h 16688"/>
              <a:gd name="connsiteX2" fmla="*/ 2826 w 10082"/>
              <a:gd name="connsiteY2" fmla="*/ 2500 h 16688"/>
              <a:gd name="connsiteX3" fmla="*/ 1522 w 10082"/>
              <a:gd name="connsiteY3" fmla="*/ 1000 h 16688"/>
              <a:gd name="connsiteX4" fmla="*/ 2826 w 10082"/>
              <a:gd name="connsiteY4" fmla="*/ 0 h 16688"/>
              <a:gd name="connsiteX5" fmla="*/ 4348 w 10082"/>
              <a:gd name="connsiteY5" fmla="*/ 1000 h 16688"/>
              <a:gd name="connsiteX6" fmla="*/ 4783 w 10082"/>
              <a:gd name="connsiteY6" fmla="*/ 4500 h 16688"/>
              <a:gd name="connsiteX7" fmla="*/ 5652 w 10082"/>
              <a:gd name="connsiteY7" fmla="*/ 5000 h 16688"/>
              <a:gd name="connsiteX8" fmla="*/ 5979 w 10082"/>
              <a:gd name="connsiteY8" fmla="*/ 11813 h 16688"/>
              <a:gd name="connsiteX9" fmla="*/ 7419 w 10082"/>
              <a:gd name="connsiteY9" fmla="*/ 16688 h 16688"/>
              <a:gd name="connsiteX10" fmla="*/ 8451 w 10082"/>
              <a:gd name="connsiteY10" fmla="*/ 7438 h 16688"/>
              <a:gd name="connsiteX11" fmla="*/ 10082 w 10082"/>
              <a:gd name="connsiteY11" fmla="*/ 3938 h 16688"/>
              <a:gd name="connsiteX0" fmla="*/ 0 w 10082"/>
              <a:gd name="connsiteY0" fmla="*/ 3000 h 16688"/>
              <a:gd name="connsiteX1" fmla="*/ 1522 w 10082"/>
              <a:gd name="connsiteY1" fmla="*/ 4500 h 16688"/>
              <a:gd name="connsiteX2" fmla="*/ 2826 w 10082"/>
              <a:gd name="connsiteY2" fmla="*/ 2500 h 16688"/>
              <a:gd name="connsiteX3" fmla="*/ 1522 w 10082"/>
              <a:gd name="connsiteY3" fmla="*/ 1000 h 16688"/>
              <a:gd name="connsiteX4" fmla="*/ 2826 w 10082"/>
              <a:gd name="connsiteY4" fmla="*/ 0 h 16688"/>
              <a:gd name="connsiteX5" fmla="*/ 4348 w 10082"/>
              <a:gd name="connsiteY5" fmla="*/ 1000 h 16688"/>
              <a:gd name="connsiteX6" fmla="*/ 4783 w 10082"/>
              <a:gd name="connsiteY6" fmla="*/ 4500 h 16688"/>
              <a:gd name="connsiteX7" fmla="*/ 5652 w 10082"/>
              <a:gd name="connsiteY7" fmla="*/ 5000 h 16688"/>
              <a:gd name="connsiteX8" fmla="*/ 5979 w 10082"/>
              <a:gd name="connsiteY8" fmla="*/ 11813 h 16688"/>
              <a:gd name="connsiteX9" fmla="*/ 7419 w 10082"/>
              <a:gd name="connsiteY9" fmla="*/ 16688 h 16688"/>
              <a:gd name="connsiteX10" fmla="*/ 8315 w 10082"/>
              <a:gd name="connsiteY10" fmla="*/ 6625 h 16688"/>
              <a:gd name="connsiteX11" fmla="*/ 10082 w 10082"/>
              <a:gd name="connsiteY11" fmla="*/ 3938 h 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82" h="16688">
                <a:moveTo>
                  <a:pt x="0" y="3000"/>
                </a:moveTo>
                <a:lnTo>
                  <a:pt x="1522" y="4500"/>
                </a:lnTo>
                <a:lnTo>
                  <a:pt x="2826" y="2500"/>
                </a:lnTo>
                <a:lnTo>
                  <a:pt x="1522" y="1000"/>
                </a:lnTo>
                <a:lnTo>
                  <a:pt x="2826" y="0"/>
                </a:lnTo>
                <a:lnTo>
                  <a:pt x="4348" y="1000"/>
                </a:lnTo>
                <a:lnTo>
                  <a:pt x="4783" y="4500"/>
                </a:lnTo>
                <a:lnTo>
                  <a:pt x="5652" y="5000"/>
                </a:lnTo>
                <a:cubicBezTo>
                  <a:pt x="5725" y="6000"/>
                  <a:pt x="5906" y="10813"/>
                  <a:pt x="5979" y="11813"/>
                </a:cubicBezTo>
                <a:lnTo>
                  <a:pt x="7419" y="16688"/>
                </a:lnTo>
                <a:cubicBezTo>
                  <a:pt x="7718" y="13334"/>
                  <a:pt x="8016" y="9979"/>
                  <a:pt x="8315" y="6625"/>
                </a:cubicBezTo>
                <a:lnTo>
                  <a:pt x="10082" y="3938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2547392" y="3877816"/>
            <a:ext cx="3886200" cy="762000"/>
          </a:xfrm>
          <a:custGeom>
            <a:avLst/>
            <a:gdLst>
              <a:gd name="T0" fmla="*/ 0 w 2448"/>
              <a:gd name="T1" fmla="*/ 240 h 480"/>
              <a:gd name="T2" fmla="*/ 432 w 2448"/>
              <a:gd name="T3" fmla="*/ 96 h 480"/>
              <a:gd name="T4" fmla="*/ 672 w 2448"/>
              <a:gd name="T5" fmla="*/ 192 h 480"/>
              <a:gd name="T6" fmla="*/ 816 w 2448"/>
              <a:gd name="T7" fmla="*/ 144 h 480"/>
              <a:gd name="T8" fmla="*/ 864 w 2448"/>
              <a:gd name="T9" fmla="*/ 0 h 480"/>
              <a:gd name="T10" fmla="*/ 1008 w 2448"/>
              <a:gd name="T11" fmla="*/ 0 h 480"/>
              <a:gd name="T12" fmla="*/ 1056 w 2448"/>
              <a:gd name="T13" fmla="*/ 240 h 480"/>
              <a:gd name="T14" fmla="*/ 1296 w 2448"/>
              <a:gd name="T15" fmla="*/ 480 h 480"/>
              <a:gd name="T16" fmla="*/ 1632 w 2448"/>
              <a:gd name="T17" fmla="*/ 480 h 480"/>
              <a:gd name="T18" fmla="*/ 1824 w 2448"/>
              <a:gd name="T19" fmla="*/ 288 h 480"/>
              <a:gd name="T20" fmla="*/ 1968 w 2448"/>
              <a:gd name="T21" fmla="*/ 336 h 480"/>
              <a:gd name="T22" fmla="*/ 2016 w 2448"/>
              <a:gd name="T23" fmla="*/ 480 h 480"/>
              <a:gd name="T24" fmla="*/ 2304 w 2448"/>
              <a:gd name="T25" fmla="*/ 480 h 480"/>
              <a:gd name="T26" fmla="*/ 2448 w 2448"/>
              <a:gd name="T27" fmla="*/ 144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48" h="480">
                <a:moveTo>
                  <a:pt x="0" y="240"/>
                </a:moveTo>
                <a:lnTo>
                  <a:pt x="432" y="96"/>
                </a:lnTo>
                <a:lnTo>
                  <a:pt x="672" y="192"/>
                </a:lnTo>
                <a:lnTo>
                  <a:pt x="816" y="144"/>
                </a:lnTo>
                <a:lnTo>
                  <a:pt x="864" y="0"/>
                </a:lnTo>
                <a:lnTo>
                  <a:pt x="1008" y="0"/>
                </a:lnTo>
                <a:lnTo>
                  <a:pt x="1056" y="240"/>
                </a:lnTo>
                <a:lnTo>
                  <a:pt x="1296" y="480"/>
                </a:lnTo>
                <a:lnTo>
                  <a:pt x="1632" y="480"/>
                </a:lnTo>
                <a:lnTo>
                  <a:pt x="1824" y="288"/>
                </a:lnTo>
                <a:lnTo>
                  <a:pt x="1968" y="336"/>
                </a:lnTo>
                <a:lnTo>
                  <a:pt x="2016" y="480"/>
                </a:lnTo>
                <a:lnTo>
                  <a:pt x="2304" y="480"/>
                </a:lnTo>
                <a:lnTo>
                  <a:pt x="2448" y="144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394992" y="3639691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242592" y="4173091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434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Hausdorff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7886700" cy="1027311"/>
          </a:xfrm>
        </p:spPr>
        <p:txBody>
          <a:bodyPr/>
          <a:lstStyle/>
          <a:p>
            <a:r>
              <a:rPr lang="en-US" dirty="0" smtClean="0"/>
              <a:t>Which is larger: the </a:t>
            </a:r>
            <a:r>
              <a:rPr lang="en-US" dirty="0" err="1" smtClean="0"/>
              <a:t>Hausdorff</a:t>
            </a:r>
            <a:r>
              <a:rPr lang="en-US" dirty="0" smtClean="0"/>
              <a:t> distance A </a:t>
            </a:r>
            <a:r>
              <a:rPr lang="en-US" dirty="0" smtClean="0">
                <a:sym typeface="Wingdings" panose="05000000000000000000" pitchFamily="2" charset="2"/>
              </a:rPr>
              <a:t> B or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B  A ?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123728" y="3284984"/>
            <a:ext cx="4000500" cy="2347546"/>
          </a:xfrm>
          <a:custGeom>
            <a:avLst/>
            <a:gdLst>
              <a:gd name="connsiteX0" fmla="*/ 131884 w 4000500"/>
              <a:gd name="connsiteY0" fmla="*/ 307731 h 2347546"/>
              <a:gd name="connsiteX1" fmla="*/ 0 w 4000500"/>
              <a:gd name="connsiteY1" fmla="*/ 967154 h 2347546"/>
              <a:gd name="connsiteX2" fmla="*/ 1292469 w 4000500"/>
              <a:gd name="connsiteY2" fmla="*/ 1397977 h 2347546"/>
              <a:gd name="connsiteX3" fmla="*/ 1793630 w 4000500"/>
              <a:gd name="connsiteY3" fmla="*/ 580293 h 2347546"/>
              <a:gd name="connsiteX4" fmla="*/ 2057400 w 4000500"/>
              <a:gd name="connsiteY4" fmla="*/ 1248508 h 2347546"/>
              <a:gd name="connsiteX5" fmla="*/ 1881554 w 4000500"/>
              <a:gd name="connsiteY5" fmla="*/ 2057400 h 2347546"/>
              <a:gd name="connsiteX6" fmla="*/ 720969 w 4000500"/>
              <a:gd name="connsiteY6" fmla="*/ 1696916 h 2347546"/>
              <a:gd name="connsiteX7" fmla="*/ 967154 w 4000500"/>
              <a:gd name="connsiteY7" fmla="*/ 2347546 h 2347546"/>
              <a:gd name="connsiteX8" fmla="*/ 2092569 w 4000500"/>
              <a:gd name="connsiteY8" fmla="*/ 2259623 h 2347546"/>
              <a:gd name="connsiteX9" fmla="*/ 2751992 w 4000500"/>
              <a:gd name="connsiteY9" fmla="*/ 1573823 h 2347546"/>
              <a:gd name="connsiteX10" fmla="*/ 3411415 w 4000500"/>
              <a:gd name="connsiteY10" fmla="*/ 1951893 h 2347546"/>
              <a:gd name="connsiteX11" fmla="*/ 4000500 w 4000500"/>
              <a:gd name="connsiteY11" fmla="*/ 1565031 h 2347546"/>
              <a:gd name="connsiteX12" fmla="*/ 3666392 w 4000500"/>
              <a:gd name="connsiteY12" fmla="*/ 967154 h 2347546"/>
              <a:gd name="connsiteX13" fmla="*/ 2839915 w 4000500"/>
              <a:gd name="connsiteY13" fmla="*/ 1266093 h 2347546"/>
              <a:gd name="connsiteX14" fmla="*/ 2760784 w 4000500"/>
              <a:gd name="connsiteY14" fmla="*/ 624254 h 2347546"/>
              <a:gd name="connsiteX15" fmla="*/ 2338754 w 4000500"/>
              <a:gd name="connsiteY15" fmla="*/ 633046 h 2347546"/>
              <a:gd name="connsiteX16" fmla="*/ 1617784 w 4000500"/>
              <a:gd name="connsiteY16" fmla="*/ 0 h 2347546"/>
              <a:gd name="connsiteX17" fmla="*/ 1292469 w 4000500"/>
              <a:gd name="connsiteY17" fmla="*/ 518746 h 2347546"/>
              <a:gd name="connsiteX18" fmla="*/ 685800 w 4000500"/>
              <a:gd name="connsiteY18" fmla="*/ 465993 h 2347546"/>
              <a:gd name="connsiteX19" fmla="*/ 131884 w 4000500"/>
              <a:gd name="connsiteY19" fmla="*/ 307731 h 23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00500" h="2347546">
                <a:moveTo>
                  <a:pt x="131884" y="307731"/>
                </a:moveTo>
                <a:lnTo>
                  <a:pt x="0" y="967154"/>
                </a:lnTo>
                <a:lnTo>
                  <a:pt x="1292469" y="1397977"/>
                </a:lnTo>
                <a:lnTo>
                  <a:pt x="1793630" y="580293"/>
                </a:lnTo>
                <a:lnTo>
                  <a:pt x="2057400" y="1248508"/>
                </a:lnTo>
                <a:lnTo>
                  <a:pt x="1881554" y="2057400"/>
                </a:lnTo>
                <a:lnTo>
                  <a:pt x="720969" y="1696916"/>
                </a:lnTo>
                <a:lnTo>
                  <a:pt x="967154" y="2347546"/>
                </a:lnTo>
                <a:lnTo>
                  <a:pt x="2092569" y="2259623"/>
                </a:lnTo>
                <a:lnTo>
                  <a:pt x="2751992" y="1573823"/>
                </a:lnTo>
                <a:lnTo>
                  <a:pt x="3411415" y="1951893"/>
                </a:lnTo>
                <a:lnTo>
                  <a:pt x="4000500" y="1565031"/>
                </a:lnTo>
                <a:lnTo>
                  <a:pt x="3666392" y="967154"/>
                </a:lnTo>
                <a:lnTo>
                  <a:pt x="2839915" y="1266093"/>
                </a:lnTo>
                <a:lnTo>
                  <a:pt x="2760784" y="624254"/>
                </a:lnTo>
                <a:lnTo>
                  <a:pt x="2338754" y="633046"/>
                </a:lnTo>
                <a:lnTo>
                  <a:pt x="1617784" y="0"/>
                </a:lnTo>
                <a:lnTo>
                  <a:pt x="1292469" y="518746"/>
                </a:lnTo>
                <a:lnTo>
                  <a:pt x="685800" y="465993"/>
                </a:lnTo>
                <a:lnTo>
                  <a:pt x="131884" y="307731"/>
                </a:lnTo>
                <a:close/>
              </a:path>
            </a:pathLst>
          </a:custGeom>
          <a:solidFill>
            <a:srgbClr val="695D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02088" y="4780348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7792" y="4132276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42048" y="3700228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94176" y="4132276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78152" y="5428420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41848" y="3412196"/>
            <a:ext cx="144016" cy="144016"/>
          </a:xfrm>
          <a:prstGeom prst="ellipse">
            <a:avLst/>
          </a:prstGeom>
          <a:solidFill>
            <a:srgbClr val="FC5A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045704" y="3052156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006144" y="3556212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89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in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from “subsets” to the reals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measure</a:t>
            </a:r>
            <a:r>
              <a:rPr lang="en-US" dirty="0" smtClean="0"/>
              <a:t> obeys the properties: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Non-</a:t>
            </a:r>
            <a:r>
              <a:rPr lang="en-US" dirty="0" err="1" smtClean="0"/>
              <a:t>negativeness</a:t>
            </a:r>
            <a:r>
              <a:rPr lang="en-US" dirty="0" smtClean="0"/>
              <a:t>: for any subset X, f(X) </a:t>
            </a:r>
            <a:r>
              <a:rPr lang="en-US" dirty="0" smtClean="0">
                <a:sym typeface="Symbol" panose="05050102010706020507" pitchFamily="18" charset="2"/>
              </a:rPr>
              <a:t>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Null empty set: For the empty set, f()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Additivity: for two disjoint subsets X and Y,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f(X  Y) = f(X) + f(Y)</a:t>
            </a:r>
            <a:endParaRPr lang="en-US" dirty="0"/>
          </a:p>
        </p:txBody>
      </p:sp>
      <p:pic>
        <p:nvPicPr>
          <p:cNvPr id="1026" name="Picture 2" descr="https://upload.wikimedia.org/wikipedia/commons/thumb/a/a6/Measure_illustration.png/220px-Measure_illust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645024"/>
            <a:ext cx="1744436" cy="286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 Hausdorff distance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7999412" cy="685800"/>
          </a:xfrm>
        </p:spPr>
        <p:txBody>
          <a:bodyPr>
            <a:normAutofit/>
          </a:bodyPr>
          <a:lstStyle/>
          <a:p>
            <a:r>
              <a:rPr lang="en-US" altLang="en-US" dirty="0"/>
              <a:t>Where can largest distance from A to B occur?</a:t>
            </a:r>
          </a:p>
        </p:txBody>
      </p:sp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1638300" y="2667000"/>
            <a:ext cx="1447800" cy="1143000"/>
            <a:chOff x="1008" y="2064"/>
            <a:chExt cx="720" cy="480"/>
          </a:xfrm>
        </p:grpSpPr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 flipV="1">
              <a:off x="1008" y="2352"/>
              <a:ext cx="72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1989" name="Freeform 5"/>
            <p:cNvSpPr>
              <a:spLocks/>
            </p:cNvSpPr>
            <p:nvPr/>
          </p:nvSpPr>
          <p:spPr bwMode="auto">
            <a:xfrm>
              <a:off x="1048" y="2064"/>
              <a:ext cx="584" cy="232"/>
            </a:xfrm>
            <a:custGeom>
              <a:avLst/>
              <a:gdLst>
                <a:gd name="T0" fmla="*/ 0 w 584"/>
                <a:gd name="T1" fmla="*/ 232 h 232"/>
                <a:gd name="T2" fmla="*/ 296 w 584"/>
                <a:gd name="T3" fmla="*/ 0 h 232"/>
                <a:gd name="T4" fmla="*/ 584 w 584"/>
                <a:gd name="T5" fmla="*/ 19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4" h="232">
                  <a:moveTo>
                    <a:pt x="0" y="232"/>
                  </a:moveTo>
                  <a:lnTo>
                    <a:pt x="296" y="0"/>
                  </a:lnTo>
                  <a:lnTo>
                    <a:pt x="584" y="192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638300" y="2581275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476500" y="3495675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993" name="Freeform 9"/>
          <p:cNvSpPr>
            <a:spLocks/>
          </p:cNvSpPr>
          <p:nvPr/>
        </p:nvSpPr>
        <p:spPr bwMode="auto">
          <a:xfrm>
            <a:off x="4203700" y="2770188"/>
            <a:ext cx="1778000" cy="615950"/>
          </a:xfrm>
          <a:custGeom>
            <a:avLst/>
            <a:gdLst>
              <a:gd name="T0" fmla="*/ 0 w 584"/>
              <a:gd name="T1" fmla="*/ 232 h 232"/>
              <a:gd name="T2" fmla="*/ 296 w 584"/>
              <a:gd name="T3" fmla="*/ 0 h 232"/>
              <a:gd name="T4" fmla="*/ 584 w 584"/>
              <a:gd name="T5" fmla="*/ 19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232">
                <a:moveTo>
                  <a:pt x="0" y="232"/>
                </a:moveTo>
                <a:lnTo>
                  <a:pt x="296" y="0"/>
                </a:lnTo>
                <a:lnTo>
                  <a:pt x="584" y="192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381500" y="2581275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600700" y="3571875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996" name="Freeform 12"/>
          <p:cNvSpPr>
            <a:spLocks/>
          </p:cNvSpPr>
          <p:nvPr/>
        </p:nvSpPr>
        <p:spPr bwMode="auto">
          <a:xfrm>
            <a:off x="4471988" y="3152775"/>
            <a:ext cx="1339850" cy="658813"/>
          </a:xfrm>
          <a:custGeom>
            <a:avLst/>
            <a:gdLst>
              <a:gd name="T0" fmla="*/ 0 w 440"/>
              <a:gd name="T1" fmla="*/ 248 h 248"/>
              <a:gd name="T2" fmla="*/ 368 w 440"/>
              <a:gd name="T3" fmla="*/ 208 h 248"/>
              <a:gd name="T4" fmla="*/ 440 w 440"/>
              <a:gd name="T5" fmla="*/ 96 h 248"/>
              <a:gd name="T6" fmla="*/ 296 w 440"/>
              <a:gd name="T7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" h="248">
                <a:moveTo>
                  <a:pt x="0" y="248"/>
                </a:moveTo>
                <a:lnTo>
                  <a:pt x="368" y="208"/>
                </a:lnTo>
                <a:lnTo>
                  <a:pt x="440" y="96"/>
                </a:lnTo>
                <a:lnTo>
                  <a:pt x="296" y="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1997" name="Freeform 13"/>
          <p:cNvSpPr>
            <a:spLocks/>
          </p:cNvSpPr>
          <p:nvPr/>
        </p:nvSpPr>
        <p:spPr bwMode="auto">
          <a:xfrm>
            <a:off x="4632325" y="3117850"/>
            <a:ext cx="22225" cy="654050"/>
          </a:xfrm>
          <a:custGeom>
            <a:avLst/>
            <a:gdLst>
              <a:gd name="T0" fmla="*/ 0 w 14"/>
              <a:gd name="T1" fmla="*/ 0 h 412"/>
              <a:gd name="T2" fmla="*/ 14 w 14"/>
              <a:gd name="T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" h="412">
                <a:moveTo>
                  <a:pt x="0" y="0"/>
                </a:moveTo>
                <a:lnTo>
                  <a:pt x="14" y="41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1998" name="Freeform 14"/>
          <p:cNvSpPr>
            <a:spLocks/>
          </p:cNvSpPr>
          <p:nvPr/>
        </p:nvSpPr>
        <p:spPr bwMode="auto">
          <a:xfrm>
            <a:off x="4638675" y="3108325"/>
            <a:ext cx="723900" cy="57150"/>
          </a:xfrm>
          <a:custGeom>
            <a:avLst/>
            <a:gdLst>
              <a:gd name="T0" fmla="*/ 0 w 456"/>
              <a:gd name="T1" fmla="*/ 0 h 36"/>
              <a:gd name="T2" fmla="*/ 456 w 456"/>
              <a:gd name="T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6" h="36">
                <a:moveTo>
                  <a:pt x="0" y="0"/>
                </a:moveTo>
                <a:lnTo>
                  <a:pt x="456" y="3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1333500" y="4105275"/>
            <a:ext cx="1559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Vertex of A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886200" y="4114800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Point internal to edge of A</a:t>
            </a: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2311400" y="2667000"/>
            <a:ext cx="3048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2667000" y="5257800"/>
            <a:ext cx="62254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In this case, the minimum distance must be attained from that point on A to </a:t>
            </a:r>
            <a:r>
              <a:rPr lang="en-US" altLang="en-US" sz="2400" i="1" dirty="0"/>
              <a:t>two places </a:t>
            </a:r>
            <a:r>
              <a:rPr lang="en-US" altLang="en-US" sz="2400" dirty="0"/>
              <a:t>on B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4752975" y="4752975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ym typeface="Symbol" panose="05050102010706020507" pitchFamily="18" charset="2"/>
              </a:rPr>
              <a:t></a:t>
            </a: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 Hausdorff distance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7999412" cy="2268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Vertex of A that minimizes distance to B:</a:t>
            </a:r>
            <a:br>
              <a:rPr lang="en-US" altLang="en-US" dirty="0"/>
            </a:br>
            <a:r>
              <a:rPr lang="en-US" altLang="en-US" sz="2400" dirty="0"/>
              <a:t>- Compute </a:t>
            </a:r>
            <a:r>
              <a:rPr lang="en-US" altLang="en-US" sz="2400" dirty="0" err="1"/>
              <a:t>Voronoi</a:t>
            </a:r>
            <a:r>
              <a:rPr lang="en-US" altLang="en-US" sz="2400" dirty="0"/>
              <a:t> diagram of edges of B</a:t>
            </a:r>
            <a:br>
              <a:rPr lang="en-US" altLang="en-US" sz="2400" dirty="0"/>
            </a:br>
            <a:r>
              <a:rPr lang="en-US" altLang="en-US" sz="2400" dirty="0"/>
              <a:t>- Preprocess for planar point location</a:t>
            </a:r>
            <a:br>
              <a:rPr lang="en-US" altLang="en-US" sz="2400" dirty="0"/>
            </a:br>
            <a:r>
              <a:rPr lang="en-US" altLang="en-US" sz="2400" dirty="0"/>
              <a:t>- Query with every vertex of A to find the closest</a:t>
            </a:r>
            <a:br>
              <a:rPr lang="en-US" altLang="en-US" sz="2400" dirty="0"/>
            </a:br>
            <a:r>
              <a:rPr lang="en-US" altLang="en-US" sz="2400" dirty="0"/>
              <a:t>   point to B and the distance to it</a:t>
            </a:r>
          </a:p>
        </p:txBody>
      </p:sp>
      <p:grpSp>
        <p:nvGrpSpPr>
          <p:cNvPr id="43034" name="Group 26"/>
          <p:cNvGrpSpPr>
            <a:grpSpLocks/>
          </p:cNvGrpSpPr>
          <p:nvPr/>
        </p:nvGrpSpPr>
        <p:grpSpPr bwMode="auto">
          <a:xfrm>
            <a:off x="6705598" y="3810001"/>
            <a:ext cx="1752600" cy="1985963"/>
            <a:chOff x="4224" y="2634"/>
            <a:chExt cx="1104" cy="1251"/>
          </a:xfrm>
        </p:grpSpPr>
        <p:sp>
          <p:nvSpPr>
            <p:cNvPr id="43033" name="Freeform 25"/>
            <p:cNvSpPr>
              <a:spLocks/>
            </p:cNvSpPr>
            <p:nvPr/>
          </p:nvSpPr>
          <p:spPr bwMode="auto">
            <a:xfrm>
              <a:off x="4224" y="3120"/>
              <a:ext cx="1104" cy="480"/>
            </a:xfrm>
            <a:custGeom>
              <a:avLst/>
              <a:gdLst>
                <a:gd name="T0" fmla="*/ 1104 w 1104"/>
                <a:gd name="T1" fmla="*/ 0 h 480"/>
                <a:gd name="T2" fmla="*/ 192 w 1104"/>
                <a:gd name="T3" fmla="*/ 288 h 480"/>
                <a:gd name="T4" fmla="*/ 144 w 1104"/>
                <a:gd name="T5" fmla="*/ 48 h 480"/>
                <a:gd name="T6" fmla="*/ 0 w 1104"/>
                <a:gd name="T7" fmla="*/ 336 h 480"/>
                <a:gd name="T8" fmla="*/ 432 w 1104"/>
                <a:gd name="T9" fmla="*/ 480 h 480"/>
                <a:gd name="T10" fmla="*/ 624 w 1104"/>
                <a:gd name="T11" fmla="*/ 28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480">
                  <a:moveTo>
                    <a:pt x="1104" y="0"/>
                  </a:moveTo>
                  <a:lnTo>
                    <a:pt x="192" y="288"/>
                  </a:lnTo>
                  <a:lnTo>
                    <a:pt x="144" y="48"/>
                  </a:lnTo>
                  <a:lnTo>
                    <a:pt x="0" y="336"/>
                  </a:lnTo>
                  <a:lnTo>
                    <a:pt x="432" y="480"/>
                  </a:lnTo>
                  <a:lnTo>
                    <a:pt x="624" y="288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4467" y="2688"/>
              <a:ext cx="739" cy="348"/>
            </a:xfrm>
            <a:custGeom>
              <a:avLst/>
              <a:gdLst>
                <a:gd name="T0" fmla="*/ 0 w 584"/>
                <a:gd name="T1" fmla="*/ 232 h 232"/>
                <a:gd name="T2" fmla="*/ 296 w 584"/>
                <a:gd name="T3" fmla="*/ 0 h 232"/>
                <a:gd name="T4" fmla="*/ 584 w 584"/>
                <a:gd name="T5" fmla="*/ 19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4" h="232">
                  <a:moveTo>
                    <a:pt x="0" y="232"/>
                  </a:moveTo>
                  <a:lnTo>
                    <a:pt x="296" y="0"/>
                  </a:lnTo>
                  <a:lnTo>
                    <a:pt x="584" y="192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4416" y="2634"/>
              <a:ext cx="2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4944" y="3210"/>
              <a:ext cx="2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43024" name="Text Box 16"/>
            <p:cNvSpPr txBox="1">
              <a:spLocks noChangeArrowheads="1"/>
            </p:cNvSpPr>
            <p:nvPr/>
          </p:nvSpPr>
          <p:spPr bwMode="auto">
            <a:xfrm>
              <a:off x="4224" y="3594"/>
              <a:ext cx="9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Vertex of A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4840" y="2688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685800" y="4394200"/>
            <a:ext cx="1095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|A| = </a:t>
            </a:r>
            <a:r>
              <a:rPr lang="en-US" altLang="en-US" sz="2400" i="1"/>
              <a:t>n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685800" y="5003800"/>
            <a:ext cx="11689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|B| = </a:t>
            </a:r>
            <a:r>
              <a:rPr lang="en-US" altLang="en-US" sz="2400" i="1"/>
              <a:t>m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209800" y="4733925"/>
            <a:ext cx="34243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m</a:t>
            </a:r>
            <a:r>
              <a:rPr lang="en-US" altLang="en-US" sz="2400"/>
              <a:t> log </a:t>
            </a:r>
            <a:r>
              <a:rPr lang="en-US" altLang="en-US" sz="2400" i="1"/>
              <a:t>m</a:t>
            </a:r>
            <a:r>
              <a:rPr lang="en-US" altLang="en-US" sz="2400"/>
              <a:t> + </a:t>
            </a:r>
            <a:r>
              <a:rPr lang="en-US" altLang="en-US" sz="2400" i="1"/>
              <a:t>n</a:t>
            </a:r>
            <a:r>
              <a:rPr lang="en-US" altLang="en-US" sz="2400"/>
              <a:t> log </a:t>
            </a:r>
            <a:r>
              <a:rPr lang="en-US" altLang="en-US" sz="2400" i="1"/>
              <a:t>m</a:t>
            </a:r>
            <a:r>
              <a:rPr lang="en-US" altLang="en-US" sz="2400"/>
              <a:t>)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772400" cy="2438400"/>
          </a:xfrm>
        </p:spPr>
        <p:txBody>
          <a:bodyPr>
            <a:normAutofit/>
          </a:bodyPr>
          <a:lstStyle/>
          <a:p>
            <a:r>
              <a:rPr lang="en-US" altLang="en-US" dirty="0"/>
              <a:t>Compute </a:t>
            </a:r>
            <a:r>
              <a:rPr lang="en-US" altLang="en-US" dirty="0" err="1"/>
              <a:t>Voronoi</a:t>
            </a:r>
            <a:r>
              <a:rPr lang="en-US" altLang="en-US" dirty="0"/>
              <a:t> diagram of the edges of B</a:t>
            </a:r>
          </a:p>
          <a:p>
            <a:r>
              <a:rPr lang="en-US" altLang="en-US" dirty="0"/>
              <a:t>Compute intersection points of the edges of A with the </a:t>
            </a:r>
            <a:r>
              <a:rPr lang="en-US" altLang="en-US" dirty="0" err="1"/>
              <a:t>Voronoi</a:t>
            </a:r>
            <a:r>
              <a:rPr lang="en-US" altLang="en-US" dirty="0"/>
              <a:t> edges of B</a:t>
            </a:r>
          </a:p>
          <a:p>
            <a:r>
              <a:rPr lang="en-US" altLang="en-US" dirty="0"/>
              <a:t>Compute intersection point on A with maximum smallest distance to B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 Hausdorff distance</a:t>
            </a:r>
          </a:p>
        </p:txBody>
      </p:sp>
      <p:sp>
        <p:nvSpPr>
          <p:cNvPr id="44042" name="Freeform 10"/>
          <p:cNvSpPr>
            <a:spLocks/>
          </p:cNvSpPr>
          <p:nvPr/>
        </p:nvSpPr>
        <p:spPr bwMode="auto">
          <a:xfrm>
            <a:off x="914400" y="2312988"/>
            <a:ext cx="1778000" cy="615950"/>
          </a:xfrm>
          <a:custGeom>
            <a:avLst/>
            <a:gdLst>
              <a:gd name="T0" fmla="*/ 0 w 584"/>
              <a:gd name="T1" fmla="*/ 232 h 232"/>
              <a:gd name="T2" fmla="*/ 296 w 584"/>
              <a:gd name="T3" fmla="*/ 0 h 232"/>
              <a:gd name="T4" fmla="*/ 584 w 584"/>
              <a:gd name="T5" fmla="*/ 19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232">
                <a:moveTo>
                  <a:pt x="0" y="232"/>
                </a:moveTo>
                <a:lnTo>
                  <a:pt x="296" y="0"/>
                </a:lnTo>
                <a:lnTo>
                  <a:pt x="584" y="192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092200" y="2124075"/>
            <a:ext cx="39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311400" y="3114675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</a:p>
        </p:txBody>
      </p:sp>
      <p:sp>
        <p:nvSpPr>
          <p:cNvPr id="44045" name="Freeform 13"/>
          <p:cNvSpPr>
            <a:spLocks/>
          </p:cNvSpPr>
          <p:nvPr/>
        </p:nvSpPr>
        <p:spPr bwMode="auto">
          <a:xfrm>
            <a:off x="1182688" y="2695575"/>
            <a:ext cx="1339850" cy="658813"/>
          </a:xfrm>
          <a:custGeom>
            <a:avLst/>
            <a:gdLst>
              <a:gd name="T0" fmla="*/ 0 w 440"/>
              <a:gd name="T1" fmla="*/ 248 h 248"/>
              <a:gd name="T2" fmla="*/ 368 w 440"/>
              <a:gd name="T3" fmla="*/ 208 h 248"/>
              <a:gd name="T4" fmla="*/ 440 w 440"/>
              <a:gd name="T5" fmla="*/ 96 h 248"/>
              <a:gd name="T6" fmla="*/ 296 w 440"/>
              <a:gd name="T7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" h="248">
                <a:moveTo>
                  <a:pt x="0" y="248"/>
                </a:moveTo>
                <a:lnTo>
                  <a:pt x="368" y="208"/>
                </a:lnTo>
                <a:lnTo>
                  <a:pt x="440" y="96"/>
                </a:lnTo>
                <a:lnTo>
                  <a:pt x="296" y="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Freeform 14"/>
          <p:cNvSpPr>
            <a:spLocks/>
          </p:cNvSpPr>
          <p:nvPr/>
        </p:nvSpPr>
        <p:spPr bwMode="auto">
          <a:xfrm>
            <a:off x="1352550" y="2660650"/>
            <a:ext cx="22225" cy="654050"/>
          </a:xfrm>
          <a:custGeom>
            <a:avLst/>
            <a:gdLst>
              <a:gd name="T0" fmla="*/ 0 w 14"/>
              <a:gd name="T1" fmla="*/ 0 h 412"/>
              <a:gd name="T2" fmla="*/ 14 w 14"/>
              <a:gd name="T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" h="412">
                <a:moveTo>
                  <a:pt x="0" y="0"/>
                </a:moveTo>
                <a:lnTo>
                  <a:pt x="14" y="41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Freeform 15"/>
          <p:cNvSpPr>
            <a:spLocks/>
          </p:cNvSpPr>
          <p:nvPr/>
        </p:nvSpPr>
        <p:spPr bwMode="auto">
          <a:xfrm>
            <a:off x="1358900" y="2641600"/>
            <a:ext cx="723900" cy="57150"/>
          </a:xfrm>
          <a:custGeom>
            <a:avLst/>
            <a:gdLst>
              <a:gd name="T0" fmla="*/ 0 w 456"/>
              <a:gd name="T1" fmla="*/ 0 h 36"/>
              <a:gd name="T2" fmla="*/ 456 w 456"/>
              <a:gd name="T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6" h="36">
                <a:moveTo>
                  <a:pt x="0" y="0"/>
                </a:moveTo>
                <a:lnTo>
                  <a:pt x="456" y="3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2895600" y="1971675"/>
            <a:ext cx="22006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Point internal to</a:t>
            </a:r>
          </a:p>
          <a:p>
            <a:r>
              <a:rPr lang="en-US" altLang="en-US" sz="2400" dirty="0"/>
              <a:t>edge of A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343400" y="2895600"/>
            <a:ext cx="365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Smallest distance to B attained at </a:t>
            </a:r>
            <a:r>
              <a:rPr lang="en-US" altLang="en-US" sz="2400" i="1" dirty="0"/>
              <a:t>two places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 Hausdorff distance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907" y="1772816"/>
            <a:ext cx="7825509" cy="39576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Worst case: </a:t>
            </a:r>
            <a:r>
              <a:rPr lang="en-US" altLang="en-US" dirty="0">
                <a:sym typeface="Symbol" panose="05050102010706020507" pitchFamily="18" charset="2"/>
              </a:rPr>
              <a:t>(</a:t>
            </a:r>
            <a:r>
              <a:rPr lang="en-US" altLang="en-US" i="1" dirty="0">
                <a:sym typeface="Symbol" panose="05050102010706020507" pitchFamily="18" charset="2"/>
              </a:rPr>
              <a:t>nm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dirty="0"/>
              <a:t> intersection points between A and the </a:t>
            </a:r>
            <a:r>
              <a:rPr lang="en-US" altLang="en-US" dirty="0" err="1"/>
              <a:t>Voronoi</a:t>
            </a:r>
            <a:r>
              <a:rPr lang="en-US" altLang="en-US" dirty="0"/>
              <a:t> diagram of B, then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nm</a:t>
            </a:r>
            <a:r>
              <a:rPr lang="en-US" altLang="en-US" dirty="0"/>
              <a:t> log (</a:t>
            </a:r>
            <a:r>
              <a:rPr lang="en-US" altLang="en-US" i="1" dirty="0"/>
              <a:t>nm</a:t>
            </a:r>
            <a:r>
              <a:rPr lang="en-US" altLang="en-US" dirty="0"/>
              <a:t>)) time</a:t>
            </a:r>
            <a:br>
              <a:rPr lang="en-US" altLang="en-US" dirty="0"/>
            </a:b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dirty="0"/>
              <a:t>Typical: O(</a:t>
            </a:r>
            <a:r>
              <a:rPr lang="en-US" altLang="en-US" i="1" dirty="0" err="1"/>
              <a:t>n</a:t>
            </a:r>
            <a:r>
              <a:rPr lang="en-US" altLang="en-US" dirty="0" err="1"/>
              <a:t>+</a:t>
            </a:r>
            <a:r>
              <a:rPr lang="en-US" altLang="en-US" i="1" dirty="0" err="1"/>
              <a:t>m</a:t>
            </a:r>
            <a:r>
              <a:rPr lang="en-US" altLang="en-US" dirty="0"/>
              <a:t>) intersection points, then the algorithm takes </a:t>
            </a:r>
            <a:r>
              <a:rPr lang="en-US" altLang="en-US" i="1" dirty="0"/>
              <a:t>O</a:t>
            </a:r>
            <a:r>
              <a:rPr lang="en-US" altLang="en-US" dirty="0"/>
              <a:t>((</a:t>
            </a:r>
            <a:r>
              <a:rPr lang="en-US" altLang="en-US" i="1" dirty="0" err="1"/>
              <a:t>n+m</a:t>
            </a:r>
            <a:r>
              <a:rPr lang="en-US" altLang="en-US" dirty="0"/>
              <a:t>) log (</a:t>
            </a:r>
            <a:r>
              <a:rPr lang="en-US" altLang="en-US" i="1" dirty="0" err="1"/>
              <a:t>n+m</a:t>
            </a:r>
            <a:r>
              <a:rPr lang="en-US" altLang="en-US" dirty="0"/>
              <a:t>)) time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Inclusive of distance B to A and taking maximum: </a:t>
            </a:r>
            <a:r>
              <a:rPr lang="en-US" altLang="en-US" i="1" dirty="0"/>
              <a:t>O</a:t>
            </a:r>
            <a:r>
              <a:rPr lang="en-US" altLang="en-US" dirty="0"/>
              <a:t>((</a:t>
            </a:r>
            <a:r>
              <a:rPr lang="en-US" altLang="en-US" i="1" dirty="0" err="1"/>
              <a:t>n+m</a:t>
            </a:r>
            <a:r>
              <a:rPr lang="en-US" altLang="en-US" dirty="0"/>
              <a:t>) log (</a:t>
            </a:r>
            <a:r>
              <a:rPr lang="en-US" altLang="en-US" i="1" dirty="0" err="1"/>
              <a:t>n+m</a:t>
            </a:r>
            <a:r>
              <a:rPr lang="en-US" altLang="en-US" dirty="0"/>
              <a:t>))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 area of symmetric difference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2100064"/>
          </a:xfrm>
        </p:spPr>
        <p:txBody>
          <a:bodyPr>
            <a:normAutofit/>
          </a:bodyPr>
          <a:lstStyle/>
          <a:p>
            <a:r>
              <a:rPr lang="en-US" altLang="en-US" dirty="0"/>
              <a:t>Perform map overlay </a:t>
            </a:r>
            <a:r>
              <a:rPr lang="en-US" altLang="en-US" dirty="0" smtClean="0"/>
              <a:t>(Boolean </a:t>
            </a:r>
            <a:r>
              <a:rPr lang="en-US" altLang="en-US" dirty="0"/>
              <a:t>operation) on the two polygons</a:t>
            </a:r>
          </a:p>
          <a:p>
            <a:r>
              <a:rPr lang="en-US" altLang="en-US" dirty="0"/>
              <a:t>Compute area of symmetric difference of the polygons and add </a:t>
            </a:r>
            <a:r>
              <a:rPr lang="en-US" altLang="en-US" dirty="0" smtClean="0"/>
              <a:t>up</a:t>
            </a:r>
            <a:endParaRPr lang="en-US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1846385" y="4070838"/>
            <a:ext cx="5855677" cy="2180493"/>
          </a:xfrm>
          <a:custGeom>
            <a:avLst/>
            <a:gdLst>
              <a:gd name="connsiteX0" fmla="*/ 2074984 w 5855677"/>
              <a:gd name="connsiteY0" fmla="*/ 545124 h 2180493"/>
              <a:gd name="connsiteX1" fmla="*/ 1266092 w 5855677"/>
              <a:gd name="connsiteY1" fmla="*/ 1055077 h 2180493"/>
              <a:gd name="connsiteX2" fmla="*/ 624253 w 5855677"/>
              <a:gd name="connsiteY2" fmla="*/ 580293 h 2180493"/>
              <a:gd name="connsiteX3" fmla="*/ 0 w 5855677"/>
              <a:gd name="connsiteY3" fmla="*/ 1600200 h 2180493"/>
              <a:gd name="connsiteX4" fmla="*/ 1222130 w 5855677"/>
              <a:gd name="connsiteY4" fmla="*/ 2031024 h 2180493"/>
              <a:gd name="connsiteX5" fmla="*/ 2039815 w 5855677"/>
              <a:gd name="connsiteY5" fmla="*/ 1767254 h 2180493"/>
              <a:gd name="connsiteX6" fmla="*/ 3094892 w 5855677"/>
              <a:gd name="connsiteY6" fmla="*/ 2057400 h 2180493"/>
              <a:gd name="connsiteX7" fmla="*/ 4325815 w 5855677"/>
              <a:gd name="connsiteY7" fmla="*/ 1881554 h 2180493"/>
              <a:gd name="connsiteX8" fmla="*/ 4695092 w 5855677"/>
              <a:gd name="connsiteY8" fmla="*/ 2180493 h 2180493"/>
              <a:gd name="connsiteX9" fmla="*/ 5855677 w 5855677"/>
              <a:gd name="connsiteY9" fmla="*/ 1292470 h 2180493"/>
              <a:gd name="connsiteX10" fmla="*/ 5416061 w 5855677"/>
              <a:gd name="connsiteY10" fmla="*/ 0 h 2180493"/>
              <a:gd name="connsiteX11" fmla="*/ 4369777 w 5855677"/>
              <a:gd name="connsiteY11" fmla="*/ 228600 h 2180493"/>
              <a:gd name="connsiteX12" fmla="*/ 3868615 w 5855677"/>
              <a:gd name="connsiteY12" fmla="*/ 923193 h 2180493"/>
              <a:gd name="connsiteX13" fmla="*/ 3059723 w 5855677"/>
              <a:gd name="connsiteY13" fmla="*/ 272562 h 2180493"/>
              <a:gd name="connsiteX14" fmla="*/ 2180492 w 5855677"/>
              <a:gd name="connsiteY14" fmla="*/ 536331 h 2180493"/>
              <a:gd name="connsiteX15" fmla="*/ 2074984 w 5855677"/>
              <a:gd name="connsiteY15" fmla="*/ 545124 h 218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5677" h="2180493">
                <a:moveTo>
                  <a:pt x="2074984" y="545124"/>
                </a:moveTo>
                <a:lnTo>
                  <a:pt x="1266092" y="1055077"/>
                </a:lnTo>
                <a:lnTo>
                  <a:pt x="624253" y="580293"/>
                </a:lnTo>
                <a:lnTo>
                  <a:pt x="0" y="1600200"/>
                </a:lnTo>
                <a:lnTo>
                  <a:pt x="1222130" y="2031024"/>
                </a:lnTo>
                <a:lnTo>
                  <a:pt x="2039815" y="1767254"/>
                </a:lnTo>
                <a:lnTo>
                  <a:pt x="3094892" y="2057400"/>
                </a:lnTo>
                <a:lnTo>
                  <a:pt x="4325815" y="1881554"/>
                </a:lnTo>
                <a:lnTo>
                  <a:pt x="4695092" y="2180493"/>
                </a:lnTo>
                <a:lnTo>
                  <a:pt x="5855677" y="1292470"/>
                </a:lnTo>
                <a:lnTo>
                  <a:pt x="5416061" y="0"/>
                </a:lnTo>
                <a:lnTo>
                  <a:pt x="4369777" y="228600"/>
                </a:lnTo>
                <a:lnTo>
                  <a:pt x="3868615" y="923193"/>
                </a:lnTo>
                <a:lnTo>
                  <a:pt x="3059723" y="272562"/>
                </a:lnTo>
                <a:lnTo>
                  <a:pt x="2180492" y="536331"/>
                </a:lnTo>
                <a:lnTo>
                  <a:pt x="2074984" y="54512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470638" y="4369777"/>
            <a:ext cx="4026877" cy="2391508"/>
          </a:xfrm>
          <a:custGeom>
            <a:avLst/>
            <a:gdLst>
              <a:gd name="connsiteX0" fmla="*/ 888024 w 4026877"/>
              <a:gd name="connsiteY0" fmla="*/ 158261 h 2391508"/>
              <a:gd name="connsiteX1" fmla="*/ 1380393 w 4026877"/>
              <a:gd name="connsiteY1" fmla="*/ 0 h 2391508"/>
              <a:gd name="connsiteX2" fmla="*/ 1978270 w 4026877"/>
              <a:gd name="connsiteY2" fmla="*/ 316523 h 2391508"/>
              <a:gd name="connsiteX3" fmla="*/ 2479431 w 4026877"/>
              <a:gd name="connsiteY3" fmla="*/ 448408 h 2391508"/>
              <a:gd name="connsiteX4" fmla="*/ 3112477 w 4026877"/>
              <a:gd name="connsiteY4" fmla="*/ 211015 h 2391508"/>
              <a:gd name="connsiteX5" fmla="*/ 4026877 w 4026877"/>
              <a:gd name="connsiteY5" fmla="*/ 211015 h 2391508"/>
              <a:gd name="connsiteX6" fmla="*/ 3982916 w 4026877"/>
              <a:gd name="connsiteY6" fmla="*/ 1160585 h 2391508"/>
              <a:gd name="connsiteX7" fmla="*/ 3499339 w 4026877"/>
              <a:gd name="connsiteY7" fmla="*/ 1705708 h 2391508"/>
              <a:gd name="connsiteX8" fmla="*/ 3552093 w 4026877"/>
              <a:gd name="connsiteY8" fmla="*/ 1907931 h 2391508"/>
              <a:gd name="connsiteX9" fmla="*/ 3481754 w 4026877"/>
              <a:gd name="connsiteY9" fmla="*/ 1951892 h 2391508"/>
              <a:gd name="connsiteX10" fmla="*/ 2734408 w 4026877"/>
              <a:gd name="connsiteY10" fmla="*/ 2259623 h 2391508"/>
              <a:gd name="connsiteX11" fmla="*/ 1617785 w 4026877"/>
              <a:gd name="connsiteY11" fmla="*/ 2391508 h 2391508"/>
              <a:gd name="connsiteX12" fmla="*/ 888024 w 4026877"/>
              <a:gd name="connsiteY12" fmla="*/ 2286000 h 2391508"/>
              <a:gd name="connsiteX13" fmla="*/ 351693 w 4026877"/>
              <a:gd name="connsiteY13" fmla="*/ 2321169 h 2391508"/>
              <a:gd name="connsiteX14" fmla="*/ 17585 w 4026877"/>
              <a:gd name="connsiteY14" fmla="*/ 1934308 h 2391508"/>
              <a:gd name="connsiteX15" fmla="*/ 0 w 4026877"/>
              <a:gd name="connsiteY15" fmla="*/ 1635369 h 2391508"/>
              <a:gd name="connsiteX16" fmla="*/ 167054 w 4026877"/>
              <a:gd name="connsiteY16" fmla="*/ 1274885 h 2391508"/>
              <a:gd name="connsiteX17" fmla="*/ 738554 w 4026877"/>
              <a:gd name="connsiteY17" fmla="*/ 1160585 h 2391508"/>
              <a:gd name="connsiteX18" fmla="*/ 1652954 w 4026877"/>
              <a:gd name="connsiteY18" fmla="*/ 1046285 h 2391508"/>
              <a:gd name="connsiteX19" fmla="*/ 1661747 w 4026877"/>
              <a:gd name="connsiteY19" fmla="*/ 808892 h 2391508"/>
              <a:gd name="connsiteX20" fmla="*/ 1354016 w 4026877"/>
              <a:gd name="connsiteY20" fmla="*/ 624254 h 2391508"/>
              <a:gd name="connsiteX21" fmla="*/ 1274885 w 4026877"/>
              <a:gd name="connsiteY21" fmla="*/ 597877 h 2391508"/>
              <a:gd name="connsiteX22" fmla="*/ 835270 w 4026877"/>
              <a:gd name="connsiteY22" fmla="*/ 501161 h 2391508"/>
              <a:gd name="connsiteX23" fmla="*/ 888024 w 4026877"/>
              <a:gd name="connsiteY23" fmla="*/ 158261 h 239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26877" h="2391508">
                <a:moveTo>
                  <a:pt x="888024" y="158261"/>
                </a:moveTo>
                <a:lnTo>
                  <a:pt x="1380393" y="0"/>
                </a:lnTo>
                <a:lnTo>
                  <a:pt x="1978270" y="316523"/>
                </a:lnTo>
                <a:lnTo>
                  <a:pt x="2479431" y="448408"/>
                </a:lnTo>
                <a:lnTo>
                  <a:pt x="3112477" y="211015"/>
                </a:lnTo>
                <a:lnTo>
                  <a:pt x="4026877" y="211015"/>
                </a:lnTo>
                <a:lnTo>
                  <a:pt x="3982916" y="1160585"/>
                </a:lnTo>
                <a:lnTo>
                  <a:pt x="3499339" y="1705708"/>
                </a:lnTo>
                <a:lnTo>
                  <a:pt x="3552093" y="1907931"/>
                </a:lnTo>
                <a:lnTo>
                  <a:pt x="3481754" y="1951892"/>
                </a:lnTo>
                <a:lnTo>
                  <a:pt x="2734408" y="2259623"/>
                </a:lnTo>
                <a:lnTo>
                  <a:pt x="1617785" y="2391508"/>
                </a:lnTo>
                <a:lnTo>
                  <a:pt x="888024" y="2286000"/>
                </a:lnTo>
                <a:lnTo>
                  <a:pt x="351693" y="2321169"/>
                </a:lnTo>
                <a:lnTo>
                  <a:pt x="17585" y="1934308"/>
                </a:lnTo>
                <a:lnTo>
                  <a:pt x="0" y="1635369"/>
                </a:lnTo>
                <a:lnTo>
                  <a:pt x="167054" y="1274885"/>
                </a:lnTo>
                <a:lnTo>
                  <a:pt x="738554" y="1160585"/>
                </a:lnTo>
                <a:lnTo>
                  <a:pt x="1652954" y="1046285"/>
                </a:lnTo>
                <a:lnTo>
                  <a:pt x="1661747" y="808892"/>
                </a:lnTo>
                <a:lnTo>
                  <a:pt x="1354016" y="624254"/>
                </a:lnTo>
                <a:lnTo>
                  <a:pt x="1274885" y="597877"/>
                </a:lnTo>
                <a:lnTo>
                  <a:pt x="835270" y="501161"/>
                </a:lnTo>
                <a:lnTo>
                  <a:pt x="888024" y="158261"/>
                </a:lnTo>
                <a:close/>
              </a:path>
            </a:pathLst>
          </a:custGeom>
          <a:solidFill>
            <a:srgbClr val="FC5A66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 area of symmetric difference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260304"/>
          </a:xfrm>
        </p:spPr>
        <p:txBody>
          <a:bodyPr>
            <a:normAutofit/>
          </a:bodyPr>
          <a:lstStyle/>
          <a:p>
            <a:r>
              <a:rPr lang="en-US" altLang="en-US" dirty="0"/>
              <a:t>Perform map overlay </a:t>
            </a:r>
            <a:r>
              <a:rPr lang="en-US" altLang="en-US" dirty="0" smtClean="0"/>
              <a:t>(Boolean </a:t>
            </a:r>
            <a:r>
              <a:rPr lang="en-US" altLang="en-US" dirty="0"/>
              <a:t>operation) on the two polygons</a:t>
            </a:r>
          </a:p>
          <a:p>
            <a:r>
              <a:rPr lang="en-US" altLang="en-US" dirty="0"/>
              <a:t>Compute area of symmetric difference of the polygons and add up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Worst case: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i="1" dirty="0" smtClean="0"/>
              <a:t>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nm</a:t>
            </a:r>
            <a:r>
              <a:rPr lang="en-US" altLang="en-US" dirty="0" smtClean="0"/>
              <a:t> </a:t>
            </a:r>
            <a:r>
              <a:rPr lang="en-US" altLang="en-US" dirty="0"/>
              <a:t>log (</a:t>
            </a:r>
            <a:r>
              <a:rPr lang="en-US" altLang="en-US" i="1" dirty="0"/>
              <a:t>nm</a:t>
            </a:r>
            <a:r>
              <a:rPr lang="en-US" altLang="en-US" dirty="0"/>
              <a:t>)) time</a:t>
            </a:r>
          </a:p>
          <a:p>
            <a:r>
              <a:rPr lang="en-US" altLang="en-US" dirty="0"/>
              <a:t>Typical case: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i="1" dirty="0" smtClean="0"/>
              <a:t>O</a:t>
            </a:r>
            <a:r>
              <a:rPr lang="en-US" altLang="en-US" dirty="0"/>
              <a:t>((</a:t>
            </a:r>
            <a:r>
              <a:rPr lang="en-US" altLang="en-US" i="1" dirty="0" err="1"/>
              <a:t>n+m</a:t>
            </a:r>
            <a:r>
              <a:rPr lang="en-US" altLang="en-US" dirty="0"/>
              <a:t>) log (</a:t>
            </a:r>
            <a:r>
              <a:rPr lang="en-US" altLang="en-US" i="1" dirty="0" err="1"/>
              <a:t>n+m</a:t>
            </a:r>
            <a:r>
              <a:rPr lang="en-US" altLang="en-US" dirty="0"/>
              <a:t>)) time</a:t>
            </a:r>
          </a:p>
        </p:txBody>
      </p:sp>
      <p:sp>
        <p:nvSpPr>
          <p:cNvPr id="4" name="Freeform 3"/>
          <p:cNvSpPr/>
          <p:nvPr/>
        </p:nvSpPr>
        <p:spPr>
          <a:xfrm>
            <a:off x="4839348" y="3429000"/>
            <a:ext cx="3611903" cy="3217935"/>
          </a:xfrm>
          <a:custGeom>
            <a:avLst/>
            <a:gdLst>
              <a:gd name="connsiteX0" fmla="*/ 1230923 w 4950069"/>
              <a:gd name="connsiteY0" fmla="*/ 123093 h 2523393"/>
              <a:gd name="connsiteX1" fmla="*/ 0 w 4950069"/>
              <a:gd name="connsiteY1" fmla="*/ 2400300 h 2523393"/>
              <a:gd name="connsiteX2" fmla="*/ 3771900 w 4950069"/>
              <a:gd name="connsiteY2" fmla="*/ 2523393 h 2523393"/>
              <a:gd name="connsiteX3" fmla="*/ 4950069 w 4950069"/>
              <a:gd name="connsiteY3" fmla="*/ 52754 h 2523393"/>
              <a:gd name="connsiteX4" fmla="*/ 3666392 w 4950069"/>
              <a:gd name="connsiteY4" fmla="*/ 2250831 h 2523393"/>
              <a:gd name="connsiteX5" fmla="*/ 4299438 w 4950069"/>
              <a:gd name="connsiteY5" fmla="*/ 0 h 2523393"/>
              <a:gd name="connsiteX6" fmla="*/ 3270738 w 4950069"/>
              <a:gd name="connsiteY6" fmla="*/ 2180493 h 2523393"/>
              <a:gd name="connsiteX7" fmla="*/ 2778369 w 4950069"/>
              <a:gd name="connsiteY7" fmla="*/ 2101362 h 2523393"/>
              <a:gd name="connsiteX8" fmla="*/ 3851031 w 4950069"/>
              <a:gd name="connsiteY8" fmla="*/ 193431 h 2523393"/>
              <a:gd name="connsiteX9" fmla="*/ 3376246 w 4950069"/>
              <a:gd name="connsiteY9" fmla="*/ 114300 h 2523393"/>
              <a:gd name="connsiteX10" fmla="*/ 3323492 w 4950069"/>
              <a:gd name="connsiteY10" fmla="*/ 193431 h 2523393"/>
              <a:gd name="connsiteX11" fmla="*/ 3279531 w 4950069"/>
              <a:gd name="connsiteY11" fmla="*/ 281354 h 2523393"/>
              <a:gd name="connsiteX12" fmla="*/ 2382715 w 4950069"/>
              <a:gd name="connsiteY12" fmla="*/ 2127739 h 2523393"/>
              <a:gd name="connsiteX13" fmla="*/ 2980592 w 4950069"/>
              <a:gd name="connsiteY13" fmla="*/ 52754 h 2523393"/>
              <a:gd name="connsiteX14" fmla="*/ 1776046 w 4950069"/>
              <a:gd name="connsiteY14" fmla="*/ 2118946 h 2523393"/>
              <a:gd name="connsiteX15" fmla="*/ 2558561 w 4950069"/>
              <a:gd name="connsiteY15" fmla="*/ 228600 h 2523393"/>
              <a:gd name="connsiteX16" fmla="*/ 1134208 w 4950069"/>
              <a:gd name="connsiteY16" fmla="*/ 2268416 h 2523393"/>
              <a:gd name="connsiteX17" fmla="*/ 2031023 w 4950069"/>
              <a:gd name="connsiteY17" fmla="*/ 131885 h 2523393"/>
              <a:gd name="connsiteX18" fmla="*/ 720969 w 4950069"/>
              <a:gd name="connsiteY18" fmla="*/ 2092569 h 2523393"/>
              <a:gd name="connsiteX19" fmla="*/ 1230923 w 4950069"/>
              <a:gd name="connsiteY19" fmla="*/ 123093 h 252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0069" h="2523393">
                <a:moveTo>
                  <a:pt x="1230923" y="123093"/>
                </a:moveTo>
                <a:lnTo>
                  <a:pt x="0" y="2400300"/>
                </a:lnTo>
                <a:lnTo>
                  <a:pt x="3771900" y="2523393"/>
                </a:lnTo>
                <a:lnTo>
                  <a:pt x="4950069" y="52754"/>
                </a:lnTo>
                <a:lnTo>
                  <a:pt x="3666392" y="2250831"/>
                </a:lnTo>
                <a:lnTo>
                  <a:pt x="4299438" y="0"/>
                </a:lnTo>
                <a:lnTo>
                  <a:pt x="3270738" y="2180493"/>
                </a:lnTo>
                <a:lnTo>
                  <a:pt x="2778369" y="2101362"/>
                </a:lnTo>
                <a:lnTo>
                  <a:pt x="3851031" y="193431"/>
                </a:lnTo>
                <a:lnTo>
                  <a:pt x="3376246" y="114300"/>
                </a:lnTo>
                <a:cubicBezTo>
                  <a:pt x="3358661" y="140677"/>
                  <a:pt x="3339375" y="165996"/>
                  <a:pt x="3323492" y="193431"/>
                </a:cubicBezTo>
                <a:cubicBezTo>
                  <a:pt x="3307075" y="221788"/>
                  <a:pt x="3279531" y="281354"/>
                  <a:pt x="3279531" y="281354"/>
                </a:cubicBezTo>
                <a:lnTo>
                  <a:pt x="2382715" y="2127739"/>
                </a:lnTo>
                <a:lnTo>
                  <a:pt x="2980592" y="52754"/>
                </a:lnTo>
                <a:lnTo>
                  <a:pt x="1776046" y="2118946"/>
                </a:lnTo>
                <a:lnTo>
                  <a:pt x="2558561" y="228600"/>
                </a:lnTo>
                <a:lnTo>
                  <a:pt x="1134208" y="2268416"/>
                </a:lnTo>
                <a:lnTo>
                  <a:pt x="2031023" y="131885"/>
                </a:lnTo>
                <a:lnTo>
                  <a:pt x="720969" y="2092569"/>
                </a:lnTo>
                <a:lnTo>
                  <a:pt x="1230923" y="12309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788024" y="4034465"/>
            <a:ext cx="4176464" cy="2634894"/>
          </a:xfrm>
          <a:custGeom>
            <a:avLst/>
            <a:gdLst>
              <a:gd name="connsiteX0" fmla="*/ 4440116 w 5723793"/>
              <a:gd name="connsiteY0" fmla="*/ 1617784 h 2066192"/>
              <a:gd name="connsiteX1" fmla="*/ 0 w 5723793"/>
              <a:gd name="connsiteY1" fmla="*/ 1195754 h 2066192"/>
              <a:gd name="connsiteX2" fmla="*/ 4580793 w 5723793"/>
              <a:gd name="connsiteY2" fmla="*/ 1230923 h 2066192"/>
              <a:gd name="connsiteX3" fmla="*/ 123093 w 5723793"/>
              <a:gd name="connsiteY3" fmla="*/ 729761 h 2066192"/>
              <a:gd name="connsiteX4" fmla="*/ 4835770 w 5723793"/>
              <a:gd name="connsiteY4" fmla="*/ 747346 h 2066192"/>
              <a:gd name="connsiteX5" fmla="*/ 342900 w 5723793"/>
              <a:gd name="connsiteY5" fmla="*/ 360484 h 2066192"/>
              <a:gd name="connsiteX6" fmla="*/ 4923693 w 5723793"/>
              <a:gd name="connsiteY6" fmla="*/ 386861 h 2066192"/>
              <a:gd name="connsiteX7" fmla="*/ 483577 w 5723793"/>
              <a:gd name="connsiteY7" fmla="*/ 0 h 2066192"/>
              <a:gd name="connsiteX8" fmla="*/ 5257800 w 5723793"/>
              <a:gd name="connsiteY8" fmla="*/ 79131 h 2066192"/>
              <a:gd name="connsiteX9" fmla="*/ 5723793 w 5723793"/>
              <a:gd name="connsiteY9" fmla="*/ 448408 h 2066192"/>
              <a:gd name="connsiteX10" fmla="*/ 5547947 w 5723793"/>
              <a:gd name="connsiteY10" fmla="*/ 1143000 h 2066192"/>
              <a:gd name="connsiteX11" fmla="*/ 5169877 w 5723793"/>
              <a:gd name="connsiteY11" fmla="*/ 1828800 h 2066192"/>
              <a:gd name="connsiteX12" fmla="*/ 4598377 w 5723793"/>
              <a:gd name="connsiteY12" fmla="*/ 2066192 h 2066192"/>
              <a:gd name="connsiteX13" fmla="*/ 4440116 w 5723793"/>
              <a:gd name="connsiteY13" fmla="*/ 1617784 h 206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3793" h="2066192">
                <a:moveTo>
                  <a:pt x="4440116" y="1617784"/>
                </a:moveTo>
                <a:lnTo>
                  <a:pt x="0" y="1195754"/>
                </a:lnTo>
                <a:lnTo>
                  <a:pt x="4580793" y="1230923"/>
                </a:lnTo>
                <a:lnTo>
                  <a:pt x="123093" y="729761"/>
                </a:lnTo>
                <a:lnTo>
                  <a:pt x="4835770" y="747346"/>
                </a:lnTo>
                <a:lnTo>
                  <a:pt x="342900" y="360484"/>
                </a:lnTo>
                <a:lnTo>
                  <a:pt x="4923693" y="386861"/>
                </a:lnTo>
                <a:lnTo>
                  <a:pt x="483577" y="0"/>
                </a:lnTo>
                <a:lnTo>
                  <a:pt x="5257800" y="79131"/>
                </a:lnTo>
                <a:lnTo>
                  <a:pt x="5723793" y="448408"/>
                </a:lnTo>
                <a:lnTo>
                  <a:pt x="5547947" y="1143000"/>
                </a:lnTo>
                <a:lnTo>
                  <a:pt x="5169877" y="1828800"/>
                </a:lnTo>
                <a:lnTo>
                  <a:pt x="4598377" y="2066192"/>
                </a:lnTo>
                <a:lnTo>
                  <a:pt x="4440116" y="1617784"/>
                </a:lnTo>
                <a:close/>
              </a:path>
            </a:pathLst>
          </a:custGeom>
          <a:solidFill>
            <a:srgbClr val="FC5A66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</a:t>
            </a:r>
            <a:r>
              <a:rPr lang="en-US" dirty="0" err="1"/>
              <a:t>é</a:t>
            </a:r>
            <a:r>
              <a:rPr lang="en-US" dirty="0" err="1" smtClean="0"/>
              <a:t>chet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4098" name="Picture 2" descr="http://image.slidesharecdn.com/frechettalk-122833054848-phpapp02/95/homotopic-frechet-distance-between-curves-4-728.jpg?cb=122830193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7" b="32658"/>
          <a:stretch/>
        </p:blipFill>
        <p:spPr bwMode="auto">
          <a:xfrm>
            <a:off x="3570659" y="4437112"/>
            <a:ext cx="5465837" cy="2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47591"/>
          </a:xfrm>
        </p:spPr>
        <p:txBody>
          <a:bodyPr/>
          <a:lstStyle/>
          <a:p>
            <a:r>
              <a:rPr lang="en-US" dirty="0" smtClean="0"/>
              <a:t>For two oriented curves in 2D or 3D</a:t>
            </a:r>
          </a:p>
          <a:p>
            <a:r>
              <a:rPr lang="en-US" dirty="0" smtClean="0"/>
              <a:t>Extensions to surfaces exist (but are not treated)</a:t>
            </a:r>
          </a:p>
          <a:p>
            <a:r>
              <a:rPr lang="en-US" dirty="0" smtClean="0"/>
              <a:t>Intuitively: a man walks on one curve with irregular speeds, but only forward, and a dog does the same on the other curve. The </a:t>
            </a:r>
            <a:r>
              <a:rPr lang="en-US" dirty="0" err="1" smtClean="0"/>
              <a:t>Fr</a:t>
            </a:r>
            <a:r>
              <a:rPr lang="en-US" dirty="0" err="1"/>
              <a:t>é</a:t>
            </a:r>
            <a:r>
              <a:rPr lang="en-US" dirty="0" err="1" smtClean="0"/>
              <a:t>chet</a:t>
            </a:r>
            <a:r>
              <a:rPr lang="en-US" dirty="0" smtClean="0"/>
              <a:t> distance is the minimum leash length needed to allow this</a:t>
            </a:r>
            <a:br>
              <a:rPr lang="en-US" dirty="0" smtClean="0"/>
            </a:br>
            <a:r>
              <a:rPr lang="en-US" dirty="0" smtClean="0"/>
              <a:t>(man-dog distance,</a:t>
            </a:r>
            <a:br>
              <a:rPr lang="en-US" dirty="0" smtClean="0"/>
            </a:br>
            <a:r>
              <a:rPr lang="en-US" dirty="0" smtClean="0"/>
              <a:t>leash 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Fréchet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16386" name="Picture 2" descr="http://www.win.tue.nl/%7Ewmeulema/images/mat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625792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94116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Needed: the relative parametrizations over the two curves</a:t>
            </a:r>
          </a:p>
        </p:txBody>
      </p:sp>
    </p:spTree>
    <p:extLst>
      <p:ext uri="{BB962C8B-B14F-4D97-AF65-F5344CB8AC3E}">
        <p14:creationId xmlns:p14="http://schemas.microsoft.com/office/powerpoint/2010/main" val="4224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Fréchet</a:t>
            </a:r>
            <a:r>
              <a:rPr lang="en-US" dirty="0"/>
              <a:t> distance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804780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 </a:t>
            </a:r>
            <a:br>
              <a:rPr lang="en-US" dirty="0" smtClean="0"/>
            </a:br>
            <a:r>
              <a:rPr lang="en-US" dirty="0" smtClean="0"/>
              <a:t>let </a:t>
            </a:r>
            <a:r>
              <a:rPr lang="en-US" dirty="0" smtClean="0">
                <a:sym typeface="Symbol" panose="05050102010706020507" pitchFamily="18" charset="2"/>
              </a:rPr>
              <a:t> : [0,1] be a parametrization of curve A and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let  : [0,1] be a parametrization of curve B where</a:t>
            </a:r>
            <a:br>
              <a:rPr lang="en-US" dirty="0" smtClean="0">
                <a:sym typeface="Symbol" panose="05050102010706020507" pitchFamily="18" charset="2"/>
              </a:rPr>
            </a:br>
            <a:endParaRPr lang="en-US" sz="1600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(0)  =  the start of A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(1)  =  the end of </a:t>
            </a:r>
            <a:r>
              <a:rPr lang="en-US" dirty="0">
                <a:sym typeface="Symbol" panose="05050102010706020507" pitchFamily="18" charset="2"/>
              </a:rPr>
              <a:t>A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(0) </a:t>
            </a:r>
            <a:r>
              <a:rPr lang="en-US" dirty="0" smtClean="0">
                <a:sym typeface="Symbol" panose="05050102010706020507" pitchFamily="18" charset="2"/>
              </a:rPr>
              <a:t> =  the </a:t>
            </a:r>
            <a:r>
              <a:rPr lang="en-US" dirty="0">
                <a:sym typeface="Symbol" panose="05050102010706020507" pitchFamily="18" charset="2"/>
              </a:rPr>
              <a:t>start of B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(1) </a:t>
            </a:r>
            <a:r>
              <a:rPr lang="en-US" dirty="0" smtClean="0">
                <a:sym typeface="Symbol" panose="05050102010706020507" pitchFamily="18" charset="2"/>
              </a:rPr>
              <a:t> =  the </a:t>
            </a:r>
            <a:r>
              <a:rPr lang="en-US" dirty="0">
                <a:sym typeface="Symbol" panose="05050102010706020507" pitchFamily="18" charset="2"/>
              </a:rPr>
              <a:t>end of </a:t>
            </a:r>
            <a:r>
              <a:rPr lang="en-US" dirty="0" smtClean="0">
                <a:sym typeface="Symbol" panose="05050102010706020507" pitchFamily="18" charset="2"/>
              </a:rPr>
              <a:t>B</a:t>
            </a:r>
            <a:br>
              <a:rPr lang="en-US" dirty="0" smtClean="0">
                <a:sym typeface="Symbol" panose="05050102010706020507" pitchFamily="18" charset="2"/>
              </a:rPr>
            </a:b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 is a </a:t>
            </a:r>
            <a:r>
              <a:rPr lang="en-US" dirty="0" smtClean="0">
                <a:sym typeface="Symbol" panose="05050102010706020507" pitchFamily="18" charset="2"/>
              </a:rPr>
              <a:t>continuous bijection </a:t>
            </a:r>
            <a:r>
              <a:rPr lang="en-US" dirty="0" smtClean="0">
                <a:sym typeface="Symbol" panose="05050102010706020507" pitchFamily="18" charset="2"/>
              </a:rPr>
              <a:t>between [0,1] and A, and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 </a:t>
            </a:r>
            <a:r>
              <a:rPr lang="en-US" dirty="0">
                <a:sym typeface="Symbol" panose="05050102010706020507" pitchFamily="18" charset="2"/>
              </a:rPr>
              <a:t>is a </a:t>
            </a:r>
            <a:r>
              <a:rPr lang="en-US" dirty="0">
                <a:sym typeface="Symbol" panose="05050102010706020507" pitchFamily="18" charset="2"/>
              </a:rPr>
              <a:t>continuous bijection </a:t>
            </a:r>
            <a:r>
              <a:rPr lang="en-US" dirty="0">
                <a:sym typeface="Symbol" panose="05050102010706020507" pitchFamily="18" charset="2"/>
              </a:rPr>
              <a:t>between [0,1] and </a:t>
            </a:r>
            <a:r>
              <a:rPr lang="en-US" dirty="0" smtClean="0">
                <a:sym typeface="Symbol" panose="05050102010706020507" pitchFamily="18" charset="2"/>
              </a:rPr>
              <a:t>B</a:t>
            </a: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03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Fréchet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inf</a:t>
            </a:r>
            <a:r>
              <a:rPr lang="en-US" dirty="0" smtClean="0"/>
              <a:t>  ( max  </a:t>
            </a:r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smtClean="0">
                <a:sym typeface="Symbol" panose="05050102010706020507" pitchFamily="18" charset="2"/>
              </a:rPr>
              <a:t>(t), (t)) )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Choosing ,  is choosing the relative “speeds”</a:t>
            </a:r>
          </a:p>
          <a:p>
            <a:r>
              <a:rPr lang="en-US" dirty="0" smtClean="0">
                <a:sym typeface="Symbol" panose="05050102010706020507" pitchFamily="18" charset="2"/>
              </a:rPr>
              <a:t>Bottleneck distance due to the max over 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The </a:t>
            </a:r>
            <a:r>
              <a:rPr lang="en-US" dirty="0" err="1" smtClean="0">
                <a:sym typeface="Symbol" panose="05050102010706020507" pitchFamily="18" charset="2"/>
              </a:rPr>
              <a:t>Fr</a:t>
            </a:r>
            <a:r>
              <a:rPr lang="en-US" dirty="0" err="1"/>
              <a:t>é</a:t>
            </a:r>
            <a:r>
              <a:rPr lang="en-US" dirty="0" err="1" smtClean="0">
                <a:sym typeface="Symbol" panose="05050102010706020507" pitchFamily="18" charset="2"/>
              </a:rPr>
              <a:t>chet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distance is never smaller than the </a:t>
            </a:r>
            <a:r>
              <a:rPr lang="en-US" dirty="0" err="1" smtClean="0">
                <a:sym typeface="Symbol" panose="05050102010706020507" pitchFamily="18" charset="2"/>
              </a:rPr>
              <a:t>Hausdorff</a:t>
            </a:r>
            <a:r>
              <a:rPr lang="en-US" dirty="0" smtClean="0">
                <a:sym typeface="Symbol" panose="05050102010706020507" pitchFamily="18" charset="2"/>
              </a:rPr>
              <a:t> distance; often they are the same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3560" y="2996952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 </a:t>
            </a:r>
            <a:r>
              <a:rPr lang="en-US" sz="2000" dirty="0" smtClean="0">
                <a:sym typeface="Symbol" panose="05050102010706020507" pitchFamily="18" charset="2"/>
              </a:rPr>
              <a:t></a:t>
            </a:r>
            <a:r>
              <a:rPr lang="en-US" sz="2000" dirty="0" smtClean="0"/>
              <a:t> [0,1]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2996952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 panose="05050102010706020507" pitchFamily="18" charset="2"/>
              </a:rPr>
              <a:t>, </a:t>
            </a:r>
            <a:r>
              <a:rPr lang="en-US" sz="2000" dirty="0">
                <a:sym typeface="Symbol" panose="05050102010706020507" pitchFamily="18" charset="2"/>
              </a:rPr>
              <a:t>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32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in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1822" cy="4351338"/>
          </a:xfrm>
        </p:spPr>
        <p:txBody>
          <a:bodyPr/>
          <a:lstStyle/>
          <a:p>
            <a:r>
              <a:rPr lang="en-US" dirty="0" smtClean="0"/>
              <a:t>Example 1:  Space is the real line, subsets are disjoint unions intervals, measure is (total) length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 2:  Space is all integers, subsets are subsets of integers, measure is number of integers in a subset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 3:  Space is outcomes of an experiment </a:t>
            </a:r>
            <a:br>
              <a:rPr lang="en-US" dirty="0" smtClean="0"/>
            </a:br>
            <a:r>
              <a:rPr lang="en-US" dirty="0" smtClean="0"/>
              <a:t>(die rolling), measure is probability of the outcome(s)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5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Fréchet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83295"/>
          </a:xfrm>
        </p:spPr>
        <p:txBody>
          <a:bodyPr/>
          <a:lstStyle/>
          <a:p>
            <a:r>
              <a:rPr lang="en-US" dirty="0" smtClean="0"/>
              <a:t>When are the </a:t>
            </a:r>
            <a:r>
              <a:rPr lang="en-US" dirty="0" err="1" smtClean="0"/>
              <a:t>Fréchet</a:t>
            </a:r>
            <a:r>
              <a:rPr lang="en-US" dirty="0" smtClean="0"/>
              <a:t> distance and </a:t>
            </a:r>
            <a:r>
              <a:rPr lang="en-US" dirty="0" err="1" smtClean="0"/>
              <a:t>Hausdorff</a:t>
            </a:r>
            <a:r>
              <a:rPr lang="en-US" dirty="0" smtClean="0"/>
              <a:t> distance clearly different?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27584" y="3209192"/>
            <a:ext cx="7344816" cy="386862"/>
            <a:chOff x="827584" y="3209192"/>
            <a:chExt cx="7344816" cy="386862"/>
          </a:xfrm>
        </p:grpSpPr>
        <p:sp>
          <p:nvSpPr>
            <p:cNvPr id="4" name="Freeform 3"/>
            <p:cNvSpPr/>
            <p:nvPr/>
          </p:nvSpPr>
          <p:spPr>
            <a:xfrm>
              <a:off x="967154" y="3209192"/>
              <a:ext cx="7086600" cy="386862"/>
            </a:xfrm>
            <a:custGeom>
              <a:avLst/>
              <a:gdLst>
                <a:gd name="connsiteX0" fmla="*/ 8792 w 7086600"/>
                <a:gd name="connsiteY0" fmla="*/ 0 h 386862"/>
                <a:gd name="connsiteX1" fmla="*/ 7086600 w 7086600"/>
                <a:gd name="connsiteY1" fmla="*/ 0 h 386862"/>
                <a:gd name="connsiteX2" fmla="*/ 0 w 7086600"/>
                <a:gd name="connsiteY2" fmla="*/ 386862 h 386862"/>
                <a:gd name="connsiteX3" fmla="*/ 7086600 w 7086600"/>
                <a:gd name="connsiteY3" fmla="*/ 378070 h 38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6600" h="386862">
                  <a:moveTo>
                    <a:pt x="8792" y="0"/>
                  </a:moveTo>
                  <a:lnTo>
                    <a:pt x="7086600" y="0"/>
                  </a:lnTo>
                  <a:lnTo>
                    <a:pt x="0" y="386862"/>
                  </a:lnTo>
                  <a:lnTo>
                    <a:pt x="7086600" y="37807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27584" y="3356992"/>
              <a:ext cx="7344816" cy="720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381281" y="4096998"/>
            <a:ext cx="2470639" cy="2356338"/>
            <a:chOff x="835269" y="4053254"/>
            <a:chExt cx="2470639" cy="2356338"/>
          </a:xfrm>
        </p:grpSpPr>
        <p:sp>
          <p:nvSpPr>
            <p:cNvPr id="7" name="Freeform 6"/>
            <p:cNvSpPr/>
            <p:nvPr/>
          </p:nvSpPr>
          <p:spPr>
            <a:xfrm>
              <a:off x="975946" y="4132385"/>
              <a:ext cx="2224454" cy="2180492"/>
            </a:xfrm>
            <a:custGeom>
              <a:avLst/>
              <a:gdLst>
                <a:gd name="connsiteX0" fmla="*/ 0 w 2224454"/>
                <a:gd name="connsiteY0" fmla="*/ 17584 h 2180492"/>
                <a:gd name="connsiteX1" fmla="*/ 0 w 2224454"/>
                <a:gd name="connsiteY1" fmla="*/ 2154115 h 2180492"/>
                <a:gd name="connsiteX2" fmla="*/ 2224454 w 2224454"/>
                <a:gd name="connsiteY2" fmla="*/ 2180492 h 2180492"/>
                <a:gd name="connsiteX3" fmla="*/ 2224454 w 2224454"/>
                <a:gd name="connsiteY3" fmla="*/ 0 h 2180492"/>
                <a:gd name="connsiteX4" fmla="*/ 114300 w 2224454"/>
                <a:gd name="connsiteY4" fmla="*/ 17584 h 2180492"/>
                <a:gd name="connsiteX5" fmla="*/ 105508 w 2224454"/>
                <a:gd name="connsiteY5" fmla="*/ 2092569 h 2180492"/>
                <a:gd name="connsiteX6" fmla="*/ 2171700 w 2224454"/>
                <a:gd name="connsiteY6" fmla="*/ 2118946 h 2180492"/>
                <a:gd name="connsiteX7" fmla="*/ 2118946 w 2224454"/>
                <a:gd name="connsiteY7" fmla="*/ 96715 h 2180492"/>
                <a:gd name="connsiteX8" fmla="*/ 228600 w 2224454"/>
                <a:gd name="connsiteY8" fmla="*/ 131884 h 2180492"/>
                <a:gd name="connsiteX0" fmla="*/ 0 w 2224454"/>
                <a:gd name="connsiteY0" fmla="*/ 17584 h 2180492"/>
                <a:gd name="connsiteX1" fmla="*/ 0 w 2224454"/>
                <a:gd name="connsiteY1" fmla="*/ 2154115 h 2180492"/>
                <a:gd name="connsiteX2" fmla="*/ 2224454 w 2224454"/>
                <a:gd name="connsiteY2" fmla="*/ 2180492 h 2180492"/>
                <a:gd name="connsiteX3" fmla="*/ 2224454 w 2224454"/>
                <a:gd name="connsiteY3" fmla="*/ 0 h 2180492"/>
                <a:gd name="connsiteX4" fmla="*/ 114300 w 2224454"/>
                <a:gd name="connsiteY4" fmla="*/ 17584 h 2180492"/>
                <a:gd name="connsiteX5" fmla="*/ 105508 w 2224454"/>
                <a:gd name="connsiteY5" fmla="*/ 2092569 h 2180492"/>
                <a:gd name="connsiteX6" fmla="*/ 2127738 w 2224454"/>
                <a:gd name="connsiteY6" fmla="*/ 2101361 h 2180492"/>
                <a:gd name="connsiteX7" fmla="*/ 2118946 w 2224454"/>
                <a:gd name="connsiteY7" fmla="*/ 96715 h 2180492"/>
                <a:gd name="connsiteX8" fmla="*/ 228600 w 2224454"/>
                <a:gd name="connsiteY8" fmla="*/ 131884 h 218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4454" h="2180492">
                  <a:moveTo>
                    <a:pt x="0" y="17584"/>
                  </a:moveTo>
                  <a:lnTo>
                    <a:pt x="0" y="2154115"/>
                  </a:lnTo>
                  <a:lnTo>
                    <a:pt x="2224454" y="2180492"/>
                  </a:lnTo>
                  <a:lnTo>
                    <a:pt x="2224454" y="0"/>
                  </a:lnTo>
                  <a:lnTo>
                    <a:pt x="114300" y="17584"/>
                  </a:lnTo>
                  <a:cubicBezTo>
                    <a:pt x="111369" y="709246"/>
                    <a:pt x="108439" y="1400907"/>
                    <a:pt x="105508" y="2092569"/>
                  </a:cubicBezTo>
                  <a:lnTo>
                    <a:pt x="2127738" y="2101361"/>
                  </a:lnTo>
                  <a:cubicBezTo>
                    <a:pt x="2124807" y="1433146"/>
                    <a:pt x="2121877" y="764930"/>
                    <a:pt x="2118946" y="96715"/>
                  </a:cubicBezTo>
                  <a:lnTo>
                    <a:pt x="228600" y="131884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835269" y="4053254"/>
              <a:ext cx="2470639" cy="2356338"/>
            </a:xfrm>
            <a:custGeom>
              <a:avLst/>
              <a:gdLst>
                <a:gd name="connsiteX0" fmla="*/ 0 w 2470639"/>
                <a:gd name="connsiteY0" fmla="*/ 61546 h 2356338"/>
                <a:gd name="connsiteX1" fmla="*/ 26377 w 2470639"/>
                <a:gd name="connsiteY1" fmla="*/ 2338754 h 2356338"/>
                <a:gd name="connsiteX2" fmla="*/ 2470639 w 2470639"/>
                <a:gd name="connsiteY2" fmla="*/ 2356338 h 2356338"/>
                <a:gd name="connsiteX3" fmla="*/ 2461846 w 2470639"/>
                <a:gd name="connsiteY3" fmla="*/ 8792 h 2356338"/>
                <a:gd name="connsiteX4" fmla="*/ 123093 w 2470639"/>
                <a:gd name="connsiteY4" fmla="*/ 0 h 235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39" h="2356338">
                  <a:moveTo>
                    <a:pt x="0" y="61546"/>
                  </a:moveTo>
                  <a:lnTo>
                    <a:pt x="26377" y="2338754"/>
                  </a:lnTo>
                  <a:lnTo>
                    <a:pt x="2470639" y="2356338"/>
                  </a:lnTo>
                  <a:lnTo>
                    <a:pt x="2461846" y="8792"/>
                  </a:lnTo>
                  <a:lnTo>
                    <a:pt x="123093" y="0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3162" y="4079631"/>
            <a:ext cx="2180492" cy="2409092"/>
            <a:chOff x="5073162" y="4079631"/>
            <a:chExt cx="2180492" cy="2409092"/>
          </a:xfrm>
        </p:grpSpPr>
        <p:sp>
          <p:nvSpPr>
            <p:cNvPr id="9" name="Freeform 8"/>
            <p:cNvSpPr/>
            <p:nvPr/>
          </p:nvSpPr>
          <p:spPr>
            <a:xfrm>
              <a:off x="5213838" y="4079631"/>
              <a:ext cx="1881554" cy="2409092"/>
            </a:xfrm>
            <a:custGeom>
              <a:avLst/>
              <a:gdLst>
                <a:gd name="connsiteX0" fmla="*/ 0 w 1881554"/>
                <a:gd name="connsiteY0" fmla="*/ 2338754 h 2409092"/>
                <a:gd name="connsiteX1" fmla="*/ 167054 w 1881554"/>
                <a:gd name="connsiteY1" fmla="*/ 8792 h 2409092"/>
                <a:gd name="connsiteX2" fmla="*/ 342900 w 1881554"/>
                <a:gd name="connsiteY2" fmla="*/ 2338754 h 2409092"/>
                <a:gd name="connsiteX3" fmla="*/ 501162 w 1881554"/>
                <a:gd name="connsiteY3" fmla="*/ 17584 h 2409092"/>
                <a:gd name="connsiteX4" fmla="*/ 659424 w 1881554"/>
                <a:gd name="connsiteY4" fmla="*/ 2347546 h 2409092"/>
                <a:gd name="connsiteX5" fmla="*/ 888024 w 1881554"/>
                <a:gd name="connsiteY5" fmla="*/ 8792 h 2409092"/>
                <a:gd name="connsiteX6" fmla="*/ 1037493 w 1881554"/>
                <a:gd name="connsiteY6" fmla="*/ 2338754 h 2409092"/>
                <a:gd name="connsiteX7" fmla="*/ 1213339 w 1881554"/>
                <a:gd name="connsiteY7" fmla="*/ 8792 h 2409092"/>
                <a:gd name="connsiteX8" fmla="*/ 1389185 w 1881554"/>
                <a:gd name="connsiteY8" fmla="*/ 2409092 h 2409092"/>
                <a:gd name="connsiteX9" fmla="*/ 1538654 w 1881554"/>
                <a:gd name="connsiteY9" fmla="*/ 61546 h 2409092"/>
                <a:gd name="connsiteX10" fmla="*/ 1661747 w 1881554"/>
                <a:gd name="connsiteY10" fmla="*/ 2365131 h 2409092"/>
                <a:gd name="connsiteX11" fmla="*/ 1881554 w 1881554"/>
                <a:gd name="connsiteY11" fmla="*/ 0 h 240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1554" h="2409092">
                  <a:moveTo>
                    <a:pt x="0" y="2338754"/>
                  </a:moveTo>
                  <a:lnTo>
                    <a:pt x="167054" y="8792"/>
                  </a:lnTo>
                  <a:lnTo>
                    <a:pt x="342900" y="2338754"/>
                  </a:lnTo>
                  <a:lnTo>
                    <a:pt x="501162" y="17584"/>
                  </a:lnTo>
                  <a:lnTo>
                    <a:pt x="659424" y="2347546"/>
                  </a:lnTo>
                  <a:lnTo>
                    <a:pt x="888024" y="8792"/>
                  </a:lnTo>
                  <a:lnTo>
                    <a:pt x="1037493" y="2338754"/>
                  </a:lnTo>
                  <a:lnTo>
                    <a:pt x="1213339" y="8792"/>
                  </a:lnTo>
                  <a:lnTo>
                    <a:pt x="1389185" y="2409092"/>
                  </a:lnTo>
                  <a:lnTo>
                    <a:pt x="1538654" y="61546"/>
                  </a:lnTo>
                  <a:lnTo>
                    <a:pt x="1661747" y="2365131"/>
                  </a:lnTo>
                  <a:lnTo>
                    <a:pt x="1881554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073162" y="4211515"/>
              <a:ext cx="2180492" cy="2224454"/>
            </a:xfrm>
            <a:custGeom>
              <a:avLst/>
              <a:gdLst>
                <a:gd name="connsiteX0" fmla="*/ 202223 w 2189284"/>
                <a:gd name="connsiteY0" fmla="*/ 2224454 h 2224454"/>
                <a:gd name="connsiteX1" fmla="*/ 2048607 w 2189284"/>
                <a:gd name="connsiteY1" fmla="*/ 2198077 h 2224454"/>
                <a:gd name="connsiteX2" fmla="*/ 0 w 2189284"/>
                <a:gd name="connsiteY2" fmla="*/ 1995854 h 2224454"/>
                <a:gd name="connsiteX3" fmla="*/ 2013438 w 2189284"/>
                <a:gd name="connsiteY3" fmla="*/ 1907931 h 2224454"/>
                <a:gd name="connsiteX4" fmla="*/ 17584 w 2189284"/>
                <a:gd name="connsiteY4" fmla="*/ 1714500 h 2224454"/>
                <a:gd name="connsiteX5" fmla="*/ 1995853 w 2189284"/>
                <a:gd name="connsiteY5" fmla="*/ 1626577 h 2224454"/>
                <a:gd name="connsiteX6" fmla="*/ 17584 w 2189284"/>
                <a:gd name="connsiteY6" fmla="*/ 1485900 h 2224454"/>
                <a:gd name="connsiteX7" fmla="*/ 2039815 w 2189284"/>
                <a:gd name="connsiteY7" fmla="*/ 1380393 h 2224454"/>
                <a:gd name="connsiteX8" fmla="*/ 35169 w 2189284"/>
                <a:gd name="connsiteY8" fmla="*/ 1248508 h 2224454"/>
                <a:gd name="connsiteX9" fmla="*/ 2039815 w 2189284"/>
                <a:gd name="connsiteY9" fmla="*/ 1134208 h 2224454"/>
                <a:gd name="connsiteX10" fmla="*/ 17584 w 2189284"/>
                <a:gd name="connsiteY10" fmla="*/ 1002323 h 2224454"/>
                <a:gd name="connsiteX11" fmla="*/ 2074984 w 2189284"/>
                <a:gd name="connsiteY11" fmla="*/ 914400 h 2224454"/>
                <a:gd name="connsiteX12" fmla="*/ 70338 w 2189284"/>
                <a:gd name="connsiteY12" fmla="*/ 791308 h 2224454"/>
                <a:gd name="connsiteX13" fmla="*/ 2057400 w 2189284"/>
                <a:gd name="connsiteY13" fmla="*/ 694593 h 2224454"/>
                <a:gd name="connsiteX14" fmla="*/ 0 w 2189284"/>
                <a:gd name="connsiteY14" fmla="*/ 606670 h 2224454"/>
                <a:gd name="connsiteX15" fmla="*/ 2145323 w 2189284"/>
                <a:gd name="connsiteY15" fmla="*/ 483577 h 2224454"/>
                <a:gd name="connsiteX16" fmla="*/ 43961 w 2189284"/>
                <a:gd name="connsiteY16" fmla="*/ 351693 h 2224454"/>
                <a:gd name="connsiteX17" fmla="*/ 2189284 w 2189284"/>
                <a:gd name="connsiteY17" fmla="*/ 281354 h 2224454"/>
                <a:gd name="connsiteX18" fmla="*/ 87923 w 2189284"/>
                <a:gd name="connsiteY18" fmla="*/ 158262 h 2224454"/>
                <a:gd name="connsiteX19" fmla="*/ 2180492 w 2189284"/>
                <a:gd name="connsiteY19" fmla="*/ 0 h 2224454"/>
                <a:gd name="connsiteX0" fmla="*/ 202223 w 2189284"/>
                <a:gd name="connsiteY0" fmla="*/ 2224454 h 2224454"/>
                <a:gd name="connsiteX1" fmla="*/ 2048607 w 2189284"/>
                <a:gd name="connsiteY1" fmla="*/ 2198077 h 2224454"/>
                <a:gd name="connsiteX2" fmla="*/ 0 w 2189284"/>
                <a:gd name="connsiteY2" fmla="*/ 1995854 h 2224454"/>
                <a:gd name="connsiteX3" fmla="*/ 2013438 w 2189284"/>
                <a:gd name="connsiteY3" fmla="*/ 1907931 h 2224454"/>
                <a:gd name="connsiteX4" fmla="*/ 17584 w 2189284"/>
                <a:gd name="connsiteY4" fmla="*/ 1714500 h 2224454"/>
                <a:gd name="connsiteX5" fmla="*/ 1995853 w 2189284"/>
                <a:gd name="connsiteY5" fmla="*/ 1626577 h 2224454"/>
                <a:gd name="connsiteX6" fmla="*/ 17584 w 2189284"/>
                <a:gd name="connsiteY6" fmla="*/ 1485900 h 2224454"/>
                <a:gd name="connsiteX7" fmla="*/ 2039815 w 2189284"/>
                <a:gd name="connsiteY7" fmla="*/ 1380393 h 2224454"/>
                <a:gd name="connsiteX8" fmla="*/ 35169 w 2189284"/>
                <a:gd name="connsiteY8" fmla="*/ 1248508 h 2224454"/>
                <a:gd name="connsiteX9" fmla="*/ 2039815 w 2189284"/>
                <a:gd name="connsiteY9" fmla="*/ 1134208 h 2224454"/>
                <a:gd name="connsiteX10" fmla="*/ 17584 w 2189284"/>
                <a:gd name="connsiteY10" fmla="*/ 1002323 h 2224454"/>
                <a:gd name="connsiteX11" fmla="*/ 2074984 w 2189284"/>
                <a:gd name="connsiteY11" fmla="*/ 914400 h 2224454"/>
                <a:gd name="connsiteX12" fmla="*/ 70338 w 2189284"/>
                <a:gd name="connsiteY12" fmla="*/ 791308 h 2224454"/>
                <a:gd name="connsiteX13" fmla="*/ 2057400 w 2189284"/>
                <a:gd name="connsiteY13" fmla="*/ 694593 h 2224454"/>
                <a:gd name="connsiteX14" fmla="*/ 0 w 2189284"/>
                <a:gd name="connsiteY14" fmla="*/ 606670 h 2224454"/>
                <a:gd name="connsiteX15" fmla="*/ 2145323 w 2189284"/>
                <a:gd name="connsiteY15" fmla="*/ 483577 h 2224454"/>
                <a:gd name="connsiteX16" fmla="*/ 43961 w 2189284"/>
                <a:gd name="connsiteY16" fmla="*/ 351693 h 2224454"/>
                <a:gd name="connsiteX17" fmla="*/ 2189284 w 2189284"/>
                <a:gd name="connsiteY17" fmla="*/ 281354 h 2224454"/>
                <a:gd name="connsiteX18" fmla="*/ 35169 w 2189284"/>
                <a:gd name="connsiteY18" fmla="*/ 17585 h 2224454"/>
                <a:gd name="connsiteX19" fmla="*/ 2180492 w 2189284"/>
                <a:gd name="connsiteY19" fmla="*/ 0 h 2224454"/>
                <a:gd name="connsiteX0" fmla="*/ 202223 w 2189284"/>
                <a:gd name="connsiteY0" fmla="*/ 2224454 h 2224454"/>
                <a:gd name="connsiteX1" fmla="*/ 2048607 w 2189284"/>
                <a:gd name="connsiteY1" fmla="*/ 2198077 h 2224454"/>
                <a:gd name="connsiteX2" fmla="*/ 0 w 2189284"/>
                <a:gd name="connsiteY2" fmla="*/ 1995854 h 2224454"/>
                <a:gd name="connsiteX3" fmla="*/ 2013438 w 2189284"/>
                <a:gd name="connsiteY3" fmla="*/ 1907931 h 2224454"/>
                <a:gd name="connsiteX4" fmla="*/ 17584 w 2189284"/>
                <a:gd name="connsiteY4" fmla="*/ 1714500 h 2224454"/>
                <a:gd name="connsiteX5" fmla="*/ 1995853 w 2189284"/>
                <a:gd name="connsiteY5" fmla="*/ 1626577 h 2224454"/>
                <a:gd name="connsiteX6" fmla="*/ 17584 w 2189284"/>
                <a:gd name="connsiteY6" fmla="*/ 1485900 h 2224454"/>
                <a:gd name="connsiteX7" fmla="*/ 2039815 w 2189284"/>
                <a:gd name="connsiteY7" fmla="*/ 1380393 h 2224454"/>
                <a:gd name="connsiteX8" fmla="*/ 35169 w 2189284"/>
                <a:gd name="connsiteY8" fmla="*/ 1248508 h 2224454"/>
                <a:gd name="connsiteX9" fmla="*/ 2039815 w 2189284"/>
                <a:gd name="connsiteY9" fmla="*/ 1134208 h 2224454"/>
                <a:gd name="connsiteX10" fmla="*/ 17584 w 2189284"/>
                <a:gd name="connsiteY10" fmla="*/ 1002323 h 2224454"/>
                <a:gd name="connsiteX11" fmla="*/ 2074984 w 2189284"/>
                <a:gd name="connsiteY11" fmla="*/ 914400 h 2224454"/>
                <a:gd name="connsiteX12" fmla="*/ 70338 w 2189284"/>
                <a:gd name="connsiteY12" fmla="*/ 791308 h 2224454"/>
                <a:gd name="connsiteX13" fmla="*/ 2057400 w 2189284"/>
                <a:gd name="connsiteY13" fmla="*/ 694593 h 2224454"/>
                <a:gd name="connsiteX14" fmla="*/ 0 w 2189284"/>
                <a:gd name="connsiteY14" fmla="*/ 606670 h 2224454"/>
                <a:gd name="connsiteX15" fmla="*/ 2145323 w 2189284"/>
                <a:gd name="connsiteY15" fmla="*/ 483577 h 2224454"/>
                <a:gd name="connsiteX16" fmla="*/ 43961 w 2189284"/>
                <a:gd name="connsiteY16" fmla="*/ 307731 h 2224454"/>
                <a:gd name="connsiteX17" fmla="*/ 2189284 w 2189284"/>
                <a:gd name="connsiteY17" fmla="*/ 281354 h 2224454"/>
                <a:gd name="connsiteX18" fmla="*/ 35169 w 2189284"/>
                <a:gd name="connsiteY18" fmla="*/ 17585 h 2224454"/>
                <a:gd name="connsiteX19" fmla="*/ 2180492 w 2189284"/>
                <a:gd name="connsiteY19" fmla="*/ 0 h 2224454"/>
                <a:gd name="connsiteX0" fmla="*/ 202223 w 2180492"/>
                <a:gd name="connsiteY0" fmla="*/ 2224454 h 2224454"/>
                <a:gd name="connsiteX1" fmla="*/ 2048607 w 2180492"/>
                <a:gd name="connsiteY1" fmla="*/ 2198077 h 2224454"/>
                <a:gd name="connsiteX2" fmla="*/ 0 w 2180492"/>
                <a:gd name="connsiteY2" fmla="*/ 1995854 h 2224454"/>
                <a:gd name="connsiteX3" fmla="*/ 2013438 w 2180492"/>
                <a:gd name="connsiteY3" fmla="*/ 1907931 h 2224454"/>
                <a:gd name="connsiteX4" fmla="*/ 17584 w 2180492"/>
                <a:gd name="connsiteY4" fmla="*/ 1714500 h 2224454"/>
                <a:gd name="connsiteX5" fmla="*/ 1995853 w 2180492"/>
                <a:gd name="connsiteY5" fmla="*/ 1626577 h 2224454"/>
                <a:gd name="connsiteX6" fmla="*/ 17584 w 2180492"/>
                <a:gd name="connsiteY6" fmla="*/ 1485900 h 2224454"/>
                <a:gd name="connsiteX7" fmla="*/ 2039815 w 2180492"/>
                <a:gd name="connsiteY7" fmla="*/ 1380393 h 2224454"/>
                <a:gd name="connsiteX8" fmla="*/ 35169 w 2180492"/>
                <a:gd name="connsiteY8" fmla="*/ 1248508 h 2224454"/>
                <a:gd name="connsiteX9" fmla="*/ 2039815 w 2180492"/>
                <a:gd name="connsiteY9" fmla="*/ 1134208 h 2224454"/>
                <a:gd name="connsiteX10" fmla="*/ 17584 w 2180492"/>
                <a:gd name="connsiteY10" fmla="*/ 1002323 h 2224454"/>
                <a:gd name="connsiteX11" fmla="*/ 2074984 w 2180492"/>
                <a:gd name="connsiteY11" fmla="*/ 914400 h 2224454"/>
                <a:gd name="connsiteX12" fmla="*/ 70338 w 2180492"/>
                <a:gd name="connsiteY12" fmla="*/ 791308 h 2224454"/>
                <a:gd name="connsiteX13" fmla="*/ 2057400 w 2180492"/>
                <a:gd name="connsiteY13" fmla="*/ 694593 h 2224454"/>
                <a:gd name="connsiteX14" fmla="*/ 0 w 2180492"/>
                <a:gd name="connsiteY14" fmla="*/ 606670 h 2224454"/>
                <a:gd name="connsiteX15" fmla="*/ 2145323 w 2180492"/>
                <a:gd name="connsiteY15" fmla="*/ 483577 h 2224454"/>
                <a:gd name="connsiteX16" fmla="*/ 43961 w 2180492"/>
                <a:gd name="connsiteY16" fmla="*/ 307731 h 2224454"/>
                <a:gd name="connsiteX17" fmla="*/ 2110153 w 2180492"/>
                <a:gd name="connsiteY17" fmla="*/ 219807 h 2224454"/>
                <a:gd name="connsiteX18" fmla="*/ 35169 w 2180492"/>
                <a:gd name="connsiteY18" fmla="*/ 17585 h 2224454"/>
                <a:gd name="connsiteX19" fmla="*/ 2180492 w 2180492"/>
                <a:gd name="connsiteY19" fmla="*/ 0 h 2224454"/>
                <a:gd name="connsiteX0" fmla="*/ 202223 w 2180492"/>
                <a:gd name="connsiteY0" fmla="*/ 2224454 h 2224454"/>
                <a:gd name="connsiteX1" fmla="*/ 2048607 w 2180492"/>
                <a:gd name="connsiteY1" fmla="*/ 2198077 h 2224454"/>
                <a:gd name="connsiteX2" fmla="*/ 0 w 2180492"/>
                <a:gd name="connsiteY2" fmla="*/ 1995854 h 2224454"/>
                <a:gd name="connsiteX3" fmla="*/ 2013438 w 2180492"/>
                <a:gd name="connsiteY3" fmla="*/ 1907931 h 2224454"/>
                <a:gd name="connsiteX4" fmla="*/ 17584 w 2180492"/>
                <a:gd name="connsiteY4" fmla="*/ 1714500 h 2224454"/>
                <a:gd name="connsiteX5" fmla="*/ 1995853 w 2180492"/>
                <a:gd name="connsiteY5" fmla="*/ 1626577 h 2224454"/>
                <a:gd name="connsiteX6" fmla="*/ 17584 w 2180492"/>
                <a:gd name="connsiteY6" fmla="*/ 1485900 h 2224454"/>
                <a:gd name="connsiteX7" fmla="*/ 2039815 w 2180492"/>
                <a:gd name="connsiteY7" fmla="*/ 1380393 h 2224454"/>
                <a:gd name="connsiteX8" fmla="*/ 35169 w 2180492"/>
                <a:gd name="connsiteY8" fmla="*/ 1248508 h 2224454"/>
                <a:gd name="connsiteX9" fmla="*/ 2039815 w 2180492"/>
                <a:gd name="connsiteY9" fmla="*/ 1134208 h 2224454"/>
                <a:gd name="connsiteX10" fmla="*/ 17584 w 2180492"/>
                <a:gd name="connsiteY10" fmla="*/ 1002323 h 2224454"/>
                <a:gd name="connsiteX11" fmla="*/ 2074984 w 2180492"/>
                <a:gd name="connsiteY11" fmla="*/ 914400 h 2224454"/>
                <a:gd name="connsiteX12" fmla="*/ 70338 w 2180492"/>
                <a:gd name="connsiteY12" fmla="*/ 791308 h 2224454"/>
                <a:gd name="connsiteX13" fmla="*/ 2057400 w 2180492"/>
                <a:gd name="connsiteY13" fmla="*/ 694593 h 2224454"/>
                <a:gd name="connsiteX14" fmla="*/ 0 w 2180492"/>
                <a:gd name="connsiteY14" fmla="*/ 562708 h 2224454"/>
                <a:gd name="connsiteX15" fmla="*/ 2145323 w 2180492"/>
                <a:gd name="connsiteY15" fmla="*/ 483577 h 2224454"/>
                <a:gd name="connsiteX16" fmla="*/ 43961 w 2180492"/>
                <a:gd name="connsiteY16" fmla="*/ 307731 h 2224454"/>
                <a:gd name="connsiteX17" fmla="*/ 2110153 w 2180492"/>
                <a:gd name="connsiteY17" fmla="*/ 219807 h 2224454"/>
                <a:gd name="connsiteX18" fmla="*/ 35169 w 2180492"/>
                <a:gd name="connsiteY18" fmla="*/ 17585 h 2224454"/>
                <a:gd name="connsiteX19" fmla="*/ 2180492 w 2180492"/>
                <a:gd name="connsiteY19" fmla="*/ 0 h 222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80492" h="2224454">
                  <a:moveTo>
                    <a:pt x="202223" y="2224454"/>
                  </a:moveTo>
                  <a:lnTo>
                    <a:pt x="2048607" y="2198077"/>
                  </a:lnTo>
                  <a:lnTo>
                    <a:pt x="0" y="1995854"/>
                  </a:lnTo>
                  <a:lnTo>
                    <a:pt x="2013438" y="1907931"/>
                  </a:lnTo>
                  <a:lnTo>
                    <a:pt x="17584" y="1714500"/>
                  </a:lnTo>
                  <a:lnTo>
                    <a:pt x="1995853" y="1626577"/>
                  </a:lnTo>
                  <a:lnTo>
                    <a:pt x="17584" y="1485900"/>
                  </a:lnTo>
                  <a:lnTo>
                    <a:pt x="2039815" y="1380393"/>
                  </a:lnTo>
                  <a:lnTo>
                    <a:pt x="35169" y="1248508"/>
                  </a:lnTo>
                  <a:lnTo>
                    <a:pt x="2039815" y="1134208"/>
                  </a:lnTo>
                  <a:lnTo>
                    <a:pt x="17584" y="1002323"/>
                  </a:lnTo>
                  <a:lnTo>
                    <a:pt x="2074984" y="914400"/>
                  </a:lnTo>
                  <a:lnTo>
                    <a:pt x="70338" y="791308"/>
                  </a:lnTo>
                  <a:lnTo>
                    <a:pt x="2057400" y="694593"/>
                  </a:lnTo>
                  <a:lnTo>
                    <a:pt x="0" y="562708"/>
                  </a:lnTo>
                  <a:lnTo>
                    <a:pt x="2145323" y="483577"/>
                  </a:lnTo>
                  <a:lnTo>
                    <a:pt x="43961" y="307731"/>
                  </a:lnTo>
                  <a:lnTo>
                    <a:pt x="2110153" y="219807"/>
                  </a:lnTo>
                  <a:lnTo>
                    <a:pt x="35169" y="17585"/>
                  </a:lnTo>
                  <a:lnTo>
                    <a:pt x="2180492" y="0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1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Fréchet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9279"/>
          </a:xfrm>
        </p:spPr>
        <p:txBody>
          <a:bodyPr/>
          <a:lstStyle/>
          <a:p>
            <a:r>
              <a:rPr lang="en-US" dirty="0" smtClean="0"/>
              <a:t>Computation using the free-space diagram</a:t>
            </a:r>
            <a:endParaRPr lang="en-US" dirty="0"/>
          </a:p>
        </p:txBody>
      </p:sp>
      <p:pic>
        <p:nvPicPr>
          <p:cNvPr id="17410" name="Picture 2" descr="http://cgm.cs.mcgill.ca/%7Eathens/cs507/Projects/2002/StephanePelletier/free_cell_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925210" cy="27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530120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free-space diagram to decide whether the </a:t>
            </a:r>
            <a:r>
              <a:rPr lang="en-US" sz="2400" dirty="0" err="1" smtClean="0"/>
              <a:t>Fréchet</a:t>
            </a:r>
            <a:r>
              <a:rPr lang="en-US" sz="2400" dirty="0" smtClean="0"/>
              <a:t> distance is at most </a:t>
            </a:r>
            <a:r>
              <a:rPr lang="en-US" sz="2400" i="1" dirty="0" smtClean="0">
                <a:sym typeface="Symbol" panose="05050102010706020507" pitchFamily="18" charset="2"/>
              </a:rPr>
              <a:t>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245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Fréchet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1647"/>
          </a:xfrm>
        </p:spPr>
        <p:txBody>
          <a:bodyPr/>
          <a:lstStyle/>
          <a:p>
            <a:r>
              <a:rPr lang="en-US" dirty="0" smtClean="0"/>
              <a:t>Computation using the free-space diagram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free-space diagram of two polylines with </a:t>
            </a:r>
            <a:r>
              <a:rPr lang="en-US" i="1" dirty="0" smtClean="0"/>
              <a:t>n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dirty="0" smtClean="0"/>
              <a:t> edges can be built in O(</a:t>
            </a:r>
            <a:r>
              <a:rPr lang="en-US" i="1" dirty="0" smtClean="0"/>
              <a:t>nm</a:t>
            </a:r>
            <a:r>
              <a:rPr lang="en-US" dirty="0" smtClean="0"/>
              <a:t>) time</a:t>
            </a:r>
          </a:p>
          <a:p>
            <a:r>
              <a:rPr lang="en-US" dirty="0" smtClean="0"/>
              <a:t>Existence of an </a:t>
            </a:r>
            <a:r>
              <a:rPr lang="en-US" dirty="0" err="1" smtClean="0"/>
              <a:t>xy</a:t>
            </a:r>
            <a:r>
              <a:rPr lang="en-US" dirty="0" smtClean="0"/>
              <a:t>-monotone path in the free space can be decided in O(</a:t>
            </a:r>
            <a:r>
              <a:rPr lang="en-US" i="1" dirty="0" smtClean="0"/>
              <a:t>nm</a:t>
            </a:r>
            <a:r>
              <a:rPr lang="en-US" dirty="0" smtClean="0"/>
              <a:t> log </a:t>
            </a:r>
            <a:r>
              <a:rPr lang="en-US" i="1" dirty="0" smtClean="0"/>
              <a:t>nm</a:t>
            </a:r>
            <a:r>
              <a:rPr lang="en-US" dirty="0" smtClean="0"/>
              <a:t>)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Fréchet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03575"/>
          </a:xfrm>
        </p:spPr>
        <p:txBody>
          <a:bodyPr/>
          <a:lstStyle/>
          <a:p>
            <a:r>
              <a:rPr lang="en-US" dirty="0" smtClean="0"/>
              <a:t>The discrete </a:t>
            </a:r>
            <a:r>
              <a:rPr lang="en-US" dirty="0" err="1"/>
              <a:t>Fréchet</a:t>
            </a:r>
            <a:r>
              <a:rPr lang="en-US" dirty="0"/>
              <a:t> </a:t>
            </a:r>
            <a:r>
              <a:rPr lang="en-US" dirty="0" smtClean="0"/>
              <a:t>distance is like the </a:t>
            </a:r>
            <a:r>
              <a:rPr lang="en-US" dirty="0" err="1"/>
              <a:t>Fréchet</a:t>
            </a:r>
            <a:r>
              <a:rPr lang="en-US" dirty="0"/>
              <a:t> </a:t>
            </a:r>
            <a:r>
              <a:rPr lang="en-US" dirty="0" smtClean="0"/>
              <a:t>distance but only between vertices</a:t>
            </a:r>
          </a:p>
          <a:p>
            <a:r>
              <a:rPr lang="en-US" dirty="0" smtClean="0"/>
              <a:t>Vertices must be visited in the right order</a:t>
            </a:r>
          </a:p>
          <a:p>
            <a:r>
              <a:rPr lang="en-US" dirty="0" smtClean="0"/>
              <a:t>The discrete </a:t>
            </a:r>
            <a:r>
              <a:rPr lang="en-US" dirty="0" err="1"/>
              <a:t>Fréchet</a:t>
            </a:r>
            <a:r>
              <a:rPr lang="en-US" dirty="0"/>
              <a:t> </a:t>
            </a:r>
            <a:r>
              <a:rPr lang="en-US" dirty="0" smtClean="0"/>
              <a:t>distance is never larger than the normal </a:t>
            </a:r>
            <a:r>
              <a:rPr lang="en-US" dirty="0" err="1"/>
              <a:t>Fréchet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r>
              <a:rPr lang="en-US" dirty="0" smtClean="0"/>
              <a:t>The discrete </a:t>
            </a:r>
            <a:r>
              <a:rPr lang="en-US" dirty="0" err="1"/>
              <a:t>Fréchet</a:t>
            </a:r>
            <a:r>
              <a:rPr lang="en-US" dirty="0"/>
              <a:t> </a:t>
            </a:r>
            <a:r>
              <a:rPr lang="en-US" dirty="0" smtClean="0"/>
              <a:t>distance can be computed in O(</a:t>
            </a:r>
            <a:r>
              <a:rPr lang="en-US" i="1" dirty="0" smtClean="0"/>
              <a:t>nm</a:t>
            </a:r>
            <a:r>
              <a:rPr lang="en-US" dirty="0" smtClean="0"/>
              <a:t>) time by standard dynamic programming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15616" y="5517232"/>
            <a:ext cx="6408712" cy="432048"/>
            <a:chOff x="1115616" y="5517232"/>
            <a:chExt cx="6408712" cy="43204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259632" y="5589240"/>
              <a:ext cx="612068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6"/>
              <a:endCxn id="8" idx="2"/>
            </p:cNvCxnSpPr>
            <p:nvPr/>
          </p:nvCxnSpPr>
          <p:spPr>
            <a:xfrm>
              <a:off x="1259632" y="5877272"/>
              <a:ext cx="61206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115616" y="55172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55976" y="55172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0312" y="55172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15616" y="5805264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380312" y="5805264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84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Time Warping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47806" cy="1531367"/>
          </a:xfrm>
        </p:spPr>
        <p:txBody>
          <a:bodyPr/>
          <a:lstStyle/>
          <a:p>
            <a:r>
              <a:rPr lang="en-US" dirty="0" smtClean="0"/>
              <a:t>Popular distance measure in time series analysis</a:t>
            </a:r>
          </a:p>
          <a:p>
            <a:r>
              <a:rPr lang="en-US" dirty="0" smtClean="0"/>
              <a:t>Uses summed distances, not a bottleneck distance</a:t>
            </a:r>
          </a:p>
          <a:p>
            <a:r>
              <a:rPr lang="en-US" dirty="0" smtClean="0"/>
              <a:t>Uses only distances between vertices</a:t>
            </a:r>
          </a:p>
        </p:txBody>
      </p:sp>
      <p:pic>
        <p:nvPicPr>
          <p:cNvPr id="19458" name="Picture 2" descr="http://www.mblondel.org/images/dtw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84984"/>
            <a:ext cx="3371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3717032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A[1],…, A[n]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5856" y="4293096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B[1],…, B[m]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869160"/>
            <a:ext cx="339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DTW(A[</a:t>
            </a:r>
            <a:r>
              <a:rPr lang="en-US" sz="2400" dirty="0" err="1" smtClean="0"/>
              <a:t>i</a:t>
            </a:r>
            <a:r>
              <a:rPr lang="en-US" sz="2400" dirty="0" smtClean="0"/>
              <a:t>..n], B[</a:t>
            </a:r>
            <a:r>
              <a:rPr lang="en-US" sz="2400" dirty="0" err="1" smtClean="0"/>
              <a:t>j..n</a:t>
            </a:r>
            <a:r>
              <a:rPr lang="en-US" sz="2400" dirty="0" smtClean="0"/>
              <a:t>]) = 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7704" y="5301208"/>
            <a:ext cx="5547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dist</a:t>
            </a:r>
            <a:r>
              <a:rPr lang="en-US" sz="2400" dirty="0" smtClean="0"/>
              <a:t>(A[</a:t>
            </a:r>
            <a:r>
              <a:rPr lang="en-US" sz="2400" dirty="0" err="1" smtClean="0"/>
              <a:t>i</a:t>
            </a:r>
            <a:r>
              <a:rPr lang="en-US" sz="2400" dirty="0" smtClean="0"/>
              <a:t>],B[j]) + DTW(A[i+1..n], B[j+1..m])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dist</a:t>
            </a:r>
            <a:r>
              <a:rPr lang="en-US" sz="2400" dirty="0"/>
              <a:t>(A[</a:t>
            </a:r>
            <a:r>
              <a:rPr lang="en-US" sz="2400" dirty="0" err="1"/>
              <a:t>i</a:t>
            </a:r>
            <a:r>
              <a:rPr lang="en-US" sz="2400" dirty="0"/>
              <a:t>],B[j]) + </a:t>
            </a:r>
            <a:r>
              <a:rPr lang="en-US" sz="2400" dirty="0" smtClean="0"/>
              <a:t>DTW(A[</a:t>
            </a:r>
            <a:r>
              <a:rPr lang="en-US" sz="2400" dirty="0" err="1" smtClean="0"/>
              <a:t>i</a:t>
            </a:r>
            <a:r>
              <a:rPr lang="en-US" sz="2400" dirty="0" smtClean="0"/>
              <a:t>..</a:t>
            </a:r>
            <a:r>
              <a:rPr lang="en-US" sz="2400" dirty="0"/>
              <a:t>n], </a:t>
            </a:r>
            <a:r>
              <a:rPr lang="en-US" sz="2400" dirty="0" smtClean="0"/>
              <a:t>    B[j+1</a:t>
            </a:r>
            <a:r>
              <a:rPr lang="en-US" sz="2400" dirty="0"/>
              <a:t>..m])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dist</a:t>
            </a:r>
            <a:r>
              <a:rPr lang="en-US" sz="2400" dirty="0"/>
              <a:t>(A[</a:t>
            </a:r>
            <a:r>
              <a:rPr lang="en-US" sz="2400" dirty="0" err="1"/>
              <a:t>i</a:t>
            </a:r>
            <a:r>
              <a:rPr lang="en-US" sz="2400" dirty="0"/>
              <a:t>],B[j]) + DTW(A[i+1..n], </a:t>
            </a:r>
            <a:r>
              <a:rPr lang="en-US" sz="2400" dirty="0" smtClean="0"/>
              <a:t>B[</a:t>
            </a:r>
            <a:r>
              <a:rPr lang="en-US" sz="2400" dirty="0" err="1" smtClean="0"/>
              <a:t>j..</a:t>
            </a:r>
            <a:r>
              <a:rPr lang="en-US" sz="2400" dirty="0" err="1"/>
              <a:t>m</a:t>
            </a:r>
            <a:r>
              <a:rPr lang="en-US" sz="2400" dirty="0" smtClean="0"/>
              <a:t>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29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mblondel.org/images/dtw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16832"/>
            <a:ext cx="469867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Time Warping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47806" cy="1099319"/>
          </a:xfrm>
        </p:spPr>
        <p:txBody>
          <a:bodyPr/>
          <a:lstStyle/>
          <a:p>
            <a:r>
              <a:rPr lang="en-US" dirty="0" smtClean="0"/>
              <a:t>Computable in O(</a:t>
            </a:r>
            <a:r>
              <a:rPr lang="en-US" i="1" dirty="0" smtClean="0"/>
              <a:t>nm</a:t>
            </a:r>
            <a:r>
              <a:rPr lang="en-US" dirty="0" smtClean="0"/>
              <a:t>) time </a:t>
            </a:r>
            <a:br>
              <a:rPr lang="en-US" dirty="0" smtClean="0"/>
            </a:br>
            <a:r>
              <a:rPr lang="en-US" dirty="0" smtClean="0"/>
              <a:t>by dynamic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284984"/>
            <a:ext cx="3749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Matrix M with </a:t>
            </a:r>
            <a:r>
              <a:rPr lang="en-US" sz="2400" dirty="0" err="1" smtClean="0"/>
              <a:t>dist</a:t>
            </a:r>
            <a:r>
              <a:rPr lang="en-US" sz="2400" dirty="0" smtClean="0"/>
              <a:t>(A[</a:t>
            </a:r>
            <a:r>
              <a:rPr lang="en-US" sz="2400" dirty="0" err="1" smtClean="0"/>
              <a:t>i</a:t>
            </a:r>
            <a:r>
              <a:rPr lang="en-US" sz="2400" dirty="0" smtClean="0"/>
              <a:t>], B[j]) </a:t>
            </a:r>
            <a:br>
              <a:rPr lang="en-US" sz="2400" dirty="0" smtClean="0"/>
            </a:br>
            <a:r>
              <a:rPr lang="en-US" sz="2400" dirty="0" smtClean="0"/>
              <a:t>in entry M[</a:t>
            </a:r>
            <a:r>
              <a:rPr lang="en-US" sz="2400" dirty="0" err="1" smtClean="0"/>
              <a:t>i,j</a:t>
            </a:r>
            <a:r>
              <a:rPr lang="en-US" sz="2400" dirty="0"/>
              <a:t>]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4437112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DTW distance is the cost of the cheapest path</a:t>
            </a:r>
          </a:p>
        </p:txBody>
      </p:sp>
    </p:spTree>
    <p:extLst>
      <p:ext uri="{BB962C8B-B14F-4D97-AF65-F5344CB8AC3E}">
        <p14:creationId xmlns:p14="http://schemas.microsoft.com/office/powerpoint/2010/main" val="29195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Time Warping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47806" cy="1099319"/>
          </a:xfrm>
        </p:spPr>
        <p:txBody>
          <a:bodyPr/>
          <a:lstStyle/>
          <a:p>
            <a:r>
              <a:rPr lang="en-US" dirty="0" smtClean="0"/>
              <a:t>DTW distance is not a metric:  it does not satisfy the triangle inequality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03648" y="3242593"/>
            <a:ext cx="46085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6"/>
          </p:cNvCxnSpPr>
          <p:nvPr/>
        </p:nvCxnSpPr>
        <p:spPr>
          <a:xfrm>
            <a:off x="3347864" y="3530625"/>
            <a:ext cx="4680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59632" y="31705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8144" y="31705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2160" y="31705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03848" y="3458617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56376" y="3458617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47864" y="3458617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35896" y="3458617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80112" y="31705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07704" y="3242593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55976" y="3530625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2240" y="306896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419872" y="3314601"/>
            <a:ext cx="2520280" cy="144016"/>
            <a:chOff x="3419872" y="3501008"/>
            <a:chExt cx="2520280" cy="144016"/>
          </a:xfrm>
        </p:grpSpPr>
        <p:cxnSp>
          <p:nvCxnSpPr>
            <p:cNvPr id="34" name="Straight Connector 33"/>
            <p:cNvCxnSpPr>
              <a:stCxn id="28" idx="6"/>
              <a:endCxn id="32" idx="2"/>
            </p:cNvCxnSpPr>
            <p:nvPr/>
          </p:nvCxnSpPr>
          <p:spPr>
            <a:xfrm>
              <a:off x="3563888" y="3573016"/>
              <a:ext cx="223224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419872" y="350100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96136" y="3501008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915816" y="4034681"/>
            <a:ext cx="283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DTW(blue, red) </a:t>
            </a:r>
            <a:r>
              <a:rPr lang="en-US" sz="2400" dirty="0" smtClean="0">
                <a:sym typeface="Symbol" panose="05050102010706020507" pitchFamily="18" charset="2"/>
              </a:rPr>
              <a:t> 5/3</a:t>
            </a:r>
            <a:endParaRPr lang="en-US" sz="2400" dirty="0" smtClean="0"/>
          </a:p>
        </p:txBody>
      </p:sp>
      <p:sp>
        <p:nvSpPr>
          <p:cNvPr id="38" name="Oval 37"/>
          <p:cNvSpPr/>
          <p:nvPr/>
        </p:nvSpPr>
        <p:spPr>
          <a:xfrm>
            <a:off x="3500264" y="3458617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24128" y="317058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915816" y="4610745"/>
            <a:ext cx="31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DTW(blue, green) </a:t>
            </a:r>
            <a:r>
              <a:rPr lang="en-US" sz="2400" dirty="0" smtClean="0">
                <a:sym typeface="Symbol" panose="05050102010706020507" pitchFamily="18" charset="2"/>
              </a:rPr>
              <a:t> </a:t>
            </a:r>
            <a:r>
              <a:rPr lang="en-US" sz="2400" dirty="0" smtClean="0">
                <a:sym typeface="Symbol" panose="05050102010706020507" pitchFamily="18" charset="2"/>
              </a:rPr>
              <a:t>1/3</a:t>
            </a:r>
            <a:endParaRPr lang="en-US" sz="24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4970785"/>
            <a:ext cx="306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DTW(green, red)  </a:t>
            </a:r>
            <a:r>
              <a:rPr lang="en-US" sz="2400" dirty="0" smtClean="0">
                <a:sym typeface="Symbol" panose="05050102010706020507" pitchFamily="18" charset="2"/>
              </a:rPr>
              <a:t> </a:t>
            </a:r>
            <a:r>
              <a:rPr lang="en-US" sz="2400" dirty="0" smtClean="0">
                <a:sym typeface="Symbol" panose="05050102010706020507" pitchFamily="18" charset="2"/>
              </a:rPr>
              <a:t>1/3</a:t>
            </a:r>
            <a:endParaRPr lang="en-US" sz="2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259632" y="5618857"/>
            <a:ext cx="703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DTW(blue, red) &gt; DTW(blue</a:t>
            </a:r>
            <a:r>
              <a:rPr lang="en-US" sz="2400" dirty="0"/>
              <a:t>, green</a:t>
            </a:r>
            <a:r>
              <a:rPr lang="en-US" sz="2400" dirty="0" smtClean="0"/>
              <a:t>) + </a:t>
            </a:r>
            <a:r>
              <a:rPr lang="en-US" sz="2400" dirty="0"/>
              <a:t>DTW(green, red)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62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42" grpId="0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 Mover’s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23455"/>
          </a:xfrm>
        </p:spPr>
        <p:txBody>
          <a:bodyPr/>
          <a:lstStyle/>
          <a:p>
            <a:r>
              <a:rPr lang="en-US" dirty="0" smtClean="0"/>
              <a:t>Metric for distance between two weighted point sets with the same total weight</a:t>
            </a:r>
          </a:p>
          <a:p>
            <a:r>
              <a:rPr lang="en-US" dirty="0" smtClean="0"/>
              <a:t>Captures the minimum amount of energy needed to transport the weight from the one set to the other, where  energy = weight x distance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59832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60932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12232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59832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92080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92080" y="465313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8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8" y="4293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1800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856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4088" y="4293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1800" y="4293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03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 Mover’s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23455"/>
          </a:xfrm>
        </p:spPr>
        <p:txBody>
          <a:bodyPr/>
          <a:lstStyle/>
          <a:p>
            <a:r>
              <a:rPr lang="en-US" dirty="0" smtClean="0"/>
              <a:t>Metric for distance between two weighted point sets with the same total weight</a:t>
            </a:r>
          </a:p>
          <a:p>
            <a:r>
              <a:rPr lang="en-US" dirty="0" smtClean="0"/>
              <a:t>Captures the minimum amount of energy needed to transport the weight from the one set to the other, where  energy = weight </a:t>
            </a:r>
            <a:r>
              <a:rPr lang="en-US" dirty="0" smtClean="0"/>
              <a:t>times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59832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60932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12232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59832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92080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92080" y="465313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8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8" y="4293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1800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856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4088" y="4293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1800" y="4293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131840" y="4869160"/>
            <a:ext cx="0" cy="11521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88024" y="4725144"/>
            <a:ext cx="43204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716016" y="4869160"/>
            <a:ext cx="576064" cy="11521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19872" y="6165304"/>
            <a:ext cx="108012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6176" y="5085184"/>
            <a:ext cx="2523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+ 1 + 2x½ + </a:t>
            </a:r>
            <a:r>
              <a:rPr lang="en-US" sz="2400" b="1" dirty="0" smtClean="0">
                <a:sym typeface="Symbol" panose="05050102010706020507" pitchFamily="18" charset="2"/>
              </a:rPr>
              <a:t></a:t>
            </a:r>
            <a:r>
              <a:rPr lang="en-US" sz="2400" dirty="0" smtClean="0">
                <a:sym typeface="Symbol" panose="05050102010706020507" pitchFamily="18" charset="2"/>
              </a:rPr>
              <a:t>1¼ </a:t>
            </a:r>
          </a:p>
          <a:p>
            <a:r>
              <a:rPr lang="en-US" sz="2400" dirty="0" smtClean="0">
                <a:sym typeface="Symbol" panose="05050102010706020507" pitchFamily="18" charset="2"/>
              </a:rPr>
              <a:t>= 3 + </a:t>
            </a:r>
            <a:r>
              <a:rPr lang="en-US" sz="2400" b="1" dirty="0" smtClean="0">
                <a:sym typeface="Symbol" panose="05050102010706020507" pitchFamily="18" charset="2"/>
              </a:rPr>
              <a:t></a:t>
            </a:r>
            <a:r>
              <a:rPr lang="en-US" sz="2400" dirty="0">
                <a:sym typeface="Symbol" panose="05050102010706020507" pitchFamily="18" charset="2"/>
              </a:rPr>
              <a:t> 1¼</a:t>
            </a:r>
            <a:r>
              <a:rPr lang="en-US" sz="2400" dirty="0" smtClean="0">
                <a:sym typeface="Symbol" panose="05050102010706020507" pitchFamily="18" charset="2"/>
              </a:rPr>
              <a:t> = 4.12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49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 Mover’s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23455"/>
          </a:xfrm>
        </p:spPr>
        <p:txBody>
          <a:bodyPr/>
          <a:lstStyle/>
          <a:p>
            <a:r>
              <a:rPr lang="en-US" dirty="0" smtClean="0"/>
              <a:t>Metric for distance between two weighted point sets with the same total weight</a:t>
            </a:r>
          </a:p>
          <a:p>
            <a:r>
              <a:rPr lang="en-US" dirty="0" smtClean="0"/>
              <a:t>Captures the minimum amount of energy needed to transport the weight from the one set to the other, where  energy = weight </a:t>
            </a:r>
            <a:r>
              <a:rPr lang="en-US" dirty="0" smtClean="0"/>
              <a:t>times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59832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60932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12232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59832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92080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92080" y="465313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8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8" y="4293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1800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856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4088" y="4293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1800" y="4293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131840" y="4869160"/>
            <a:ext cx="0" cy="11521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88024" y="4725144"/>
            <a:ext cx="43204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88024" y="6165304"/>
            <a:ext cx="43204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47864" y="4869160"/>
            <a:ext cx="1152128" cy="12241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6176" y="5085184"/>
            <a:ext cx="2289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+ ½ + 2x½ + </a:t>
            </a:r>
            <a:r>
              <a:rPr lang="en-US" sz="2400" b="1" dirty="0" smtClean="0">
                <a:sym typeface="Symbol" panose="05050102010706020507" pitchFamily="18" charset="2"/>
              </a:rPr>
              <a:t></a:t>
            </a:r>
            <a:r>
              <a:rPr lang="en-US" sz="2400" dirty="0" smtClean="0">
                <a:sym typeface="Symbol" panose="05050102010706020507" pitchFamily="18" charset="2"/>
              </a:rPr>
              <a:t>2</a:t>
            </a:r>
          </a:p>
          <a:p>
            <a:r>
              <a:rPr lang="en-US" sz="2400" dirty="0" smtClean="0">
                <a:sym typeface="Symbol" panose="05050102010706020507" pitchFamily="18" charset="2"/>
              </a:rPr>
              <a:t>= 2 ½ + </a:t>
            </a:r>
            <a:r>
              <a:rPr lang="en-US" sz="2400" b="1" dirty="0">
                <a:sym typeface="Symbol" panose="05050102010706020507" pitchFamily="18" charset="2"/>
              </a:rPr>
              <a:t></a:t>
            </a:r>
            <a:r>
              <a:rPr lang="en-US" sz="2400" dirty="0" smtClean="0">
                <a:sym typeface="Symbol" panose="05050102010706020507" pitchFamily="18" charset="2"/>
              </a:rPr>
              <a:t>2 = 3.91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769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in the rest of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19814" cy="4351338"/>
          </a:xfrm>
        </p:spPr>
        <p:txBody>
          <a:bodyPr/>
          <a:lstStyle/>
          <a:p>
            <a:r>
              <a:rPr lang="en-US" dirty="0" smtClean="0"/>
              <a:t>Functions from “something” to the nonnegative reals</a:t>
            </a:r>
          </a:p>
          <a:p>
            <a:r>
              <a:rPr lang="en-US" dirty="0" smtClean="0"/>
              <a:t>Capture an intuitive aspect:  size, quality, difficulty, distance, similarity, usefulness, robustness, …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recision and recall in information retrieval</a:t>
            </a:r>
          </a:p>
          <a:p>
            <a:r>
              <a:rPr lang="en-US" dirty="0" smtClean="0"/>
              <a:t>Support and confidence in association rule mining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</a:t>
            </a:r>
            <a:r>
              <a:rPr lang="en-US" dirty="0" smtClean="0"/>
              <a:t>Mover’s </a:t>
            </a:r>
            <a:r>
              <a:rPr lang="en-US" dirty="0"/>
              <a:t>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03790" cy="2035423"/>
          </a:xfrm>
        </p:spPr>
        <p:txBody>
          <a:bodyPr/>
          <a:lstStyle/>
          <a:p>
            <a:r>
              <a:rPr lang="en-US" dirty="0" smtClean="0"/>
              <a:t>Also known as the Wasserstein metric</a:t>
            </a:r>
          </a:p>
          <a:p>
            <a:r>
              <a:rPr lang="en-US" dirty="0" smtClean="0"/>
              <a:t>Computable in O(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 time when there are </a:t>
            </a:r>
            <a:r>
              <a:rPr lang="en-US" i="1" dirty="0" smtClean="0"/>
              <a:t>n</a:t>
            </a:r>
            <a:r>
              <a:rPr lang="en-US" dirty="0" smtClean="0"/>
              <a:t> points, using a solution to the assignment problem (Hungarian algorithm)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and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808"/>
            <a:ext cx="7543750" cy="1603375"/>
          </a:xfrm>
        </p:spPr>
        <p:txBody>
          <a:bodyPr>
            <a:normAutofit/>
          </a:bodyPr>
          <a:lstStyle/>
          <a:p>
            <a:r>
              <a:rPr lang="en-US" dirty="0" smtClean="0"/>
              <a:t>Outliers can influence bottleneck measures significantly, but also sum-of-squares measures and (less so) sum measures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03648" y="494116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99792" y="537321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59632" y="48691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63688" y="58052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71800" y="52292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99792" y="321297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7704" y="5877272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43808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71800" y="59492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547664" y="3429000"/>
            <a:ext cx="1152128" cy="151216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60232" y="314096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56376" y="321297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56176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4208" y="52292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24328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2080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8144" y="2924944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08304" y="5445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508104" y="5589240"/>
            <a:ext cx="1728192" cy="5760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7584" y="3501008"/>
            <a:ext cx="1423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Hausdorff</a:t>
            </a:r>
            <a:endParaRPr lang="en-US" sz="2400" dirty="0" smtClean="0"/>
          </a:p>
          <a:p>
            <a:r>
              <a:rPr lang="en-US" sz="2400" dirty="0" smtClean="0"/>
              <a:t>distance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88224" y="5733256"/>
            <a:ext cx="1423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Hausdorff</a:t>
            </a:r>
            <a:endParaRPr lang="en-US" sz="2400" dirty="0" smtClean="0"/>
          </a:p>
          <a:p>
            <a:r>
              <a:rPr lang="en-US" sz="2400" dirty="0" smtClean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5231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and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808"/>
            <a:ext cx="7687766" cy="3096344"/>
          </a:xfrm>
        </p:spPr>
        <p:txBody>
          <a:bodyPr/>
          <a:lstStyle/>
          <a:p>
            <a:r>
              <a:rPr lang="en-US" dirty="0" smtClean="0"/>
              <a:t>Solutions include:</a:t>
            </a:r>
          </a:p>
          <a:p>
            <a:pPr lvl="1"/>
            <a:r>
              <a:rPr lang="en-US" dirty="0" smtClean="0"/>
              <a:t>Removing outliers in preprocessing</a:t>
            </a:r>
          </a:p>
          <a:p>
            <a:pPr lvl="1"/>
            <a:r>
              <a:rPr lang="en-US" dirty="0" smtClean="0"/>
              <a:t>Redefining the measure to not include a small subset of the data</a:t>
            </a:r>
          </a:p>
          <a:p>
            <a:pPr lvl="1"/>
            <a:r>
              <a:rPr lang="en-US" dirty="0" smtClean="0"/>
              <a:t>Using a different aggregation like sum-of-square-roots, when sum is considered too sensitive to outliers</a:t>
            </a:r>
          </a:p>
          <a:p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99792" y="537321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03848" y="58052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39752" y="609329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19672" y="56612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979712" y="5229200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1960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43808" y="6165304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12160" y="52292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588224" y="5013176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4168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172400" y="5877272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44208" y="56612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88024" y="61653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139952" y="4653136"/>
            <a:ext cx="4278633" cy="1695137"/>
            <a:chOff x="4139952" y="4653136"/>
            <a:chExt cx="4278633" cy="1695137"/>
          </a:xfrm>
        </p:grpSpPr>
        <p:grpSp>
          <p:nvGrpSpPr>
            <p:cNvPr id="41" name="Group 40"/>
            <p:cNvGrpSpPr/>
            <p:nvPr/>
          </p:nvGrpSpPr>
          <p:grpSpPr>
            <a:xfrm>
              <a:off x="8172400" y="5805264"/>
              <a:ext cx="246185" cy="254977"/>
              <a:chOff x="316523" y="4653136"/>
              <a:chExt cx="246185" cy="254977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316523" y="4659872"/>
                <a:ext cx="246185" cy="246236"/>
              </a:xfrm>
              <a:custGeom>
                <a:avLst/>
                <a:gdLst>
                  <a:gd name="connsiteX0" fmla="*/ 0 w 246185"/>
                  <a:gd name="connsiteY0" fmla="*/ 246236 h 246236"/>
                  <a:gd name="connsiteX1" fmla="*/ 52754 w 246185"/>
                  <a:gd name="connsiteY1" fmla="*/ 149520 h 246236"/>
                  <a:gd name="connsiteX2" fmla="*/ 114300 w 246185"/>
                  <a:gd name="connsiteY2" fmla="*/ 114351 h 246236"/>
                  <a:gd name="connsiteX3" fmla="*/ 167054 w 246185"/>
                  <a:gd name="connsiteY3" fmla="*/ 61597 h 246236"/>
                  <a:gd name="connsiteX4" fmla="*/ 219808 w 246185"/>
                  <a:gd name="connsiteY4" fmla="*/ 26428 h 246236"/>
                  <a:gd name="connsiteX5" fmla="*/ 246185 w 246185"/>
                  <a:gd name="connsiteY5" fmla="*/ 51 h 24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6185" h="246236">
                    <a:moveTo>
                      <a:pt x="0" y="246236"/>
                    </a:moveTo>
                    <a:cubicBezTo>
                      <a:pt x="9032" y="223655"/>
                      <a:pt x="30793" y="160500"/>
                      <a:pt x="52754" y="149520"/>
                    </a:cubicBezTo>
                    <a:cubicBezTo>
                      <a:pt x="70953" y="140421"/>
                      <a:pt x="98320" y="128555"/>
                      <a:pt x="114300" y="114351"/>
                    </a:cubicBezTo>
                    <a:cubicBezTo>
                      <a:pt x="132887" y="97829"/>
                      <a:pt x="146362" y="75391"/>
                      <a:pt x="167054" y="61597"/>
                    </a:cubicBezTo>
                    <a:lnTo>
                      <a:pt x="219808" y="26428"/>
                    </a:lnTo>
                    <a:cubicBezTo>
                      <a:pt x="239018" y="-2388"/>
                      <a:pt x="226825" y="51"/>
                      <a:pt x="246185" y="5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323528" y="4653136"/>
                <a:ext cx="211032" cy="254977"/>
              </a:xfrm>
              <a:custGeom>
                <a:avLst/>
                <a:gdLst>
                  <a:gd name="connsiteX0" fmla="*/ 0 w 211032"/>
                  <a:gd name="connsiteY0" fmla="*/ 0 h 254977"/>
                  <a:gd name="connsiteX1" fmla="*/ 52754 w 211032"/>
                  <a:gd name="connsiteY1" fmla="*/ 61546 h 254977"/>
                  <a:gd name="connsiteX2" fmla="*/ 96716 w 211032"/>
                  <a:gd name="connsiteY2" fmla="*/ 105507 h 254977"/>
                  <a:gd name="connsiteX3" fmla="*/ 114300 w 211032"/>
                  <a:gd name="connsiteY3" fmla="*/ 131884 h 254977"/>
                  <a:gd name="connsiteX4" fmla="*/ 158262 w 211032"/>
                  <a:gd name="connsiteY4" fmla="*/ 211015 h 254977"/>
                  <a:gd name="connsiteX5" fmla="*/ 211016 w 211032"/>
                  <a:gd name="connsiteY5" fmla="*/ 254977 h 254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1032" h="254977">
                    <a:moveTo>
                      <a:pt x="0" y="0"/>
                    </a:moveTo>
                    <a:cubicBezTo>
                      <a:pt x="64639" y="107731"/>
                      <a:pt x="-8140" y="652"/>
                      <a:pt x="52754" y="61546"/>
                    </a:cubicBezTo>
                    <a:cubicBezTo>
                      <a:pt x="111366" y="120158"/>
                      <a:pt x="26382" y="58619"/>
                      <a:pt x="96716" y="105507"/>
                    </a:cubicBezTo>
                    <a:cubicBezTo>
                      <a:pt x="102577" y="114299"/>
                      <a:pt x="109574" y="122433"/>
                      <a:pt x="114300" y="131884"/>
                    </a:cubicBezTo>
                    <a:cubicBezTo>
                      <a:pt x="130333" y="163950"/>
                      <a:pt x="116684" y="183296"/>
                      <a:pt x="158262" y="211015"/>
                    </a:cubicBezTo>
                    <a:cubicBezTo>
                      <a:pt x="213455" y="247810"/>
                      <a:pt x="211016" y="225050"/>
                      <a:pt x="211016" y="25497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788024" y="6093296"/>
              <a:ext cx="246185" cy="254977"/>
              <a:chOff x="316523" y="4653136"/>
              <a:chExt cx="246185" cy="254977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316523" y="4659872"/>
                <a:ext cx="246185" cy="246236"/>
              </a:xfrm>
              <a:custGeom>
                <a:avLst/>
                <a:gdLst>
                  <a:gd name="connsiteX0" fmla="*/ 0 w 246185"/>
                  <a:gd name="connsiteY0" fmla="*/ 246236 h 246236"/>
                  <a:gd name="connsiteX1" fmla="*/ 52754 w 246185"/>
                  <a:gd name="connsiteY1" fmla="*/ 149520 h 246236"/>
                  <a:gd name="connsiteX2" fmla="*/ 114300 w 246185"/>
                  <a:gd name="connsiteY2" fmla="*/ 114351 h 246236"/>
                  <a:gd name="connsiteX3" fmla="*/ 167054 w 246185"/>
                  <a:gd name="connsiteY3" fmla="*/ 61597 h 246236"/>
                  <a:gd name="connsiteX4" fmla="*/ 219808 w 246185"/>
                  <a:gd name="connsiteY4" fmla="*/ 26428 h 246236"/>
                  <a:gd name="connsiteX5" fmla="*/ 246185 w 246185"/>
                  <a:gd name="connsiteY5" fmla="*/ 51 h 24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6185" h="246236">
                    <a:moveTo>
                      <a:pt x="0" y="246236"/>
                    </a:moveTo>
                    <a:cubicBezTo>
                      <a:pt x="9032" y="223655"/>
                      <a:pt x="30793" y="160500"/>
                      <a:pt x="52754" y="149520"/>
                    </a:cubicBezTo>
                    <a:cubicBezTo>
                      <a:pt x="70953" y="140421"/>
                      <a:pt x="98320" y="128555"/>
                      <a:pt x="114300" y="114351"/>
                    </a:cubicBezTo>
                    <a:cubicBezTo>
                      <a:pt x="132887" y="97829"/>
                      <a:pt x="146362" y="75391"/>
                      <a:pt x="167054" y="61597"/>
                    </a:cubicBezTo>
                    <a:lnTo>
                      <a:pt x="219808" y="26428"/>
                    </a:lnTo>
                    <a:cubicBezTo>
                      <a:pt x="239018" y="-2388"/>
                      <a:pt x="226825" y="51"/>
                      <a:pt x="246185" y="5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323528" y="4653136"/>
                <a:ext cx="211032" cy="254977"/>
              </a:xfrm>
              <a:custGeom>
                <a:avLst/>
                <a:gdLst>
                  <a:gd name="connsiteX0" fmla="*/ 0 w 211032"/>
                  <a:gd name="connsiteY0" fmla="*/ 0 h 254977"/>
                  <a:gd name="connsiteX1" fmla="*/ 52754 w 211032"/>
                  <a:gd name="connsiteY1" fmla="*/ 61546 h 254977"/>
                  <a:gd name="connsiteX2" fmla="*/ 96716 w 211032"/>
                  <a:gd name="connsiteY2" fmla="*/ 105507 h 254977"/>
                  <a:gd name="connsiteX3" fmla="*/ 114300 w 211032"/>
                  <a:gd name="connsiteY3" fmla="*/ 131884 h 254977"/>
                  <a:gd name="connsiteX4" fmla="*/ 158262 w 211032"/>
                  <a:gd name="connsiteY4" fmla="*/ 211015 h 254977"/>
                  <a:gd name="connsiteX5" fmla="*/ 211016 w 211032"/>
                  <a:gd name="connsiteY5" fmla="*/ 254977 h 254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1032" h="254977">
                    <a:moveTo>
                      <a:pt x="0" y="0"/>
                    </a:moveTo>
                    <a:cubicBezTo>
                      <a:pt x="64639" y="107731"/>
                      <a:pt x="-8140" y="652"/>
                      <a:pt x="52754" y="61546"/>
                    </a:cubicBezTo>
                    <a:cubicBezTo>
                      <a:pt x="111366" y="120158"/>
                      <a:pt x="26382" y="58619"/>
                      <a:pt x="96716" y="105507"/>
                    </a:cubicBezTo>
                    <a:cubicBezTo>
                      <a:pt x="102577" y="114299"/>
                      <a:pt x="109574" y="122433"/>
                      <a:pt x="114300" y="131884"/>
                    </a:cubicBezTo>
                    <a:cubicBezTo>
                      <a:pt x="130333" y="163950"/>
                      <a:pt x="116684" y="183296"/>
                      <a:pt x="158262" y="211015"/>
                    </a:cubicBezTo>
                    <a:cubicBezTo>
                      <a:pt x="213455" y="247810"/>
                      <a:pt x="211016" y="225050"/>
                      <a:pt x="211016" y="25497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139952" y="4653136"/>
              <a:ext cx="246185" cy="254977"/>
              <a:chOff x="316523" y="4653136"/>
              <a:chExt cx="246185" cy="254977"/>
            </a:xfrm>
          </p:grpSpPr>
          <p:sp>
            <p:nvSpPr>
              <p:cNvPr id="46" name="Freeform 45"/>
              <p:cNvSpPr/>
              <p:nvPr/>
            </p:nvSpPr>
            <p:spPr>
              <a:xfrm>
                <a:off x="316523" y="4659872"/>
                <a:ext cx="246185" cy="246236"/>
              </a:xfrm>
              <a:custGeom>
                <a:avLst/>
                <a:gdLst>
                  <a:gd name="connsiteX0" fmla="*/ 0 w 246185"/>
                  <a:gd name="connsiteY0" fmla="*/ 246236 h 246236"/>
                  <a:gd name="connsiteX1" fmla="*/ 52754 w 246185"/>
                  <a:gd name="connsiteY1" fmla="*/ 149520 h 246236"/>
                  <a:gd name="connsiteX2" fmla="*/ 114300 w 246185"/>
                  <a:gd name="connsiteY2" fmla="*/ 114351 h 246236"/>
                  <a:gd name="connsiteX3" fmla="*/ 167054 w 246185"/>
                  <a:gd name="connsiteY3" fmla="*/ 61597 h 246236"/>
                  <a:gd name="connsiteX4" fmla="*/ 219808 w 246185"/>
                  <a:gd name="connsiteY4" fmla="*/ 26428 h 246236"/>
                  <a:gd name="connsiteX5" fmla="*/ 246185 w 246185"/>
                  <a:gd name="connsiteY5" fmla="*/ 51 h 24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6185" h="246236">
                    <a:moveTo>
                      <a:pt x="0" y="246236"/>
                    </a:moveTo>
                    <a:cubicBezTo>
                      <a:pt x="9032" y="223655"/>
                      <a:pt x="30793" y="160500"/>
                      <a:pt x="52754" y="149520"/>
                    </a:cubicBezTo>
                    <a:cubicBezTo>
                      <a:pt x="70953" y="140421"/>
                      <a:pt x="98320" y="128555"/>
                      <a:pt x="114300" y="114351"/>
                    </a:cubicBezTo>
                    <a:cubicBezTo>
                      <a:pt x="132887" y="97829"/>
                      <a:pt x="146362" y="75391"/>
                      <a:pt x="167054" y="61597"/>
                    </a:cubicBezTo>
                    <a:lnTo>
                      <a:pt x="219808" y="26428"/>
                    </a:lnTo>
                    <a:cubicBezTo>
                      <a:pt x="239018" y="-2388"/>
                      <a:pt x="226825" y="51"/>
                      <a:pt x="246185" y="5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323528" y="4653136"/>
                <a:ext cx="211032" cy="254977"/>
              </a:xfrm>
              <a:custGeom>
                <a:avLst/>
                <a:gdLst>
                  <a:gd name="connsiteX0" fmla="*/ 0 w 211032"/>
                  <a:gd name="connsiteY0" fmla="*/ 0 h 254977"/>
                  <a:gd name="connsiteX1" fmla="*/ 52754 w 211032"/>
                  <a:gd name="connsiteY1" fmla="*/ 61546 h 254977"/>
                  <a:gd name="connsiteX2" fmla="*/ 96716 w 211032"/>
                  <a:gd name="connsiteY2" fmla="*/ 105507 h 254977"/>
                  <a:gd name="connsiteX3" fmla="*/ 114300 w 211032"/>
                  <a:gd name="connsiteY3" fmla="*/ 131884 h 254977"/>
                  <a:gd name="connsiteX4" fmla="*/ 158262 w 211032"/>
                  <a:gd name="connsiteY4" fmla="*/ 211015 h 254977"/>
                  <a:gd name="connsiteX5" fmla="*/ 211016 w 211032"/>
                  <a:gd name="connsiteY5" fmla="*/ 254977 h 254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1032" h="254977">
                    <a:moveTo>
                      <a:pt x="0" y="0"/>
                    </a:moveTo>
                    <a:cubicBezTo>
                      <a:pt x="64639" y="107731"/>
                      <a:pt x="-8140" y="652"/>
                      <a:pt x="52754" y="61546"/>
                    </a:cubicBezTo>
                    <a:cubicBezTo>
                      <a:pt x="111366" y="120158"/>
                      <a:pt x="26382" y="58619"/>
                      <a:pt x="96716" y="105507"/>
                    </a:cubicBezTo>
                    <a:cubicBezTo>
                      <a:pt x="102577" y="114299"/>
                      <a:pt x="109574" y="122433"/>
                      <a:pt x="114300" y="131884"/>
                    </a:cubicBezTo>
                    <a:cubicBezTo>
                      <a:pt x="130333" y="163950"/>
                      <a:pt x="116684" y="183296"/>
                      <a:pt x="158262" y="211015"/>
                    </a:cubicBezTo>
                    <a:cubicBezTo>
                      <a:pt x="213455" y="247810"/>
                      <a:pt x="211016" y="225050"/>
                      <a:pt x="211016" y="25497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9" name="Straight Arrow Connector 48"/>
          <p:cNvCxnSpPr/>
          <p:nvPr/>
        </p:nvCxnSpPr>
        <p:spPr>
          <a:xfrm flipH="1" flipV="1">
            <a:off x="1763688" y="5805264"/>
            <a:ext cx="576064" cy="28803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13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59814"/>
          </a:xfrm>
        </p:spPr>
        <p:txBody>
          <a:bodyPr/>
          <a:lstStyle/>
          <a:p>
            <a:r>
              <a:rPr lang="en-US" dirty="0" smtClean="0"/>
              <a:t>A balance between simplicity and expressiveness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49591" cy="1689362"/>
          </a:xfrm>
        </p:spPr>
        <p:txBody>
          <a:bodyPr/>
          <a:lstStyle/>
          <a:p>
            <a:r>
              <a:rPr lang="en-US" dirty="0" smtClean="0"/>
              <a:t>Example 1:  Given a set of red points </a:t>
            </a:r>
            <a:r>
              <a:rPr lang="en-US" i="1" dirty="0" smtClean="0"/>
              <a:t>R</a:t>
            </a:r>
            <a:r>
              <a:rPr lang="en-US" dirty="0" smtClean="0"/>
              <a:t> and a set of blue points </a:t>
            </a:r>
            <a:r>
              <a:rPr lang="en-US" i="1" dirty="0" smtClean="0"/>
              <a:t>B</a:t>
            </a:r>
            <a:r>
              <a:rPr lang="en-US" dirty="0" smtClean="0"/>
              <a:t>, design a measure (score) that captures for any curve </a:t>
            </a:r>
            <a:r>
              <a:rPr lang="en-US" i="1" dirty="0" smtClean="0"/>
              <a:t>C</a:t>
            </a:r>
            <a:r>
              <a:rPr lang="en-US" dirty="0" smtClean="0"/>
              <a:t>, that </a:t>
            </a:r>
            <a:r>
              <a:rPr lang="en-US" i="1" dirty="0" smtClean="0"/>
              <a:t>C</a:t>
            </a:r>
            <a:r>
              <a:rPr lang="en-US" dirty="0" smtClean="0"/>
              <a:t> is close to </a:t>
            </a:r>
            <a:r>
              <a:rPr lang="en-US" i="1" dirty="0" smtClean="0"/>
              <a:t>R</a:t>
            </a:r>
            <a:r>
              <a:rPr lang="en-US" dirty="0" smtClean="0"/>
              <a:t> and not close to </a:t>
            </a:r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3445128" y="41743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09170" y="4327421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20850" y="36597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19970" y="52404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80325" y="4492562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1159" y="3969490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74754" y="5606742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102286" y="5246093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11031" y="447079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991978" y="431839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207" y="60884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79406" y="569143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71737" y="35877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325461" y="4160939"/>
            <a:ext cx="5402510" cy="1434518"/>
            <a:chOff x="1325461" y="4160939"/>
            <a:chExt cx="5402510" cy="1434518"/>
          </a:xfrm>
        </p:grpSpPr>
        <p:sp>
          <p:nvSpPr>
            <p:cNvPr id="17" name="Freeform 16"/>
            <p:cNvSpPr/>
            <p:nvPr/>
          </p:nvSpPr>
          <p:spPr>
            <a:xfrm>
              <a:off x="1518407" y="4160939"/>
              <a:ext cx="5209564" cy="1434518"/>
            </a:xfrm>
            <a:custGeom>
              <a:avLst/>
              <a:gdLst>
                <a:gd name="connsiteX0" fmla="*/ 0 w 5209564"/>
                <a:gd name="connsiteY0" fmla="*/ 1434518 h 1434518"/>
                <a:gd name="connsiteX1" fmla="*/ 671120 w 5209564"/>
                <a:gd name="connsiteY1" fmla="*/ 1249960 h 1434518"/>
                <a:gd name="connsiteX2" fmla="*/ 1577131 w 5209564"/>
                <a:gd name="connsiteY2" fmla="*/ 1115736 h 1434518"/>
                <a:gd name="connsiteX3" fmla="*/ 2457975 w 5209564"/>
                <a:gd name="connsiteY3" fmla="*/ 964734 h 1434518"/>
                <a:gd name="connsiteX4" fmla="*/ 3221373 w 5209564"/>
                <a:gd name="connsiteY4" fmla="*/ 343949 h 1434518"/>
                <a:gd name="connsiteX5" fmla="*/ 3858936 w 5209564"/>
                <a:gd name="connsiteY5" fmla="*/ 629175 h 1434518"/>
                <a:gd name="connsiteX6" fmla="*/ 4303553 w 5209564"/>
                <a:gd name="connsiteY6" fmla="*/ 570452 h 1434518"/>
                <a:gd name="connsiteX7" fmla="*/ 4622334 w 5209564"/>
                <a:gd name="connsiteY7" fmla="*/ 419450 h 1434518"/>
                <a:gd name="connsiteX8" fmla="*/ 5209564 w 5209564"/>
                <a:gd name="connsiteY8" fmla="*/ 0 h 143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09564" h="1434518">
                  <a:moveTo>
                    <a:pt x="0" y="1434518"/>
                  </a:moveTo>
                  <a:cubicBezTo>
                    <a:pt x="204132" y="1368804"/>
                    <a:pt x="408265" y="1303090"/>
                    <a:pt x="671120" y="1249960"/>
                  </a:cubicBezTo>
                  <a:cubicBezTo>
                    <a:pt x="933975" y="1196830"/>
                    <a:pt x="1279322" y="1163274"/>
                    <a:pt x="1577131" y="1115736"/>
                  </a:cubicBezTo>
                  <a:cubicBezTo>
                    <a:pt x="1874940" y="1068198"/>
                    <a:pt x="2183935" y="1093365"/>
                    <a:pt x="2457975" y="964734"/>
                  </a:cubicBezTo>
                  <a:cubicBezTo>
                    <a:pt x="2732015" y="836103"/>
                    <a:pt x="2987880" y="399875"/>
                    <a:pt x="3221373" y="343949"/>
                  </a:cubicBezTo>
                  <a:cubicBezTo>
                    <a:pt x="3454867" y="288022"/>
                    <a:pt x="3678573" y="591424"/>
                    <a:pt x="3858936" y="629175"/>
                  </a:cubicBezTo>
                  <a:cubicBezTo>
                    <a:pt x="4039299" y="666925"/>
                    <a:pt x="4176320" y="605406"/>
                    <a:pt x="4303553" y="570452"/>
                  </a:cubicBezTo>
                  <a:cubicBezTo>
                    <a:pt x="4430786" y="535498"/>
                    <a:pt x="4471332" y="514525"/>
                    <a:pt x="4622334" y="419450"/>
                  </a:cubicBezTo>
                  <a:cubicBezTo>
                    <a:pt x="4773336" y="324375"/>
                    <a:pt x="4991450" y="162187"/>
                    <a:pt x="5209564" y="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25461" y="5081652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r>
                <a:rPr lang="en-US" sz="2400" baseline="-25000" dirty="0" smtClean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85267" y="4233798"/>
            <a:ext cx="3791823" cy="2229520"/>
            <a:chOff x="3085267" y="4233798"/>
            <a:chExt cx="3791823" cy="2229520"/>
          </a:xfrm>
        </p:grpSpPr>
        <p:sp>
          <p:nvSpPr>
            <p:cNvPr id="18" name="Freeform 17"/>
            <p:cNvSpPr/>
            <p:nvPr/>
          </p:nvSpPr>
          <p:spPr>
            <a:xfrm>
              <a:off x="3085267" y="4233798"/>
              <a:ext cx="3791823" cy="2013358"/>
            </a:xfrm>
            <a:custGeom>
              <a:avLst/>
              <a:gdLst>
                <a:gd name="connsiteX0" fmla="*/ 88327 w 3116752"/>
                <a:gd name="connsiteY0" fmla="*/ 2281806 h 2281806"/>
                <a:gd name="connsiteX1" fmla="*/ 21215 w 3116752"/>
                <a:gd name="connsiteY1" fmla="*/ 1845578 h 2281806"/>
                <a:gd name="connsiteX2" fmla="*/ 415497 w 3116752"/>
                <a:gd name="connsiteY2" fmla="*/ 1359017 h 2281806"/>
                <a:gd name="connsiteX3" fmla="*/ 1036283 w 3116752"/>
                <a:gd name="connsiteY3" fmla="*/ 1283516 h 2281806"/>
                <a:gd name="connsiteX4" fmla="*/ 1480899 w 3116752"/>
                <a:gd name="connsiteY4" fmla="*/ 1375795 h 2281806"/>
                <a:gd name="connsiteX5" fmla="*/ 1623512 w 3116752"/>
                <a:gd name="connsiteY5" fmla="*/ 964734 h 2281806"/>
                <a:gd name="connsiteX6" fmla="*/ 2227519 w 3116752"/>
                <a:gd name="connsiteY6" fmla="*/ 545285 h 2281806"/>
                <a:gd name="connsiteX7" fmla="*/ 2705692 w 3116752"/>
                <a:gd name="connsiteY7" fmla="*/ 318782 h 2281806"/>
                <a:gd name="connsiteX8" fmla="*/ 3116752 w 3116752"/>
                <a:gd name="connsiteY8" fmla="*/ 0 h 2281806"/>
                <a:gd name="connsiteX0" fmla="*/ 4480 w 3796303"/>
                <a:gd name="connsiteY0" fmla="*/ 2013358 h 2013358"/>
                <a:gd name="connsiteX1" fmla="*/ 700766 w 3796303"/>
                <a:gd name="connsiteY1" fmla="*/ 1845578 h 2013358"/>
                <a:gd name="connsiteX2" fmla="*/ 1095048 w 3796303"/>
                <a:gd name="connsiteY2" fmla="*/ 1359017 h 2013358"/>
                <a:gd name="connsiteX3" fmla="*/ 1715834 w 3796303"/>
                <a:gd name="connsiteY3" fmla="*/ 1283516 h 2013358"/>
                <a:gd name="connsiteX4" fmla="*/ 2160450 w 3796303"/>
                <a:gd name="connsiteY4" fmla="*/ 1375795 h 2013358"/>
                <a:gd name="connsiteX5" fmla="*/ 2303063 w 3796303"/>
                <a:gd name="connsiteY5" fmla="*/ 964734 h 2013358"/>
                <a:gd name="connsiteX6" fmla="*/ 2907070 w 3796303"/>
                <a:gd name="connsiteY6" fmla="*/ 545285 h 2013358"/>
                <a:gd name="connsiteX7" fmla="*/ 3385243 w 3796303"/>
                <a:gd name="connsiteY7" fmla="*/ 318782 h 2013358"/>
                <a:gd name="connsiteX8" fmla="*/ 3796303 w 3796303"/>
                <a:gd name="connsiteY8" fmla="*/ 0 h 2013358"/>
                <a:gd name="connsiteX0" fmla="*/ 0 w 3791823"/>
                <a:gd name="connsiteY0" fmla="*/ 2013358 h 2013358"/>
                <a:gd name="connsiteX1" fmla="*/ 696286 w 3791823"/>
                <a:gd name="connsiteY1" fmla="*/ 1845578 h 2013358"/>
                <a:gd name="connsiteX2" fmla="*/ 1090568 w 3791823"/>
                <a:gd name="connsiteY2" fmla="*/ 1359017 h 2013358"/>
                <a:gd name="connsiteX3" fmla="*/ 1711354 w 3791823"/>
                <a:gd name="connsiteY3" fmla="*/ 1283516 h 2013358"/>
                <a:gd name="connsiteX4" fmla="*/ 2155970 w 3791823"/>
                <a:gd name="connsiteY4" fmla="*/ 1375795 h 2013358"/>
                <a:gd name="connsiteX5" fmla="*/ 2298583 w 3791823"/>
                <a:gd name="connsiteY5" fmla="*/ 964734 h 2013358"/>
                <a:gd name="connsiteX6" fmla="*/ 2902590 w 3791823"/>
                <a:gd name="connsiteY6" fmla="*/ 545285 h 2013358"/>
                <a:gd name="connsiteX7" fmla="*/ 3380763 w 3791823"/>
                <a:gd name="connsiteY7" fmla="*/ 318782 h 2013358"/>
                <a:gd name="connsiteX8" fmla="*/ 3791823 w 3791823"/>
                <a:gd name="connsiteY8" fmla="*/ 0 h 2013358"/>
                <a:gd name="connsiteX0" fmla="*/ 0 w 3791823"/>
                <a:gd name="connsiteY0" fmla="*/ 2013358 h 2013358"/>
                <a:gd name="connsiteX1" fmla="*/ 679508 w 3791823"/>
                <a:gd name="connsiteY1" fmla="*/ 1786855 h 2013358"/>
                <a:gd name="connsiteX2" fmla="*/ 1090568 w 3791823"/>
                <a:gd name="connsiteY2" fmla="*/ 1359017 h 2013358"/>
                <a:gd name="connsiteX3" fmla="*/ 1711354 w 3791823"/>
                <a:gd name="connsiteY3" fmla="*/ 1283516 h 2013358"/>
                <a:gd name="connsiteX4" fmla="*/ 2155970 w 3791823"/>
                <a:gd name="connsiteY4" fmla="*/ 1375795 h 2013358"/>
                <a:gd name="connsiteX5" fmla="*/ 2298583 w 3791823"/>
                <a:gd name="connsiteY5" fmla="*/ 964734 h 2013358"/>
                <a:gd name="connsiteX6" fmla="*/ 2902590 w 3791823"/>
                <a:gd name="connsiteY6" fmla="*/ 545285 h 2013358"/>
                <a:gd name="connsiteX7" fmla="*/ 3380763 w 3791823"/>
                <a:gd name="connsiteY7" fmla="*/ 318782 h 2013358"/>
                <a:gd name="connsiteX8" fmla="*/ 3791823 w 3791823"/>
                <a:gd name="connsiteY8" fmla="*/ 0 h 201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1823" h="2013358">
                  <a:moveTo>
                    <a:pt x="0" y="2013358"/>
                  </a:moveTo>
                  <a:cubicBezTo>
                    <a:pt x="308295" y="1956033"/>
                    <a:pt x="497747" y="1895912"/>
                    <a:pt x="679508" y="1786855"/>
                  </a:cubicBezTo>
                  <a:cubicBezTo>
                    <a:pt x="861269" y="1677798"/>
                    <a:pt x="918594" y="1442907"/>
                    <a:pt x="1090568" y="1359017"/>
                  </a:cubicBezTo>
                  <a:cubicBezTo>
                    <a:pt x="1262542" y="1275127"/>
                    <a:pt x="1533787" y="1280720"/>
                    <a:pt x="1711354" y="1283516"/>
                  </a:cubicBezTo>
                  <a:cubicBezTo>
                    <a:pt x="1888921" y="1286312"/>
                    <a:pt x="2058099" y="1428925"/>
                    <a:pt x="2155970" y="1375795"/>
                  </a:cubicBezTo>
                  <a:cubicBezTo>
                    <a:pt x="2253842" y="1322665"/>
                    <a:pt x="2174146" y="1103152"/>
                    <a:pt x="2298583" y="964734"/>
                  </a:cubicBezTo>
                  <a:cubicBezTo>
                    <a:pt x="2423020" y="826316"/>
                    <a:pt x="2722227" y="652944"/>
                    <a:pt x="2902590" y="545285"/>
                  </a:cubicBezTo>
                  <a:cubicBezTo>
                    <a:pt x="3082953" y="437626"/>
                    <a:pt x="3232558" y="409663"/>
                    <a:pt x="3380763" y="318782"/>
                  </a:cubicBezTo>
                  <a:cubicBezTo>
                    <a:pt x="3528969" y="227901"/>
                    <a:pt x="3660396" y="113950"/>
                    <a:pt x="3791823" y="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74027" y="600165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r>
                <a:rPr lang="en-US" sz="2400" baseline="-25000" dirty="0" smtClean="0"/>
                <a:t>2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877090" y="4878198"/>
            <a:ext cx="2063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should get a higher value in the measure than </a:t>
            </a:r>
            <a:r>
              <a:rPr lang="en-US" sz="2400" i="1" dirty="0" smtClean="0"/>
              <a:t>C</a:t>
            </a:r>
            <a:r>
              <a:rPr lang="en-US" sz="2400" baseline="-25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35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509758"/>
          </a:xfrm>
        </p:spPr>
        <p:txBody>
          <a:bodyPr/>
          <a:lstStyle/>
          <a:p>
            <a:r>
              <a:rPr lang="en-US" dirty="0" smtClean="0"/>
              <a:t>Possibility 1:  Percentage of the length of </a:t>
            </a:r>
            <a:r>
              <a:rPr lang="en-US" i="1" dirty="0" smtClean="0"/>
              <a:t>C</a:t>
            </a:r>
            <a:r>
              <a:rPr lang="en-US" dirty="0" smtClean="0"/>
              <a:t> that is closer to </a:t>
            </a:r>
            <a:r>
              <a:rPr lang="en-US" i="1" dirty="0" smtClean="0"/>
              <a:t>R</a:t>
            </a:r>
            <a:r>
              <a:rPr lang="en-US" dirty="0" smtClean="0"/>
              <a:t>  than to </a:t>
            </a:r>
            <a:r>
              <a:rPr lang="en-US" i="1" dirty="0" smtClean="0"/>
              <a:t>B</a:t>
            </a:r>
            <a:r>
              <a:rPr lang="en-US" dirty="0" smtClean="0"/>
              <a:t>, based on closest point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45128" y="41743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09170" y="4327421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20850" y="36597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19970" y="52404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80325" y="4492562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1159" y="3969490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74754" y="5606742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102286" y="5246093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11031" y="447079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991978" y="431839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207" y="60884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79406" y="569143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71737" y="35877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518407" y="4160939"/>
            <a:ext cx="5209564" cy="1434518"/>
          </a:xfrm>
          <a:custGeom>
            <a:avLst/>
            <a:gdLst>
              <a:gd name="connsiteX0" fmla="*/ 0 w 5209564"/>
              <a:gd name="connsiteY0" fmla="*/ 1434518 h 1434518"/>
              <a:gd name="connsiteX1" fmla="*/ 671120 w 5209564"/>
              <a:gd name="connsiteY1" fmla="*/ 1249960 h 1434518"/>
              <a:gd name="connsiteX2" fmla="*/ 1577131 w 5209564"/>
              <a:gd name="connsiteY2" fmla="*/ 1115736 h 1434518"/>
              <a:gd name="connsiteX3" fmla="*/ 2457975 w 5209564"/>
              <a:gd name="connsiteY3" fmla="*/ 964734 h 1434518"/>
              <a:gd name="connsiteX4" fmla="*/ 3221373 w 5209564"/>
              <a:gd name="connsiteY4" fmla="*/ 343949 h 1434518"/>
              <a:gd name="connsiteX5" fmla="*/ 3858936 w 5209564"/>
              <a:gd name="connsiteY5" fmla="*/ 629175 h 1434518"/>
              <a:gd name="connsiteX6" fmla="*/ 4303553 w 5209564"/>
              <a:gd name="connsiteY6" fmla="*/ 570452 h 1434518"/>
              <a:gd name="connsiteX7" fmla="*/ 4622334 w 5209564"/>
              <a:gd name="connsiteY7" fmla="*/ 419450 h 1434518"/>
              <a:gd name="connsiteX8" fmla="*/ 5209564 w 5209564"/>
              <a:gd name="connsiteY8" fmla="*/ 0 h 14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9564" h="1434518">
                <a:moveTo>
                  <a:pt x="0" y="1434518"/>
                </a:moveTo>
                <a:cubicBezTo>
                  <a:pt x="204132" y="1368804"/>
                  <a:pt x="408265" y="1303090"/>
                  <a:pt x="671120" y="1249960"/>
                </a:cubicBezTo>
                <a:cubicBezTo>
                  <a:pt x="933975" y="1196830"/>
                  <a:pt x="1279322" y="1163274"/>
                  <a:pt x="1577131" y="1115736"/>
                </a:cubicBezTo>
                <a:cubicBezTo>
                  <a:pt x="1874940" y="1068198"/>
                  <a:pt x="2183935" y="1093365"/>
                  <a:pt x="2457975" y="964734"/>
                </a:cubicBezTo>
                <a:cubicBezTo>
                  <a:pt x="2732015" y="836103"/>
                  <a:pt x="2987880" y="399875"/>
                  <a:pt x="3221373" y="343949"/>
                </a:cubicBezTo>
                <a:cubicBezTo>
                  <a:pt x="3454867" y="288022"/>
                  <a:pt x="3678573" y="591424"/>
                  <a:pt x="3858936" y="629175"/>
                </a:cubicBezTo>
                <a:cubicBezTo>
                  <a:pt x="4039299" y="666925"/>
                  <a:pt x="4176320" y="605406"/>
                  <a:pt x="4303553" y="570452"/>
                </a:cubicBezTo>
                <a:cubicBezTo>
                  <a:pt x="4430786" y="535498"/>
                  <a:pt x="4471332" y="514525"/>
                  <a:pt x="4622334" y="419450"/>
                </a:cubicBezTo>
                <a:cubicBezTo>
                  <a:pt x="4773336" y="324375"/>
                  <a:pt x="4991450" y="162187"/>
                  <a:pt x="5209564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5461" y="508165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</a:p>
        </p:txBody>
      </p:sp>
      <p:sp>
        <p:nvSpPr>
          <p:cNvPr id="21" name="Freeform 20"/>
          <p:cNvSpPr/>
          <p:nvPr/>
        </p:nvSpPr>
        <p:spPr>
          <a:xfrm>
            <a:off x="3085267" y="4233798"/>
            <a:ext cx="3791823" cy="2013358"/>
          </a:xfrm>
          <a:custGeom>
            <a:avLst/>
            <a:gdLst>
              <a:gd name="connsiteX0" fmla="*/ 88327 w 3116752"/>
              <a:gd name="connsiteY0" fmla="*/ 2281806 h 2281806"/>
              <a:gd name="connsiteX1" fmla="*/ 21215 w 3116752"/>
              <a:gd name="connsiteY1" fmla="*/ 1845578 h 2281806"/>
              <a:gd name="connsiteX2" fmla="*/ 415497 w 3116752"/>
              <a:gd name="connsiteY2" fmla="*/ 1359017 h 2281806"/>
              <a:gd name="connsiteX3" fmla="*/ 1036283 w 3116752"/>
              <a:gd name="connsiteY3" fmla="*/ 1283516 h 2281806"/>
              <a:gd name="connsiteX4" fmla="*/ 1480899 w 3116752"/>
              <a:gd name="connsiteY4" fmla="*/ 1375795 h 2281806"/>
              <a:gd name="connsiteX5" fmla="*/ 1623512 w 3116752"/>
              <a:gd name="connsiteY5" fmla="*/ 964734 h 2281806"/>
              <a:gd name="connsiteX6" fmla="*/ 2227519 w 3116752"/>
              <a:gd name="connsiteY6" fmla="*/ 545285 h 2281806"/>
              <a:gd name="connsiteX7" fmla="*/ 2705692 w 3116752"/>
              <a:gd name="connsiteY7" fmla="*/ 318782 h 2281806"/>
              <a:gd name="connsiteX8" fmla="*/ 3116752 w 3116752"/>
              <a:gd name="connsiteY8" fmla="*/ 0 h 2281806"/>
              <a:gd name="connsiteX0" fmla="*/ 4480 w 3796303"/>
              <a:gd name="connsiteY0" fmla="*/ 2013358 h 2013358"/>
              <a:gd name="connsiteX1" fmla="*/ 700766 w 3796303"/>
              <a:gd name="connsiteY1" fmla="*/ 1845578 h 2013358"/>
              <a:gd name="connsiteX2" fmla="*/ 1095048 w 3796303"/>
              <a:gd name="connsiteY2" fmla="*/ 1359017 h 2013358"/>
              <a:gd name="connsiteX3" fmla="*/ 1715834 w 3796303"/>
              <a:gd name="connsiteY3" fmla="*/ 1283516 h 2013358"/>
              <a:gd name="connsiteX4" fmla="*/ 2160450 w 3796303"/>
              <a:gd name="connsiteY4" fmla="*/ 1375795 h 2013358"/>
              <a:gd name="connsiteX5" fmla="*/ 2303063 w 3796303"/>
              <a:gd name="connsiteY5" fmla="*/ 964734 h 2013358"/>
              <a:gd name="connsiteX6" fmla="*/ 2907070 w 3796303"/>
              <a:gd name="connsiteY6" fmla="*/ 545285 h 2013358"/>
              <a:gd name="connsiteX7" fmla="*/ 3385243 w 3796303"/>
              <a:gd name="connsiteY7" fmla="*/ 318782 h 2013358"/>
              <a:gd name="connsiteX8" fmla="*/ 3796303 w 3796303"/>
              <a:gd name="connsiteY8" fmla="*/ 0 h 2013358"/>
              <a:gd name="connsiteX0" fmla="*/ 0 w 3791823"/>
              <a:gd name="connsiteY0" fmla="*/ 2013358 h 2013358"/>
              <a:gd name="connsiteX1" fmla="*/ 696286 w 3791823"/>
              <a:gd name="connsiteY1" fmla="*/ 1845578 h 2013358"/>
              <a:gd name="connsiteX2" fmla="*/ 1090568 w 3791823"/>
              <a:gd name="connsiteY2" fmla="*/ 1359017 h 2013358"/>
              <a:gd name="connsiteX3" fmla="*/ 1711354 w 3791823"/>
              <a:gd name="connsiteY3" fmla="*/ 1283516 h 2013358"/>
              <a:gd name="connsiteX4" fmla="*/ 2155970 w 3791823"/>
              <a:gd name="connsiteY4" fmla="*/ 1375795 h 2013358"/>
              <a:gd name="connsiteX5" fmla="*/ 2298583 w 3791823"/>
              <a:gd name="connsiteY5" fmla="*/ 964734 h 2013358"/>
              <a:gd name="connsiteX6" fmla="*/ 2902590 w 3791823"/>
              <a:gd name="connsiteY6" fmla="*/ 545285 h 2013358"/>
              <a:gd name="connsiteX7" fmla="*/ 3380763 w 3791823"/>
              <a:gd name="connsiteY7" fmla="*/ 318782 h 2013358"/>
              <a:gd name="connsiteX8" fmla="*/ 3791823 w 3791823"/>
              <a:gd name="connsiteY8" fmla="*/ 0 h 2013358"/>
              <a:gd name="connsiteX0" fmla="*/ 0 w 3791823"/>
              <a:gd name="connsiteY0" fmla="*/ 2013358 h 2013358"/>
              <a:gd name="connsiteX1" fmla="*/ 679508 w 3791823"/>
              <a:gd name="connsiteY1" fmla="*/ 1786855 h 2013358"/>
              <a:gd name="connsiteX2" fmla="*/ 1090568 w 3791823"/>
              <a:gd name="connsiteY2" fmla="*/ 1359017 h 2013358"/>
              <a:gd name="connsiteX3" fmla="*/ 1711354 w 3791823"/>
              <a:gd name="connsiteY3" fmla="*/ 1283516 h 2013358"/>
              <a:gd name="connsiteX4" fmla="*/ 2155970 w 3791823"/>
              <a:gd name="connsiteY4" fmla="*/ 1375795 h 2013358"/>
              <a:gd name="connsiteX5" fmla="*/ 2298583 w 3791823"/>
              <a:gd name="connsiteY5" fmla="*/ 964734 h 2013358"/>
              <a:gd name="connsiteX6" fmla="*/ 2902590 w 3791823"/>
              <a:gd name="connsiteY6" fmla="*/ 545285 h 2013358"/>
              <a:gd name="connsiteX7" fmla="*/ 3380763 w 3791823"/>
              <a:gd name="connsiteY7" fmla="*/ 318782 h 2013358"/>
              <a:gd name="connsiteX8" fmla="*/ 3791823 w 3791823"/>
              <a:gd name="connsiteY8" fmla="*/ 0 h 201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1823" h="2013358">
                <a:moveTo>
                  <a:pt x="0" y="2013358"/>
                </a:moveTo>
                <a:cubicBezTo>
                  <a:pt x="308295" y="1956033"/>
                  <a:pt x="497747" y="1895912"/>
                  <a:pt x="679508" y="1786855"/>
                </a:cubicBezTo>
                <a:cubicBezTo>
                  <a:pt x="861269" y="1677798"/>
                  <a:pt x="918594" y="1442907"/>
                  <a:pt x="1090568" y="1359017"/>
                </a:cubicBezTo>
                <a:cubicBezTo>
                  <a:pt x="1262542" y="1275127"/>
                  <a:pt x="1533787" y="1280720"/>
                  <a:pt x="1711354" y="1283516"/>
                </a:cubicBezTo>
                <a:cubicBezTo>
                  <a:pt x="1888921" y="1286312"/>
                  <a:pt x="2058099" y="1428925"/>
                  <a:pt x="2155970" y="1375795"/>
                </a:cubicBezTo>
                <a:cubicBezTo>
                  <a:pt x="2253842" y="1322665"/>
                  <a:pt x="2174146" y="1103152"/>
                  <a:pt x="2298583" y="964734"/>
                </a:cubicBezTo>
                <a:cubicBezTo>
                  <a:pt x="2423020" y="826316"/>
                  <a:pt x="2722227" y="652944"/>
                  <a:pt x="2902590" y="545285"/>
                </a:cubicBezTo>
                <a:cubicBezTo>
                  <a:pt x="3082953" y="437626"/>
                  <a:pt x="3232558" y="409663"/>
                  <a:pt x="3380763" y="318782"/>
                </a:cubicBezTo>
                <a:cubicBezTo>
                  <a:pt x="3528969" y="227901"/>
                  <a:pt x="3660396" y="113950"/>
                  <a:pt x="3791823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74027" y="6001653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</a:t>
            </a:r>
            <a:r>
              <a:rPr lang="en-US" sz="2400" baseline="-25000" dirty="0" smtClean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2401" y="374727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05716" y="433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r>
              <a:rPr lang="en-US" sz="2400" dirty="0"/>
              <a:t>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198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420764"/>
          </a:xfrm>
        </p:spPr>
        <p:txBody>
          <a:bodyPr/>
          <a:lstStyle/>
          <a:p>
            <a:r>
              <a:rPr lang="en-US" dirty="0" smtClean="0"/>
              <a:t>Possibility 1:  Percentage of the length of </a:t>
            </a:r>
            <a:r>
              <a:rPr lang="en-US" i="1" dirty="0" smtClean="0"/>
              <a:t>C</a:t>
            </a:r>
            <a:r>
              <a:rPr lang="en-US" dirty="0" smtClean="0"/>
              <a:t> that is closer to </a:t>
            </a:r>
            <a:r>
              <a:rPr lang="en-US" i="1" dirty="0" smtClean="0"/>
              <a:t>R</a:t>
            </a:r>
            <a:r>
              <a:rPr lang="en-US" dirty="0" smtClean="0"/>
              <a:t>  than to </a:t>
            </a:r>
            <a:r>
              <a:rPr lang="en-US" i="1" dirty="0" smtClean="0"/>
              <a:t>B</a:t>
            </a:r>
            <a:r>
              <a:rPr lang="en-US" dirty="0" smtClean="0"/>
              <a:t>, based on closest point</a:t>
            </a:r>
          </a:p>
          <a:p>
            <a:pPr lvl="1"/>
            <a:r>
              <a:rPr lang="en-US" dirty="0" smtClean="0"/>
              <a:t>Does not capture closeness itself; a curve twice as far may still get a score of 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45128" y="41743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09170" y="4327421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20850" y="36597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19970" y="52404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80325" y="4492562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1159" y="3969490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74754" y="5606742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102286" y="5246093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11031" y="447079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991978" y="4318398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207" y="60884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79406" y="569143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71737" y="35877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518407" y="4160939"/>
            <a:ext cx="5209564" cy="1434518"/>
          </a:xfrm>
          <a:custGeom>
            <a:avLst/>
            <a:gdLst>
              <a:gd name="connsiteX0" fmla="*/ 0 w 5209564"/>
              <a:gd name="connsiteY0" fmla="*/ 1434518 h 1434518"/>
              <a:gd name="connsiteX1" fmla="*/ 671120 w 5209564"/>
              <a:gd name="connsiteY1" fmla="*/ 1249960 h 1434518"/>
              <a:gd name="connsiteX2" fmla="*/ 1577131 w 5209564"/>
              <a:gd name="connsiteY2" fmla="*/ 1115736 h 1434518"/>
              <a:gd name="connsiteX3" fmla="*/ 2457975 w 5209564"/>
              <a:gd name="connsiteY3" fmla="*/ 964734 h 1434518"/>
              <a:gd name="connsiteX4" fmla="*/ 3221373 w 5209564"/>
              <a:gd name="connsiteY4" fmla="*/ 343949 h 1434518"/>
              <a:gd name="connsiteX5" fmla="*/ 3858936 w 5209564"/>
              <a:gd name="connsiteY5" fmla="*/ 629175 h 1434518"/>
              <a:gd name="connsiteX6" fmla="*/ 4303553 w 5209564"/>
              <a:gd name="connsiteY6" fmla="*/ 570452 h 1434518"/>
              <a:gd name="connsiteX7" fmla="*/ 4622334 w 5209564"/>
              <a:gd name="connsiteY7" fmla="*/ 419450 h 1434518"/>
              <a:gd name="connsiteX8" fmla="*/ 5209564 w 5209564"/>
              <a:gd name="connsiteY8" fmla="*/ 0 h 14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9564" h="1434518">
                <a:moveTo>
                  <a:pt x="0" y="1434518"/>
                </a:moveTo>
                <a:cubicBezTo>
                  <a:pt x="204132" y="1368804"/>
                  <a:pt x="408265" y="1303090"/>
                  <a:pt x="671120" y="1249960"/>
                </a:cubicBezTo>
                <a:cubicBezTo>
                  <a:pt x="933975" y="1196830"/>
                  <a:pt x="1279322" y="1163274"/>
                  <a:pt x="1577131" y="1115736"/>
                </a:cubicBezTo>
                <a:cubicBezTo>
                  <a:pt x="1874940" y="1068198"/>
                  <a:pt x="2183935" y="1093365"/>
                  <a:pt x="2457975" y="964734"/>
                </a:cubicBezTo>
                <a:cubicBezTo>
                  <a:pt x="2732015" y="836103"/>
                  <a:pt x="2987880" y="399875"/>
                  <a:pt x="3221373" y="343949"/>
                </a:cubicBezTo>
                <a:cubicBezTo>
                  <a:pt x="3454867" y="288022"/>
                  <a:pt x="3678573" y="591424"/>
                  <a:pt x="3858936" y="629175"/>
                </a:cubicBezTo>
                <a:cubicBezTo>
                  <a:pt x="4039299" y="666925"/>
                  <a:pt x="4176320" y="605406"/>
                  <a:pt x="4303553" y="570452"/>
                </a:cubicBezTo>
                <a:cubicBezTo>
                  <a:pt x="4430786" y="535498"/>
                  <a:pt x="4471332" y="514525"/>
                  <a:pt x="4622334" y="419450"/>
                </a:cubicBezTo>
                <a:cubicBezTo>
                  <a:pt x="4773336" y="324375"/>
                  <a:pt x="4991450" y="162187"/>
                  <a:pt x="5209564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5461" y="508165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</a:t>
            </a:r>
            <a:r>
              <a:rPr lang="en-US" sz="2400" baseline="-25000" dirty="0" smtClean="0"/>
              <a:t>1</a:t>
            </a:r>
          </a:p>
        </p:txBody>
      </p:sp>
      <p:sp>
        <p:nvSpPr>
          <p:cNvPr id="21" name="Freeform 20"/>
          <p:cNvSpPr/>
          <p:nvPr/>
        </p:nvSpPr>
        <p:spPr>
          <a:xfrm>
            <a:off x="3085267" y="4233798"/>
            <a:ext cx="3791823" cy="2013358"/>
          </a:xfrm>
          <a:custGeom>
            <a:avLst/>
            <a:gdLst>
              <a:gd name="connsiteX0" fmla="*/ 88327 w 3116752"/>
              <a:gd name="connsiteY0" fmla="*/ 2281806 h 2281806"/>
              <a:gd name="connsiteX1" fmla="*/ 21215 w 3116752"/>
              <a:gd name="connsiteY1" fmla="*/ 1845578 h 2281806"/>
              <a:gd name="connsiteX2" fmla="*/ 415497 w 3116752"/>
              <a:gd name="connsiteY2" fmla="*/ 1359017 h 2281806"/>
              <a:gd name="connsiteX3" fmla="*/ 1036283 w 3116752"/>
              <a:gd name="connsiteY3" fmla="*/ 1283516 h 2281806"/>
              <a:gd name="connsiteX4" fmla="*/ 1480899 w 3116752"/>
              <a:gd name="connsiteY4" fmla="*/ 1375795 h 2281806"/>
              <a:gd name="connsiteX5" fmla="*/ 1623512 w 3116752"/>
              <a:gd name="connsiteY5" fmla="*/ 964734 h 2281806"/>
              <a:gd name="connsiteX6" fmla="*/ 2227519 w 3116752"/>
              <a:gd name="connsiteY6" fmla="*/ 545285 h 2281806"/>
              <a:gd name="connsiteX7" fmla="*/ 2705692 w 3116752"/>
              <a:gd name="connsiteY7" fmla="*/ 318782 h 2281806"/>
              <a:gd name="connsiteX8" fmla="*/ 3116752 w 3116752"/>
              <a:gd name="connsiteY8" fmla="*/ 0 h 2281806"/>
              <a:gd name="connsiteX0" fmla="*/ 4480 w 3796303"/>
              <a:gd name="connsiteY0" fmla="*/ 2013358 h 2013358"/>
              <a:gd name="connsiteX1" fmla="*/ 700766 w 3796303"/>
              <a:gd name="connsiteY1" fmla="*/ 1845578 h 2013358"/>
              <a:gd name="connsiteX2" fmla="*/ 1095048 w 3796303"/>
              <a:gd name="connsiteY2" fmla="*/ 1359017 h 2013358"/>
              <a:gd name="connsiteX3" fmla="*/ 1715834 w 3796303"/>
              <a:gd name="connsiteY3" fmla="*/ 1283516 h 2013358"/>
              <a:gd name="connsiteX4" fmla="*/ 2160450 w 3796303"/>
              <a:gd name="connsiteY4" fmla="*/ 1375795 h 2013358"/>
              <a:gd name="connsiteX5" fmla="*/ 2303063 w 3796303"/>
              <a:gd name="connsiteY5" fmla="*/ 964734 h 2013358"/>
              <a:gd name="connsiteX6" fmla="*/ 2907070 w 3796303"/>
              <a:gd name="connsiteY6" fmla="*/ 545285 h 2013358"/>
              <a:gd name="connsiteX7" fmla="*/ 3385243 w 3796303"/>
              <a:gd name="connsiteY7" fmla="*/ 318782 h 2013358"/>
              <a:gd name="connsiteX8" fmla="*/ 3796303 w 3796303"/>
              <a:gd name="connsiteY8" fmla="*/ 0 h 2013358"/>
              <a:gd name="connsiteX0" fmla="*/ 0 w 3791823"/>
              <a:gd name="connsiteY0" fmla="*/ 2013358 h 2013358"/>
              <a:gd name="connsiteX1" fmla="*/ 696286 w 3791823"/>
              <a:gd name="connsiteY1" fmla="*/ 1845578 h 2013358"/>
              <a:gd name="connsiteX2" fmla="*/ 1090568 w 3791823"/>
              <a:gd name="connsiteY2" fmla="*/ 1359017 h 2013358"/>
              <a:gd name="connsiteX3" fmla="*/ 1711354 w 3791823"/>
              <a:gd name="connsiteY3" fmla="*/ 1283516 h 2013358"/>
              <a:gd name="connsiteX4" fmla="*/ 2155970 w 3791823"/>
              <a:gd name="connsiteY4" fmla="*/ 1375795 h 2013358"/>
              <a:gd name="connsiteX5" fmla="*/ 2298583 w 3791823"/>
              <a:gd name="connsiteY5" fmla="*/ 964734 h 2013358"/>
              <a:gd name="connsiteX6" fmla="*/ 2902590 w 3791823"/>
              <a:gd name="connsiteY6" fmla="*/ 545285 h 2013358"/>
              <a:gd name="connsiteX7" fmla="*/ 3380763 w 3791823"/>
              <a:gd name="connsiteY7" fmla="*/ 318782 h 2013358"/>
              <a:gd name="connsiteX8" fmla="*/ 3791823 w 3791823"/>
              <a:gd name="connsiteY8" fmla="*/ 0 h 2013358"/>
              <a:gd name="connsiteX0" fmla="*/ 0 w 3791823"/>
              <a:gd name="connsiteY0" fmla="*/ 2013358 h 2013358"/>
              <a:gd name="connsiteX1" fmla="*/ 679508 w 3791823"/>
              <a:gd name="connsiteY1" fmla="*/ 1786855 h 2013358"/>
              <a:gd name="connsiteX2" fmla="*/ 1090568 w 3791823"/>
              <a:gd name="connsiteY2" fmla="*/ 1359017 h 2013358"/>
              <a:gd name="connsiteX3" fmla="*/ 1711354 w 3791823"/>
              <a:gd name="connsiteY3" fmla="*/ 1283516 h 2013358"/>
              <a:gd name="connsiteX4" fmla="*/ 2155970 w 3791823"/>
              <a:gd name="connsiteY4" fmla="*/ 1375795 h 2013358"/>
              <a:gd name="connsiteX5" fmla="*/ 2298583 w 3791823"/>
              <a:gd name="connsiteY5" fmla="*/ 964734 h 2013358"/>
              <a:gd name="connsiteX6" fmla="*/ 2902590 w 3791823"/>
              <a:gd name="connsiteY6" fmla="*/ 545285 h 2013358"/>
              <a:gd name="connsiteX7" fmla="*/ 3380763 w 3791823"/>
              <a:gd name="connsiteY7" fmla="*/ 318782 h 2013358"/>
              <a:gd name="connsiteX8" fmla="*/ 3791823 w 3791823"/>
              <a:gd name="connsiteY8" fmla="*/ 0 h 201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1823" h="2013358">
                <a:moveTo>
                  <a:pt x="0" y="2013358"/>
                </a:moveTo>
                <a:cubicBezTo>
                  <a:pt x="308295" y="1956033"/>
                  <a:pt x="497747" y="1895912"/>
                  <a:pt x="679508" y="1786855"/>
                </a:cubicBezTo>
                <a:cubicBezTo>
                  <a:pt x="861269" y="1677798"/>
                  <a:pt x="918594" y="1442907"/>
                  <a:pt x="1090568" y="1359017"/>
                </a:cubicBezTo>
                <a:cubicBezTo>
                  <a:pt x="1262542" y="1275127"/>
                  <a:pt x="1533787" y="1280720"/>
                  <a:pt x="1711354" y="1283516"/>
                </a:cubicBezTo>
                <a:cubicBezTo>
                  <a:pt x="1888921" y="1286312"/>
                  <a:pt x="2058099" y="1428925"/>
                  <a:pt x="2155970" y="1375795"/>
                </a:cubicBezTo>
                <a:cubicBezTo>
                  <a:pt x="2253842" y="1322665"/>
                  <a:pt x="2174146" y="1103152"/>
                  <a:pt x="2298583" y="964734"/>
                </a:cubicBezTo>
                <a:cubicBezTo>
                  <a:pt x="2423020" y="826316"/>
                  <a:pt x="2722227" y="652944"/>
                  <a:pt x="2902590" y="545285"/>
                </a:cubicBezTo>
                <a:cubicBezTo>
                  <a:pt x="3082953" y="437626"/>
                  <a:pt x="3232558" y="409663"/>
                  <a:pt x="3380763" y="318782"/>
                </a:cubicBezTo>
                <a:cubicBezTo>
                  <a:pt x="3528969" y="227901"/>
                  <a:pt x="3660396" y="113950"/>
                  <a:pt x="3791823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74027" y="6001653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</a:t>
            </a:r>
            <a:r>
              <a:rPr lang="en-US" sz="2400" baseline="-25000" dirty="0" smtClean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2401" y="374727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05716" y="433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r>
              <a:rPr lang="en-US" sz="2400" dirty="0"/>
              <a:t>2</a:t>
            </a:r>
            <a:endParaRPr lang="en-US" sz="2400" dirty="0" smtClean="0"/>
          </a:p>
        </p:txBody>
      </p:sp>
      <p:sp>
        <p:nvSpPr>
          <p:cNvPr id="17" name="Freeform 16"/>
          <p:cNvSpPr/>
          <p:nvPr/>
        </p:nvSpPr>
        <p:spPr>
          <a:xfrm>
            <a:off x="574191" y="3753394"/>
            <a:ext cx="218380" cy="2116183"/>
          </a:xfrm>
          <a:custGeom>
            <a:avLst/>
            <a:gdLst>
              <a:gd name="connsiteX0" fmla="*/ 105078 w 218380"/>
              <a:gd name="connsiteY0" fmla="*/ 0 h 2116183"/>
              <a:gd name="connsiteX1" fmla="*/ 575 w 218380"/>
              <a:gd name="connsiteY1" fmla="*/ 487680 h 2116183"/>
              <a:gd name="connsiteX2" fmla="*/ 70243 w 218380"/>
              <a:gd name="connsiteY2" fmla="*/ 1027612 h 2116183"/>
              <a:gd name="connsiteX3" fmla="*/ 218289 w 218380"/>
              <a:gd name="connsiteY3" fmla="*/ 1558835 h 2116183"/>
              <a:gd name="connsiteX4" fmla="*/ 87660 w 218380"/>
              <a:gd name="connsiteY4" fmla="*/ 2116183 h 211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80" h="2116183">
                <a:moveTo>
                  <a:pt x="105078" y="0"/>
                </a:moveTo>
                <a:cubicBezTo>
                  <a:pt x="55729" y="158205"/>
                  <a:pt x="6381" y="316411"/>
                  <a:pt x="575" y="487680"/>
                </a:cubicBezTo>
                <a:cubicBezTo>
                  <a:pt x="-5231" y="658949"/>
                  <a:pt x="33957" y="849086"/>
                  <a:pt x="70243" y="1027612"/>
                </a:cubicBezTo>
                <a:cubicBezTo>
                  <a:pt x="106529" y="1206138"/>
                  <a:pt x="215386" y="1377407"/>
                  <a:pt x="218289" y="1558835"/>
                </a:cubicBezTo>
                <a:cubicBezTo>
                  <a:pt x="221192" y="1740263"/>
                  <a:pt x="154426" y="1928223"/>
                  <a:pt x="87660" y="2116183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3381" y="5647323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</a:t>
            </a:r>
            <a:r>
              <a:rPr lang="en-US" sz="2400" baseline="-25000" dirty="0" smtClean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2392" y="387207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7265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3321140"/>
          </a:xfrm>
        </p:spPr>
        <p:txBody>
          <a:bodyPr/>
          <a:lstStyle/>
          <a:p>
            <a:r>
              <a:rPr lang="en-US" dirty="0" smtClean="0"/>
              <a:t>Possibility 1:  Percentage of the length of </a:t>
            </a:r>
            <a:r>
              <a:rPr lang="en-US" i="1" dirty="0" smtClean="0"/>
              <a:t>C</a:t>
            </a:r>
            <a:r>
              <a:rPr lang="en-US" dirty="0" smtClean="0"/>
              <a:t> that is closer to </a:t>
            </a:r>
            <a:r>
              <a:rPr lang="en-US" i="1" dirty="0" smtClean="0"/>
              <a:t>R</a:t>
            </a:r>
            <a:r>
              <a:rPr lang="en-US" dirty="0" smtClean="0"/>
              <a:t>  than to </a:t>
            </a:r>
            <a:r>
              <a:rPr lang="en-US" i="1" dirty="0" smtClean="0"/>
              <a:t>B</a:t>
            </a:r>
            <a:r>
              <a:rPr lang="en-US" dirty="0" smtClean="0"/>
              <a:t>, based on closest point</a:t>
            </a:r>
          </a:p>
          <a:p>
            <a:pPr lvl="1"/>
            <a:r>
              <a:rPr lang="en-US" dirty="0" smtClean="0"/>
              <a:t>Does not capture closeness itself; a curve twice as far may still get a score of 100</a:t>
            </a:r>
          </a:p>
          <a:p>
            <a:pPr lvl="1"/>
            <a:r>
              <a:rPr lang="en-US" dirty="0"/>
              <a:t>Not “robust”: a small movement of the curve can change its score from 0 to 100</a:t>
            </a:r>
          </a:p>
          <a:p>
            <a:pPr lvl="1"/>
            <a:r>
              <a:rPr lang="en-US" dirty="0" smtClean="0"/>
              <a:t>When there are no blue points, any curve gets score 100 (so it does not capture that </a:t>
            </a:r>
            <a:r>
              <a:rPr lang="en-US" i="1" dirty="0" smtClean="0"/>
              <a:t>C</a:t>
            </a:r>
            <a:r>
              <a:rPr lang="en-US" dirty="0" smtClean="0"/>
              <a:t> is close to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12969" y="51401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22336" y="6109605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822336" y="51401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12969" y="6109605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960913" y="5677992"/>
            <a:ext cx="31263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65260" y="5743302"/>
            <a:ext cx="31263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32042" y="52842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998181" y="56764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57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509757"/>
          </a:xfrm>
        </p:spPr>
        <p:txBody>
          <a:bodyPr/>
          <a:lstStyle/>
          <a:p>
            <a:r>
              <a:rPr lang="en-US" dirty="0" smtClean="0"/>
              <a:t>Possibility 2:  Average (over the curve length) of the distance to the nearest blue point – distance to the nearest red point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87138" y="398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51180" y="4135823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62860" y="3468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61980" y="504887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22335" y="4300964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93169" y="3777892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16764" y="5415144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44296" y="5054495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53041" y="4279200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33988" y="4126800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14987" y="604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1416" y="549984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20495" y="32194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80558" y="475437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</a:t>
            </a:r>
            <a:endParaRPr lang="en-US" sz="2400" baseline="-25000" dirty="0" smtClean="0"/>
          </a:p>
        </p:txBody>
      </p:sp>
      <p:sp>
        <p:nvSpPr>
          <p:cNvPr id="23" name="Freeform 22"/>
          <p:cNvSpPr/>
          <p:nvPr/>
        </p:nvSpPr>
        <p:spPr>
          <a:xfrm>
            <a:off x="2116138" y="4536278"/>
            <a:ext cx="2046515" cy="897860"/>
          </a:xfrm>
          <a:custGeom>
            <a:avLst/>
            <a:gdLst>
              <a:gd name="connsiteX0" fmla="*/ 0 w 2046515"/>
              <a:gd name="connsiteY0" fmla="*/ 279552 h 897860"/>
              <a:gd name="connsiteX1" fmla="*/ 1053737 w 2046515"/>
              <a:gd name="connsiteY1" fmla="*/ 877 h 897860"/>
              <a:gd name="connsiteX2" fmla="*/ 1820092 w 2046515"/>
              <a:gd name="connsiteY2" fmla="*/ 218592 h 897860"/>
              <a:gd name="connsiteX3" fmla="*/ 2046515 w 2046515"/>
              <a:gd name="connsiteY3" fmla="*/ 897860 h 89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515" h="897860">
                <a:moveTo>
                  <a:pt x="0" y="279552"/>
                </a:moveTo>
                <a:cubicBezTo>
                  <a:pt x="375194" y="145294"/>
                  <a:pt x="750388" y="11037"/>
                  <a:pt x="1053737" y="877"/>
                </a:cubicBezTo>
                <a:cubicBezTo>
                  <a:pt x="1357086" y="-9283"/>
                  <a:pt x="1654629" y="69095"/>
                  <a:pt x="1820092" y="218592"/>
                </a:cubicBezTo>
                <a:cubicBezTo>
                  <a:pt x="1985555" y="368089"/>
                  <a:pt x="2016035" y="632974"/>
                  <a:pt x="2046515" y="89786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145260" y="4126800"/>
            <a:ext cx="413886" cy="540985"/>
            <a:chOff x="2145260" y="4126800"/>
            <a:chExt cx="413886" cy="540985"/>
          </a:xfrm>
        </p:grpSpPr>
        <p:cxnSp>
          <p:nvCxnSpPr>
            <p:cNvPr id="25" name="Straight Arrow Connector 24"/>
            <p:cNvCxnSpPr>
              <a:endCxn id="8" idx="5"/>
            </p:cNvCxnSpPr>
            <p:nvPr/>
          </p:nvCxnSpPr>
          <p:spPr>
            <a:xfrm flipH="1" flipV="1">
              <a:off x="2145260" y="4423889"/>
              <a:ext cx="413886" cy="243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" idx="4"/>
            </p:cNvCxnSpPr>
            <p:nvPr/>
          </p:nvCxnSpPr>
          <p:spPr>
            <a:xfrm flipV="1">
              <a:off x="2559146" y="4126800"/>
              <a:ext cx="0" cy="5409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endCxn id="11" idx="7"/>
          </p:cNvCxnSpPr>
          <p:nvPr/>
        </p:nvCxnSpPr>
        <p:spPr>
          <a:xfrm flipH="1">
            <a:off x="3267221" y="4553696"/>
            <a:ext cx="197956" cy="5218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6"/>
          </p:cNvCxnSpPr>
          <p:nvPr/>
        </p:nvCxnSpPr>
        <p:spPr>
          <a:xfrm flipH="1" flipV="1">
            <a:off x="2631154" y="4054792"/>
            <a:ext cx="834023" cy="4989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2"/>
          </p:cNvCxnSpPr>
          <p:nvPr/>
        </p:nvCxnSpPr>
        <p:spPr>
          <a:xfrm>
            <a:off x="4164205" y="5446011"/>
            <a:ext cx="557211" cy="1258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6"/>
          </p:cNvCxnSpPr>
          <p:nvPr/>
        </p:nvCxnSpPr>
        <p:spPr>
          <a:xfrm flipH="1" flipV="1">
            <a:off x="3288312" y="5126503"/>
            <a:ext cx="874341" cy="3195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509757"/>
          </a:xfrm>
        </p:spPr>
        <p:txBody>
          <a:bodyPr/>
          <a:lstStyle/>
          <a:p>
            <a:r>
              <a:rPr lang="en-US" dirty="0" smtClean="0"/>
              <a:t>Possibility 2:  Average (over the curve length) of the distance to the nearest blue point – distance to the nearest red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31230" y="2890832"/>
                <a:ext cx="4281843" cy="9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𝑑𝑝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230" y="2890832"/>
                <a:ext cx="4281843" cy="9957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2487138" y="39827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51180" y="4135823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862860" y="3468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61980" y="504887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22335" y="4300964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393169" y="3777892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716764" y="5415144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144296" y="5054495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253041" y="4279200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033988" y="4126800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721416" y="549984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080558" y="475437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</a:t>
            </a:r>
            <a:endParaRPr lang="en-US" sz="2400" baseline="-25000" dirty="0" smtClean="0"/>
          </a:p>
        </p:txBody>
      </p:sp>
      <p:sp>
        <p:nvSpPr>
          <p:cNvPr id="45" name="Freeform 44"/>
          <p:cNvSpPr/>
          <p:nvPr/>
        </p:nvSpPr>
        <p:spPr>
          <a:xfrm>
            <a:off x="2116138" y="4536278"/>
            <a:ext cx="2046515" cy="897860"/>
          </a:xfrm>
          <a:custGeom>
            <a:avLst/>
            <a:gdLst>
              <a:gd name="connsiteX0" fmla="*/ 0 w 2046515"/>
              <a:gd name="connsiteY0" fmla="*/ 279552 h 897860"/>
              <a:gd name="connsiteX1" fmla="*/ 1053737 w 2046515"/>
              <a:gd name="connsiteY1" fmla="*/ 877 h 897860"/>
              <a:gd name="connsiteX2" fmla="*/ 1820092 w 2046515"/>
              <a:gd name="connsiteY2" fmla="*/ 218592 h 897860"/>
              <a:gd name="connsiteX3" fmla="*/ 2046515 w 2046515"/>
              <a:gd name="connsiteY3" fmla="*/ 897860 h 89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515" h="897860">
                <a:moveTo>
                  <a:pt x="0" y="279552"/>
                </a:moveTo>
                <a:cubicBezTo>
                  <a:pt x="375194" y="145294"/>
                  <a:pt x="750388" y="11037"/>
                  <a:pt x="1053737" y="877"/>
                </a:cubicBezTo>
                <a:cubicBezTo>
                  <a:pt x="1357086" y="-9283"/>
                  <a:pt x="1654629" y="69095"/>
                  <a:pt x="1820092" y="218592"/>
                </a:cubicBezTo>
                <a:cubicBezTo>
                  <a:pt x="1985555" y="368089"/>
                  <a:pt x="2016035" y="632974"/>
                  <a:pt x="2046515" y="89786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endCxn id="32" idx="5"/>
          </p:cNvCxnSpPr>
          <p:nvPr/>
        </p:nvCxnSpPr>
        <p:spPr>
          <a:xfrm flipH="1" flipV="1">
            <a:off x="2145260" y="4423889"/>
            <a:ext cx="413886" cy="2438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6" idx="4"/>
          </p:cNvCxnSpPr>
          <p:nvPr/>
        </p:nvCxnSpPr>
        <p:spPr>
          <a:xfrm flipV="1">
            <a:off x="2559146" y="4126800"/>
            <a:ext cx="0" cy="540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8" idx="7"/>
          </p:cNvCxnSpPr>
          <p:nvPr/>
        </p:nvCxnSpPr>
        <p:spPr>
          <a:xfrm flipH="1">
            <a:off x="3267221" y="4553696"/>
            <a:ext cx="197956" cy="5218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6" idx="6"/>
          </p:cNvCxnSpPr>
          <p:nvPr/>
        </p:nvCxnSpPr>
        <p:spPr>
          <a:xfrm flipH="1" flipV="1">
            <a:off x="2631154" y="4054792"/>
            <a:ext cx="834023" cy="4989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2"/>
          </p:cNvCxnSpPr>
          <p:nvPr/>
        </p:nvCxnSpPr>
        <p:spPr>
          <a:xfrm>
            <a:off x="4164205" y="5446011"/>
            <a:ext cx="557211" cy="1258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8" idx="6"/>
          </p:cNvCxnSpPr>
          <p:nvPr/>
        </p:nvCxnSpPr>
        <p:spPr>
          <a:xfrm flipH="1" flipV="1">
            <a:off x="3288312" y="5126503"/>
            <a:ext cx="874341" cy="3195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20495" y="32194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714987" y="604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399314" y="3612160"/>
            <a:ext cx="2865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43402" y="3659639"/>
                <a:ext cx="7769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402" y="3659639"/>
                <a:ext cx="77694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5432" y="2890832"/>
            <a:ext cx="312572" cy="32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functions, or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19814" cy="4351338"/>
          </a:xfrm>
        </p:spPr>
        <p:txBody>
          <a:bodyPr/>
          <a:lstStyle/>
          <a:p>
            <a:r>
              <a:rPr lang="en-US" dirty="0" smtClean="0"/>
              <a:t>Distance: how far things are apart</a:t>
            </a:r>
          </a:p>
          <a:p>
            <a:r>
              <a:rPr lang="en-US" dirty="0" smtClean="0"/>
              <a:t>A metric or distance function takes </a:t>
            </a:r>
            <a:r>
              <a:rPr lang="en-US" b="1" i="1" dirty="0" smtClean="0"/>
              <a:t>two</a:t>
            </a:r>
            <a:r>
              <a:rPr lang="en-US" dirty="0" smtClean="0"/>
              <a:t> arguments and returns a nonnegative real</a:t>
            </a:r>
          </a:p>
          <a:p>
            <a:r>
              <a:rPr lang="en-US" dirty="0" smtClean="0"/>
              <a:t>Distances on </a:t>
            </a:r>
            <a:r>
              <a:rPr lang="en-US" dirty="0"/>
              <a:t>a set X;  for any </a:t>
            </a:r>
            <a:r>
              <a:rPr lang="en-US" dirty="0" err="1"/>
              <a:t>x,y,z</a:t>
            </a:r>
            <a:r>
              <a:rPr lang="en-US" dirty="0"/>
              <a:t>  in X,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i="1" dirty="0" smtClean="0"/>
              <a:t>metric</a:t>
            </a:r>
            <a:r>
              <a:rPr lang="en-US" dirty="0" smtClean="0"/>
              <a:t> is a function </a:t>
            </a: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R (the reals) where: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0				non-negative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0  if and only if  x = y		coincidence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d(</a:t>
            </a:r>
            <a:r>
              <a:rPr lang="en-US" dirty="0" err="1"/>
              <a:t>y,x</a:t>
            </a:r>
            <a:r>
              <a:rPr lang="en-US" dirty="0"/>
              <a:t>)				symmetry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d(</a:t>
            </a:r>
            <a:r>
              <a:rPr lang="en-US" dirty="0" err="1"/>
              <a:t>x,z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 d(</a:t>
            </a:r>
            <a:r>
              <a:rPr lang="en-US" dirty="0" err="1">
                <a:sym typeface="Symbol"/>
              </a:rPr>
              <a:t>x,y</a:t>
            </a:r>
            <a:r>
              <a:rPr lang="en-US" dirty="0">
                <a:sym typeface="Symbol"/>
              </a:rPr>
              <a:t>) + d(</a:t>
            </a:r>
            <a:r>
              <a:rPr lang="en-US" dirty="0" err="1">
                <a:sym typeface="Symbol"/>
              </a:rPr>
              <a:t>y,z</a:t>
            </a:r>
            <a:r>
              <a:rPr lang="en-US" dirty="0">
                <a:sym typeface="Symbol"/>
              </a:rPr>
              <a:t>)			triangle inequality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920545"/>
          </a:xfrm>
        </p:spPr>
        <p:txBody>
          <a:bodyPr>
            <a:normAutofit/>
          </a:bodyPr>
          <a:lstStyle/>
          <a:p>
            <a:r>
              <a:rPr lang="en-US" dirty="0" smtClean="0"/>
              <a:t>Possibility 2:  Average (over the curve length) of the distance to the nearest blue point – distance to the nearest red point</a:t>
            </a:r>
          </a:p>
          <a:p>
            <a:pPr lvl="1"/>
            <a:r>
              <a:rPr lang="en-US" dirty="0" smtClean="0"/>
              <a:t>Robust</a:t>
            </a:r>
          </a:p>
          <a:p>
            <a:pPr lvl="1"/>
            <a:r>
              <a:rPr lang="en-US" dirty="0" smtClean="0"/>
              <a:t>Not scale-invariant</a:t>
            </a:r>
          </a:p>
          <a:p>
            <a:pPr lvl="1"/>
            <a:r>
              <a:rPr lang="en-US" dirty="0" smtClean="0"/>
              <a:t>Does not capture closeness to </a:t>
            </a:r>
            <a:r>
              <a:rPr lang="en-US" i="1" dirty="0" smtClean="0"/>
              <a:t>R</a:t>
            </a:r>
            <a:r>
              <a:rPr lang="en-US" dirty="0" smtClean="0"/>
              <a:t>, only relative to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Does not work when there are no blue points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12969" y="49747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22336" y="5343213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22336" y="49747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969" y="5343213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735806" y="5569828"/>
            <a:ext cx="170720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15411" y="6544491"/>
            <a:ext cx="17276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13120" y="5652607"/>
            <a:ext cx="243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nearly same score</a:t>
            </a:r>
          </a:p>
        </p:txBody>
      </p:sp>
    </p:spTree>
    <p:extLst>
      <p:ext uri="{BB962C8B-B14F-4D97-AF65-F5344CB8AC3E}">
        <p14:creationId xmlns:p14="http://schemas.microsoft.com/office/powerpoint/2010/main" val="36890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92836" cy="3321141"/>
          </a:xfrm>
        </p:spPr>
        <p:txBody>
          <a:bodyPr/>
          <a:lstStyle/>
          <a:p>
            <a:r>
              <a:rPr lang="en-US" dirty="0" smtClean="0"/>
              <a:t>Example 2:  Given </a:t>
            </a:r>
            <a:r>
              <a:rPr lang="en-US" dirty="0"/>
              <a:t>a set of red points </a:t>
            </a:r>
            <a:r>
              <a:rPr lang="en-US" i="1" dirty="0"/>
              <a:t>R</a:t>
            </a:r>
            <a:r>
              <a:rPr lang="en-US" dirty="0"/>
              <a:t> and a set of blue points </a:t>
            </a:r>
            <a:r>
              <a:rPr lang="en-US" i="1" dirty="0"/>
              <a:t>B</a:t>
            </a:r>
            <a:r>
              <a:rPr lang="en-US" dirty="0"/>
              <a:t>, design a </a:t>
            </a:r>
            <a:r>
              <a:rPr lang="en-US" dirty="0" smtClean="0"/>
              <a:t>distance measure for them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Immediate question: Are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samples from a region, and we are really interested in how much these regions are alike, or are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really point data (e.g. locations of burglaries and car break-ins)?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80010" y="5215086"/>
            <a:ext cx="2367058" cy="974330"/>
            <a:chOff x="1880010" y="5215086"/>
            <a:chExt cx="2367058" cy="974330"/>
          </a:xfrm>
        </p:grpSpPr>
        <p:sp>
          <p:nvSpPr>
            <p:cNvPr id="4" name="Oval 3"/>
            <p:cNvSpPr/>
            <p:nvPr/>
          </p:nvSpPr>
          <p:spPr>
            <a:xfrm>
              <a:off x="1952453" y="546956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10677" y="5362384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24026" y="5613579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856553" y="570074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57572" y="5359102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129580" y="5963846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567877" y="5819584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80010" y="5298760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182685" y="5491824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942268" y="5844758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273596" y="60454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03052" y="580451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5564" y="521508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15603" y="58987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62108" y="598877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32745" y="562220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84545" y="58915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37760" y="5172585"/>
            <a:ext cx="384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first case these point sets are very similar, in the second case they are not</a:t>
            </a:r>
          </a:p>
        </p:txBody>
      </p:sp>
    </p:spTree>
    <p:extLst>
      <p:ext uri="{BB962C8B-B14F-4D97-AF65-F5344CB8AC3E}">
        <p14:creationId xmlns:p14="http://schemas.microsoft.com/office/powerpoint/2010/main" val="179312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42764"/>
          </a:xfrm>
        </p:spPr>
        <p:txBody>
          <a:bodyPr/>
          <a:lstStyle/>
          <a:p>
            <a:r>
              <a:rPr lang="en-US" dirty="0" smtClean="0"/>
              <a:t>In the first case:  reconstruct the regions (e.g. by alpha-shapes) and use area of symmetric difference</a:t>
            </a:r>
          </a:p>
          <a:p>
            <a:r>
              <a:rPr lang="en-US" dirty="0" smtClean="0"/>
              <a:t>Alternatively, use the </a:t>
            </a:r>
            <a:r>
              <a:rPr lang="en-US" dirty="0" err="1" smtClean="0"/>
              <a:t>Hausdorff</a:t>
            </a:r>
            <a:r>
              <a:rPr lang="en-US" dirty="0" smtClean="0"/>
              <a:t> distance</a:t>
            </a:r>
            <a:br>
              <a:rPr lang="en-US" dirty="0" smtClean="0"/>
            </a:br>
            <a:endParaRPr lang="en-US" sz="1600" dirty="0" smtClean="0"/>
          </a:p>
          <a:p>
            <a:r>
              <a:rPr lang="en-US" dirty="0" smtClean="0"/>
              <a:t>In the second case:  equalize the weights by making the points in the smaller set heavier than 1, and use the Earth Mover’s Distance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80010" y="5215086"/>
            <a:ext cx="2367058" cy="974330"/>
            <a:chOff x="1880010" y="5215086"/>
            <a:chExt cx="2367058" cy="974330"/>
          </a:xfrm>
        </p:grpSpPr>
        <p:sp>
          <p:nvSpPr>
            <p:cNvPr id="5" name="Oval 4"/>
            <p:cNvSpPr/>
            <p:nvPr/>
          </p:nvSpPr>
          <p:spPr>
            <a:xfrm>
              <a:off x="1952453" y="546956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110677" y="5362384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24026" y="5613579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56553" y="570074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57572" y="5359102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129580" y="5963846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567877" y="5819584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880010" y="5298760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182685" y="5491824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942268" y="5844758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273596" y="60454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103052" y="580451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85564" y="521508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15603" y="58987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962108" y="598877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2745" y="5622207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784545" y="58915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2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700808"/>
            <a:ext cx="81408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we have a measure in [0,1] for </a:t>
            </a:r>
            <a:r>
              <a:rPr lang="en-US" dirty="0" err="1" smtClean="0"/>
              <a:t>elongatedness</a:t>
            </a:r>
            <a:r>
              <a:rPr lang="en-US" dirty="0" smtClean="0"/>
              <a:t> of a shape and another one for frilliness, called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br>
              <a:rPr lang="en-US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dirty="0" smtClean="0"/>
              <a:t>How can we combine these into a score for both </a:t>
            </a:r>
            <a:r>
              <a:rPr lang="en-US" dirty="0" err="1" smtClean="0"/>
              <a:t>elongatedness</a:t>
            </a:r>
            <a:r>
              <a:rPr lang="en-US" dirty="0" smtClean="0"/>
              <a:t> and frilliness?</a:t>
            </a:r>
            <a:endParaRPr lang="en-US" sz="1600" dirty="0" smtClean="0"/>
          </a:p>
        </p:txBody>
      </p:sp>
      <p:sp>
        <p:nvSpPr>
          <p:cNvPr id="5" name="Freeform 4"/>
          <p:cNvSpPr/>
          <p:nvPr/>
        </p:nvSpPr>
        <p:spPr>
          <a:xfrm>
            <a:off x="7480663" y="3367371"/>
            <a:ext cx="1106219" cy="2598000"/>
          </a:xfrm>
          <a:custGeom>
            <a:avLst/>
            <a:gdLst>
              <a:gd name="connsiteX0" fmla="*/ 597679 w 946252"/>
              <a:gd name="connsiteY0" fmla="*/ 107349 h 2211012"/>
              <a:gd name="connsiteX1" fmla="*/ 467050 w 946252"/>
              <a:gd name="connsiteY1" fmla="*/ 255394 h 2211012"/>
              <a:gd name="connsiteX2" fmla="*/ 458341 w 946252"/>
              <a:gd name="connsiteY2" fmla="*/ 429566 h 2211012"/>
              <a:gd name="connsiteX3" fmla="*/ 536719 w 946252"/>
              <a:gd name="connsiteY3" fmla="*/ 351189 h 2211012"/>
              <a:gd name="connsiteX4" fmla="*/ 615096 w 946252"/>
              <a:gd name="connsiteY4" fmla="*/ 307646 h 2211012"/>
              <a:gd name="connsiteX5" fmla="*/ 702181 w 946252"/>
              <a:gd name="connsiteY5" fmla="*/ 394732 h 2211012"/>
              <a:gd name="connsiteX6" fmla="*/ 597679 w 946252"/>
              <a:gd name="connsiteY6" fmla="*/ 481817 h 2211012"/>
              <a:gd name="connsiteX7" fmla="*/ 440924 w 946252"/>
              <a:gd name="connsiteY7" fmla="*/ 490526 h 2211012"/>
              <a:gd name="connsiteX8" fmla="*/ 310296 w 946252"/>
              <a:gd name="connsiteY8" fmla="*/ 560194 h 2211012"/>
              <a:gd name="connsiteX9" fmla="*/ 414799 w 946252"/>
              <a:gd name="connsiteY9" fmla="*/ 586320 h 2211012"/>
              <a:gd name="connsiteX10" fmla="*/ 545427 w 946252"/>
              <a:gd name="connsiteY10" fmla="*/ 655989 h 2211012"/>
              <a:gd name="connsiteX11" fmla="*/ 484467 w 946252"/>
              <a:gd name="connsiteY11" fmla="*/ 716949 h 2211012"/>
              <a:gd name="connsiteX12" fmla="*/ 371256 w 946252"/>
              <a:gd name="connsiteY12" fmla="*/ 708240 h 2211012"/>
              <a:gd name="connsiteX13" fmla="*/ 327713 w 946252"/>
              <a:gd name="connsiteY13" fmla="*/ 682114 h 2211012"/>
              <a:gd name="connsiteX14" fmla="*/ 275461 w 946252"/>
              <a:gd name="connsiteY14" fmla="*/ 725657 h 2211012"/>
              <a:gd name="connsiteX15" fmla="*/ 249336 w 946252"/>
              <a:gd name="connsiteY15" fmla="*/ 856286 h 2211012"/>
              <a:gd name="connsiteX16" fmla="*/ 336421 w 946252"/>
              <a:gd name="connsiteY16" fmla="*/ 873703 h 2211012"/>
              <a:gd name="connsiteX17" fmla="*/ 467050 w 946252"/>
              <a:gd name="connsiteY17" fmla="*/ 821452 h 2211012"/>
              <a:gd name="connsiteX18" fmla="*/ 571553 w 946252"/>
              <a:gd name="connsiteY18" fmla="*/ 864994 h 2211012"/>
              <a:gd name="connsiteX19" fmla="*/ 519301 w 946252"/>
              <a:gd name="connsiteY19" fmla="*/ 917246 h 2211012"/>
              <a:gd name="connsiteX20" fmla="*/ 423507 w 946252"/>
              <a:gd name="connsiteY20" fmla="*/ 986914 h 2211012"/>
              <a:gd name="connsiteX21" fmla="*/ 292879 w 946252"/>
              <a:gd name="connsiteY21" fmla="*/ 995623 h 2211012"/>
              <a:gd name="connsiteX22" fmla="*/ 231919 w 946252"/>
              <a:gd name="connsiteY22" fmla="*/ 1030457 h 2211012"/>
              <a:gd name="connsiteX23" fmla="*/ 205793 w 946252"/>
              <a:gd name="connsiteY23" fmla="*/ 1108834 h 2211012"/>
              <a:gd name="connsiteX24" fmla="*/ 301587 w 946252"/>
              <a:gd name="connsiteY24" fmla="*/ 1143669 h 2211012"/>
              <a:gd name="connsiteX25" fmla="*/ 362547 w 946252"/>
              <a:gd name="connsiteY25" fmla="*/ 1195920 h 2211012"/>
              <a:gd name="connsiteX26" fmla="*/ 362547 w 946252"/>
              <a:gd name="connsiteY26" fmla="*/ 1265589 h 2211012"/>
              <a:gd name="connsiteX27" fmla="*/ 301587 w 946252"/>
              <a:gd name="connsiteY27" fmla="*/ 1317840 h 2211012"/>
              <a:gd name="connsiteX28" fmla="*/ 188376 w 946252"/>
              <a:gd name="connsiteY28" fmla="*/ 1274297 h 2211012"/>
              <a:gd name="connsiteX29" fmla="*/ 127416 w 946252"/>
              <a:gd name="connsiteY29" fmla="*/ 1169794 h 2211012"/>
              <a:gd name="connsiteX30" fmla="*/ 92581 w 946252"/>
              <a:gd name="connsiteY30" fmla="*/ 1239463 h 2211012"/>
              <a:gd name="connsiteX31" fmla="*/ 101290 w 946252"/>
              <a:gd name="connsiteY31" fmla="*/ 1335257 h 2211012"/>
              <a:gd name="connsiteX32" fmla="*/ 188376 w 946252"/>
              <a:gd name="connsiteY32" fmla="*/ 1361383 h 2211012"/>
              <a:gd name="connsiteX33" fmla="*/ 310296 w 946252"/>
              <a:gd name="connsiteY33" fmla="*/ 1396217 h 2211012"/>
              <a:gd name="connsiteX34" fmla="*/ 258044 w 946252"/>
              <a:gd name="connsiteY34" fmla="*/ 1500720 h 2211012"/>
              <a:gd name="connsiteX35" fmla="*/ 153541 w 946252"/>
              <a:gd name="connsiteY35" fmla="*/ 1500720 h 2211012"/>
              <a:gd name="connsiteX36" fmla="*/ 75164 w 946252"/>
              <a:gd name="connsiteY36" fmla="*/ 1526846 h 2211012"/>
              <a:gd name="connsiteX37" fmla="*/ 14204 w 946252"/>
              <a:gd name="connsiteY37" fmla="*/ 1587806 h 2211012"/>
              <a:gd name="connsiteX38" fmla="*/ 49039 w 946252"/>
              <a:gd name="connsiteY38" fmla="*/ 1666183 h 2211012"/>
              <a:gd name="connsiteX39" fmla="*/ 153541 w 946252"/>
              <a:gd name="connsiteY39" fmla="*/ 1631349 h 2211012"/>
              <a:gd name="connsiteX40" fmla="*/ 162250 w 946252"/>
              <a:gd name="connsiteY40" fmla="*/ 1570389 h 2211012"/>
              <a:gd name="connsiteX41" fmla="*/ 249336 w 946252"/>
              <a:gd name="connsiteY41" fmla="*/ 1570389 h 2211012"/>
              <a:gd name="connsiteX42" fmla="*/ 301587 w 946252"/>
              <a:gd name="connsiteY42" fmla="*/ 1683600 h 2211012"/>
              <a:gd name="connsiteX43" fmla="*/ 179667 w 946252"/>
              <a:gd name="connsiteY43" fmla="*/ 1735852 h 2211012"/>
              <a:gd name="connsiteX44" fmla="*/ 75164 w 946252"/>
              <a:gd name="connsiteY44" fmla="*/ 1753269 h 2211012"/>
              <a:gd name="connsiteX45" fmla="*/ 40330 w 946252"/>
              <a:gd name="connsiteY45" fmla="*/ 1822937 h 2211012"/>
              <a:gd name="connsiteX46" fmla="*/ 5496 w 946252"/>
              <a:gd name="connsiteY46" fmla="*/ 1892606 h 2211012"/>
              <a:gd name="connsiteX47" fmla="*/ 5496 w 946252"/>
              <a:gd name="connsiteY47" fmla="*/ 2023234 h 2211012"/>
              <a:gd name="connsiteX48" fmla="*/ 57747 w 946252"/>
              <a:gd name="connsiteY48" fmla="*/ 2119029 h 2211012"/>
              <a:gd name="connsiteX49" fmla="*/ 162250 w 946252"/>
              <a:gd name="connsiteY49" fmla="*/ 2197406 h 2211012"/>
              <a:gd name="connsiteX50" fmla="*/ 284170 w 946252"/>
              <a:gd name="connsiteY50" fmla="*/ 2206114 h 2211012"/>
              <a:gd name="connsiteX51" fmla="*/ 249336 w 946252"/>
              <a:gd name="connsiteY51" fmla="*/ 2145154 h 2211012"/>
              <a:gd name="connsiteX52" fmla="*/ 136124 w 946252"/>
              <a:gd name="connsiteY52" fmla="*/ 2066777 h 2211012"/>
              <a:gd name="connsiteX53" fmla="*/ 153541 w 946252"/>
              <a:gd name="connsiteY53" fmla="*/ 1927440 h 2211012"/>
              <a:gd name="connsiteX54" fmla="*/ 284170 w 946252"/>
              <a:gd name="connsiteY54" fmla="*/ 1953566 h 2211012"/>
              <a:gd name="connsiteX55" fmla="*/ 371256 w 946252"/>
              <a:gd name="connsiteY55" fmla="*/ 1953566 h 2211012"/>
              <a:gd name="connsiteX56" fmla="*/ 458341 w 946252"/>
              <a:gd name="connsiteY56" fmla="*/ 1840354 h 2211012"/>
              <a:gd name="connsiteX57" fmla="*/ 266753 w 946252"/>
              <a:gd name="connsiteY57" fmla="*/ 1849063 h 2211012"/>
              <a:gd name="connsiteX58" fmla="*/ 231919 w 946252"/>
              <a:gd name="connsiteY58" fmla="*/ 1805520 h 2211012"/>
              <a:gd name="connsiteX59" fmla="*/ 406090 w 946252"/>
              <a:gd name="connsiteY59" fmla="*/ 1718434 h 2211012"/>
              <a:gd name="connsiteX60" fmla="*/ 571553 w 946252"/>
              <a:gd name="connsiteY60" fmla="*/ 1692309 h 2211012"/>
              <a:gd name="connsiteX61" fmla="*/ 632513 w 946252"/>
              <a:gd name="connsiteY61" fmla="*/ 1544263 h 2211012"/>
              <a:gd name="connsiteX62" fmla="*/ 676056 w 946252"/>
              <a:gd name="connsiteY62" fmla="*/ 1378800 h 2211012"/>
              <a:gd name="connsiteX63" fmla="*/ 597679 w 946252"/>
              <a:gd name="connsiteY63" fmla="*/ 1265589 h 2211012"/>
              <a:gd name="connsiteX64" fmla="*/ 536719 w 946252"/>
              <a:gd name="connsiteY64" fmla="*/ 1370092 h 2211012"/>
              <a:gd name="connsiteX65" fmla="*/ 606387 w 946252"/>
              <a:gd name="connsiteY65" fmla="*/ 1439760 h 2211012"/>
              <a:gd name="connsiteX66" fmla="*/ 580261 w 946252"/>
              <a:gd name="connsiteY66" fmla="*/ 1552972 h 2211012"/>
              <a:gd name="connsiteX67" fmla="*/ 475759 w 946252"/>
              <a:gd name="connsiteY67" fmla="*/ 1613932 h 2211012"/>
              <a:gd name="connsiteX68" fmla="*/ 397381 w 946252"/>
              <a:gd name="connsiteY68" fmla="*/ 1535554 h 2211012"/>
              <a:gd name="connsiteX69" fmla="*/ 467050 w 946252"/>
              <a:gd name="connsiteY69" fmla="*/ 1448469 h 2211012"/>
              <a:gd name="connsiteX70" fmla="*/ 458341 w 946252"/>
              <a:gd name="connsiteY70" fmla="*/ 1256880 h 2211012"/>
              <a:gd name="connsiteX71" fmla="*/ 528010 w 946252"/>
              <a:gd name="connsiteY71" fmla="*/ 1152377 h 2211012"/>
              <a:gd name="connsiteX72" fmla="*/ 684764 w 946252"/>
              <a:gd name="connsiteY72" fmla="*/ 1161086 h 2211012"/>
              <a:gd name="connsiteX73" fmla="*/ 832810 w 946252"/>
              <a:gd name="connsiteY73" fmla="*/ 1039166 h 2211012"/>
              <a:gd name="connsiteX74" fmla="*/ 858936 w 946252"/>
              <a:gd name="connsiteY74" fmla="*/ 830160 h 2211012"/>
              <a:gd name="connsiteX75" fmla="*/ 728307 w 946252"/>
              <a:gd name="connsiteY75" fmla="*/ 882412 h 2211012"/>
              <a:gd name="connsiteX76" fmla="*/ 632513 w 946252"/>
              <a:gd name="connsiteY76" fmla="*/ 908537 h 2211012"/>
              <a:gd name="connsiteX77" fmla="*/ 658639 w 946252"/>
              <a:gd name="connsiteY77" fmla="*/ 769200 h 2211012"/>
              <a:gd name="connsiteX78" fmla="*/ 588970 w 946252"/>
              <a:gd name="connsiteY78" fmla="*/ 760492 h 2211012"/>
              <a:gd name="connsiteX79" fmla="*/ 580261 w 946252"/>
              <a:gd name="connsiteY79" fmla="*/ 655989 h 2211012"/>
              <a:gd name="connsiteX80" fmla="*/ 771850 w 946252"/>
              <a:gd name="connsiteY80" fmla="*/ 655989 h 2211012"/>
              <a:gd name="connsiteX81" fmla="*/ 902479 w 946252"/>
              <a:gd name="connsiteY81" fmla="*/ 716949 h 2211012"/>
              <a:gd name="connsiteX82" fmla="*/ 824101 w 946252"/>
              <a:gd name="connsiteY82" fmla="*/ 534069 h 2211012"/>
              <a:gd name="connsiteX83" fmla="*/ 832810 w 946252"/>
              <a:gd name="connsiteY83" fmla="*/ 394732 h 2211012"/>
              <a:gd name="connsiteX84" fmla="*/ 946021 w 946252"/>
              <a:gd name="connsiteY84" fmla="*/ 211852 h 2211012"/>
              <a:gd name="connsiteX85" fmla="*/ 858936 w 946252"/>
              <a:gd name="connsiteY85" fmla="*/ 2846 h 2211012"/>
              <a:gd name="connsiteX86" fmla="*/ 745724 w 946252"/>
              <a:gd name="connsiteY86" fmla="*/ 98640 h 2211012"/>
              <a:gd name="connsiteX87" fmla="*/ 841519 w 946252"/>
              <a:gd name="connsiteY87" fmla="*/ 211852 h 2211012"/>
              <a:gd name="connsiteX88" fmla="*/ 745724 w 946252"/>
              <a:gd name="connsiteY88" fmla="*/ 237977 h 2211012"/>
              <a:gd name="connsiteX89" fmla="*/ 597679 w 946252"/>
              <a:gd name="connsiteY89" fmla="*/ 107349 h 221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946252" h="2211012">
                <a:moveTo>
                  <a:pt x="597679" y="107349"/>
                </a:moveTo>
                <a:cubicBezTo>
                  <a:pt x="551233" y="110252"/>
                  <a:pt x="490273" y="201691"/>
                  <a:pt x="467050" y="255394"/>
                </a:cubicBezTo>
                <a:cubicBezTo>
                  <a:pt x="443827" y="309097"/>
                  <a:pt x="446730" y="413600"/>
                  <a:pt x="458341" y="429566"/>
                </a:cubicBezTo>
                <a:cubicBezTo>
                  <a:pt x="469952" y="445532"/>
                  <a:pt x="510593" y="371509"/>
                  <a:pt x="536719" y="351189"/>
                </a:cubicBezTo>
                <a:cubicBezTo>
                  <a:pt x="562845" y="330869"/>
                  <a:pt x="587519" y="300389"/>
                  <a:pt x="615096" y="307646"/>
                </a:cubicBezTo>
                <a:cubicBezTo>
                  <a:pt x="642673" y="314903"/>
                  <a:pt x="705084" y="365704"/>
                  <a:pt x="702181" y="394732"/>
                </a:cubicBezTo>
                <a:cubicBezTo>
                  <a:pt x="699278" y="423760"/>
                  <a:pt x="641222" y="465851"/>
                  <a:pt x="597679" y="481817"/>
                </a:cubicBezTo>
                <a:cubicBezTo>
                  <a:pt x="554136" y="497783"/>
                  <a:pt x="488821" y="477463"/>
                  <a:pt x="440924" y="490526"/>
                </a:cubicBezTo>
                <a:cubicBezTo>
                  <a:pt x="393027" y="503589"/>
                  <a:pt x="314650" y="544228"/>
                  <a:pt x="310296" y="560194"/>
                </a:cubicBezTo>
                <a:cubicBezTo>
                  <a:pt x="305942" y="576160"/>
                  <a:pt x="375611" y="570354"/>
                  <a:pt x="414799" y="586320"/>
                </a:cubicBezTo>
                <a:cubicBezTo>
                  <a:pt x="453987" y="602286"/>
                  <a:pt x="533816" y="634218"/>
                  <a:pt x="545427" y="655989"/>
                </a:cubicBezTo>
                <a:cubicBezTo>
                  <a:pt x="557038" y="677761"/>
                  <a:pt x="513495" y="708241"/>
                  <a:pt x="484467" y="716949"/>
                </a:cubicBezTo>
                <a:cubicBezTo>
                  <a:pt x="455439" y="725657"/>
                  <a:pt x="397382" y="714046"/>
                  <a:pt x="371256" y="708240"/>
                </a:cubicBezTo>
                <a:cubicBezTo>
                  <a:pt x="345130" y="702434"/>
                  <a:pt x="343679" y="679211"/>
                  <a:pt x="327713" y="682114"/>
                </a:cubicBezTo>
                <a:cubicBezTo>
                  <a:pt x="311747" y="685017"/>
                  <a:pt x="288524" y="696628"/>
                  <a:pt x="275461" y="725657"/>
                </a:cubicBezTo>
                <a:cubicBezTo>
                  <a:pt x="262398" y="754686"/>
                  <a:pt x="239176" y="831612"/>
                  <a:pt x="249336" y="856286"/>
                </a:cubicBezTo>
                <a:cubicBezTo>
                  <a:pt x="259496" y="880960"/>
                  <a:pt x="300135" y="879509"/>
                  <a:pt x="336421" y="873703"/>
                </a:cubicBezTo>
                <a:cubicBezTo>
                  <a:pt x="372707" y="867897"/>
                  <a:pt x="427861" y="822903"/>
                  <a:pt x="467050" y="821452"/>
                </a:cubicBezTo>
                <a:cubicBezTo>
                  <a:pt x="506239" y="820001"/>
                  <a:pt x="562845" y="849028"/>
                  <a:pt x="571553" y="864994"/>
                </a:cubicBezTo>
                <a:cubicBezTo>
                  <a:pt x="580261" y="880960"/>
                  <a:pt x="543975" y="896926"/>
                  <a:pt x="519301" y="917246"/>
                </a:cubicBezTo>
                <a:cubicBezTo>
                  <a:pt x="494627" y="937566"/>
                  <a:pt x="461244" y="973851"/>
                  <a:pt x="423507" y="986914"/>
                </a:cubicBezTo>
                <a:cubicBezTo>
                  <a:pt x="385770" y="999977"/>
                  <a:pt x="324810" y="988366"/>
                  <a:pt x="292879" y="995623"/>
                </a:cubicBezTo>
                <a:cubicBezTo>
                  <a:pt x="260948" y="1002880"/>
                  <a:pt x="246433" y="1011589"/>
                  <a:pt x="231919" y="1030457"/>
                </a:cubicBezTo>
                <a:cubicBezTo>
                  <a:pt x="217405" y="1049325"/>
                  <a:pt x="194182" y="1089965"/>
                  <a:pt x="205793" y="1108834"/>
                </a:cubicBezTo>
                <a:cubicBezTo>
                  <a:pt x="217404" y="1127703"/>
                  <a:pt x="275461" y="1129155"/>
                  <a:pt x="301587" y="1143669"/>
                </a:cubicBezTo>
                <a:cubicBezTo>
                  <a:pt x="327713" y="1158183"/>
                  <a:pt x="352387" y="1175600"/>
                  <a:pt x="362547" y="1195920"/>
                </a:cubicBezTo>
                <a:cubicBezTo>
                  <a:pt x="372707" y="1216240"/>
                  <a:pt x="372707" y="1245269"/>
                  <a:pt x="362547" y="1265589"/>
                </a:cubicBezTo>
                <a:cubicBezTo>
                  <a:pt x="352387" y="1285909"/>
                  <a:pt x="330615" y="1316389"/>
                  <a:pt x="301587" y="1317840"/>
                </a:cubicBezTo>
                <a:cubicBezTo>
                  <a:pt x="272559" y="1319291"/>
                  <a:pt x="217404" y="1298971"/>
                  <a:pt x="188376" y="1274297"/>
                </a:cubicBezTo>
                <a:cubicBezTo>
                  <a:pt x="159348" y="1249623"/>
                  <a:pt x="143382" y="1175600"/>
                  <a:pt x="127416" y="1169794"/>
                </a:cubicBezTo>
                <a:cubicBezTo>
                  <a:pt x="111450" y="1163988"/>
                  <a:pt x="96935" y="1211886"/>
                  <a:pt x="92581" y="1239463"/>
                </a:cubicBezTo>
                <a:cubicBezTo>
                  <a:pt x="88227" y="1267040"/>
                  <a:pt x="85324" y="1314937"/>
                  <a:pt x="101290" y="1335257"/>
                </a:cubicBezTo>
                <a:cubicBezTo>
                  <a:pt x="117256" y="1355577"/>
                  <a:pt x="188376" y="1361383"/>
                  <a:pt x="188376" y="1361383"/>
                </a:cubicBezTo>
                <a:cubicBezTo>
                  <a:pt x="223210" y="1371543"/>
                  <a:pt x="298685" y="1372994"/>
                  <a:pt x="310296" y="1396217"/>
                </a:cubicBezTo>
                <a:cubicBezTo>
                  <a:pt x="321907" y="1419440"/>
                  <a:pt x="284170" y="1483303"/>
                  <a:pt x="258044" y="1500720"/>
                </a:cubicBezTo>
                <a:cubicBezTo>
                  <a:pt x="231918" y="1518137"/>
                  <a:pt x="184021" y="1496366"/>
                  <a:pt x="153541" y="1500720"/>
                </a:cubicBezTo>
                <a:cubicBezTo>
                  <a:pt x="123061" y="1505074"/>
                  <a:pt x="98387" y="1512332"/>
                  <a:pt x="75164" y="1526846"/>
                </a:cubicBezTo>
                <a:cubicBezTo>
                  <a:pt x="51941" y="1541360"/>
                  <a:pt x="18558" y="1564583"/>
                  <a:pt x="14204" y="1587806"/>
                </a:cubicBezTo>
                <a:cubicBezTo>
                  <a:pt x="9850" y="1611029"/>
                  <a:pt x="25816" y="1658926"/>
                  <a:pt x="49039" y="1666183"/>
                </a:cubicBezTo>
                <a:cubicBezTo>
                  <a:pt x="72262" y="1673440"/>
                  <a:pt x="134673" y="1647315"/>
                  <a:pt x="153541" y="1631349"/>
                </a:cubicBezTo>
                <a:cubicBezTo>
                  <a:pt x="172409" y="1615383"/>
                  <a:pt x="146284" y="1580549"/>
                  <a:pt x="162250" y="1570389"/>
                </a:cubicBezTo>
                <a:cubicBezTo>
                  <a:pt x="178216" y="1560229"/>
                  <a:pt x="226113" y="1551521"/>
                  <a:pt x="249336" y="1570389"/>
                </a:cubicBezTo>
                <a:cubicBezTo>
                  <a:pt x="272559" y="1589257"/>
                  <a:pt x="313198" y="1656023"/>
                  <a:pt x="301587" y="1683600"/>
                </a:cubicBezTo>
                <a:cubicBezTo>
                  <a:pt x="289976" y="1711177"/>
                  <a:pt x="217404" y="1724241"/>
                  <a:pt x="179667" y="1735852"/>
                </a:cubicBezTo>
                <a:cubicBezTo>
                  <a:pt x="141930" y="1747464"/>
                  <a:pt x="98387" y="1738755"/>
                  <a:pt x="75164" y="1753269"/>
                </a:cubicBezTo>
                <a:cubicBezTo>
                  <a:pt x="51941" y="1767783"/>
                  <a:pt x="40330" y="1822937"/>
                  <a:pt x="40330" y="1822937"/>
                </a:cubicBezTo>
                <a:cubicBezTo>
                  <a:pt x="28719" y="1846160"/>
                  <a:pt x="11302" y="1859223"/>
                  <a:pt x="5496" y="1892606"/>
                </a:cubicBezTo>
                <a:cubicBezTo>
                  <a:pt x="-310" y="1925989"/>
                  <a:pt x="-3212" y="1985497"/>
                  <a:pt x="5496" y="2023234"/>
                </a:cubicBezTo>
                <a:cubicBezTo>
                  <a:pt x="14204" y="2060971"/>
                  <a:pt x="31621" y="2090000"/>
                  <a:pt x="57747" y="2119029"/>
                </a:cubicBezTo>
                <a:cubicBezTo>
                  <a:pt x="83873" y="2148058"/>
                  <a:pt x="124513" y="2182892"/>
                  <a:pt x="162250" y="2197406"/>
                </a:cubicBezTo>
                <a:cubicBezTo>
                  <a:pt x="199987" y="2211920"/>
                  <a:pt x="269656" y="2214823"/>
                  <a:pt x="284170" y="2206114"/>
                </a:cubicBezTo>
                <a:cubicBezTo>
                  <a:pt x="298684" y="2197405"/>
                  <a:pt x="274010" y="2168377"/>
                  <a:pt x="249336" y="2145154"/>
                </a:cubicBezTo>
                <a:cubicBezTo>
                  <a:pt x="224662" y="2121931"/>
                  <a:pt x="152090" y="2103063"/>
                  <a:pt x="136124" y="2066777"/>
                </a:cubicBezTo>
                <a:cubicBezTo>
                  <a:pt x="120158" y="2030491"/>
                  <a:pt x="128867" y="1946308"/>
                  <a:pt x="153541" y="1927440"/>
                </a:cubicBezTo>
                <a:cubicBezTo>
                  <a:pt x="178215" y="1908572"/>
                  <a:pt x="247884" y="1949212"/>
                  <a:pt x="284170" y="1953566"/>
                </a:cubicBezTo>
                <a:cubicBezTo>
                  <a:pt x="320456" y="1957920"/>
                  <a:pt x="342228" y="1972435"/>
                  <a:pt x="371256" y="1953566"/>
                </a:cubicBezTo>
                <a:cubicBezTo>
                  <a:pt x="400284" y="1934697"/>
                  <a:pt x="475758" y="1857771"/>
                  <a:pt x="458341" y="1840354"/>
                </a:cubicBezTo>
                <a:cubicBezTo>
                  <a:pt x="440924" y="1822937"/>
                  <a:pt x="304490" y="1854869"/>
                  <a:pt x="266753" y="1849063"/>
                </a:cubicBezTo>
                <a:cubicBezTo>
                  <a:pt x="229016" y="1843257"/>
                  <a:pt x="208696" y="1827292"/>
                  <a:pt x="231919" y="1805520"/>
                </a:cubicBezTo>
                <a:cubicBezTo>
                  <a:pt x="255142" y="1783749"/>
                  <a:pt x="349484" y="1737303"/>
                  <a:pt x="406090" y="1718434"/>
                </a:cubicBezTo>
                <a:cubicBezTo>
                  <a:pt x="462696" y="1699566"/>
                  <a:pt x="533816" y="1721338"/>
                  <a:pt x="571553" y="1692309"/>
                </a:cubicBezTo>
                <a:cubicBezTo>
                  <a:pt x="609290" y="1663281"/>
                  <a:pt x="615096" y="1596514"/>
                  <a:pt x="632513" y="1544263"/>
                </a:cubicBezTo>
                <a:cubicBezTo>
                  <a:pt x="649930" y="1492012"/>
                  <a:pt x="681862" y="1425246"/>
                  <a:pt x="676056" y="1378800"/>
                </a:cubicBezTo>
                <a:cubicBezTo>
                  <a:pt x="670250" y="1332354"/>
                  <a:pt x="620902" y="1267040"/>
                  <a:pt x="597679" y="1265589"/>
                </a:cubicBezTo>
                <a:cubicBezTo>
                  <a:pt x="574456" y="1264138"/>
                  <a:pt x="535268" y="1341064"/>
                  <a:pt x="536719" y="1370092"/>
                </a:cubicBezTo>
                <a:cubicBezTo>
                  <a:pt x="538170" y="1399120"/>
                  <a:pt x="599130" y="1409280"/>
                  <a:pt x="606387" y="1439760"/>
                </a:cubicBezTo>
                <a:cubicBezTo>
                  <a:pt x="613644" y="1470240"/>
                  <a:pt x="602032" y="1523943"/>
                  <a:pt x="580261" y="1552972"/>
                </a:cubicBezTo>
                <a:cubicBezTo>
                  <a:pt x="558490" y="1582001"/>
                  <a:pt x="506239" y="1616835"/>
                  <a:pt x="475759" y="1613932"/>
                </a:cubicBezTo>
                <a:cubicBezTo>
                  <a:pt x="445279" y="1611029"/>
                  <a:pt x="398832" y="1563131"/>
                  <a:pt x="397381" y="1535554"/>
                </a:cubicBezTo>
                <a:cubicBezTo>
                  <a:pt x="395930" y="1507977"/>
                  <a:pt x="456890" y="1494915"/>
                  <a:pt x="467050" y="1448469"/>
                </a:cubicBezTo>
                <a:cubicBezTo>
                  <a:pt x="477210" y="1402023"/>
                  <a:pt x="448181" y="1306229"/>
                  <a:pt x="458341" y="1256880"/>
                </a:cubicBezTo>
                <a:cubicBezTo>
                  <a:pt x="468501" y="1207531"/>
                  <a:pt x="490273" y="1168343"/>
                  <a:pt x="528010" y="1152377"/>
                </a:cubicBezTo>
                <a:cubicBezTo>
                  <a:pt x="565747" y="1136411"/>
                  <a:pt x="633964" y="1179955"/>
                  <a:pt x="684764" y="1161086"/>
                </a:cubicBezTo>
                <a:cubicBezTo>
                  <a:pt x="735564" y="1142218"/>
                  <a:pt x="803781" y="1094320"/>
                  <a:pt x="832810" y="1039166"/>
                </a:cubicBezTo>
                <a:cubicBezTo>
                  <a:pt x="861839" y="984012"/>
                  <a:pt x="876353" y="856286"/>
                  <a:pt x="858936" y="830160"/>
                </a:cubicBezTo>
                <a:cubicBezTo>
                  <a:pt x="841519" y="804034"/>
                  <a:pt x="766044" y="869349"/>
                  <a:pt x="728307" y="882412"/>
                </a:cubicBezTo>
                <a:cubicBezTo>
                  <a:pt x="690570" y="895475"/>
                  <a:pt x="644124" y="927406"/>
                  <a:pt x="632513" y="908537"/>
                </a:cubicBezTo>
                <a:cubicBezTo>
                  <a:pt x="620902" y="889668"/>
                  <a:pt x="665896" y="793874"/>
                  <a:pt x="658639" y="769200"/>
                </a:cubicBezTo>
                <a:cubicBezTo>
                  <a:pt x="651382" y="744526"/>
                  <a:pt x="602033" y="779360"/>
                  <a:pt x="588970" y="760492"/>
                </a:cubicBezTo>
                <a:cubicBezTo>
                  <a:pt x="575907" y="741624"/>
                  <a:pt x="549781" y="673406"/>
                  <a:pt x="580261" y="655989"/>
                </a:cubicBezTo>
                <a:cubicBezTo>
                  <a:pt x="610741" y="638572"/>
                  <a:pt x="718147" y="645829"/>
                  <a:pt x="771850" y="655989"/>
                </a:cubicBezTo>
                <a:cubicBezTo>
                  <a:pt x="825553" y="666149"/>
                  <a:pt x="893770" y="737269"/>
                  <a:pt x="902479" y="716949"/>
                </a:cubicBezTo>
                <a:cubicBezTo>
                  <a:pt x="911188" y="696629"/>
                  <a:pt x="835713" y="587772"/>
                  <a:pt x="824101" y="534069"/>
                </a:cubicBezTo>
                <a:cubicBezTo>
                  <a:pt x="812489" y="480366"/>
                  <a:pt x="812490" y="448435"/>
                  <a:pt x="832810" y="394732"/>
                </a:cubicBezTo>
                <a:cubicBezTo>
                  <a:pt x="853130" y="341029"/>
                  <a:pt x="941667" y="277166"/>
                  <a:pt x="946021" y="211852"/>
                </a:cubicBezTo>
                <a:cubicBezTo>
                  <a:pt x="950375" y="146538"/>
                  <a:pt x="892319" y="21715"/>
                  <a:pt x="858936" y="2846"/>
                </a:cubicBezTo>
                <a:cubicBezTo>
                  <a:pt x="825553" y="-16023"/>
                  <a:pt x="748627" y="63806"/>
                  <a:pt x="745724" y="98640"/>
                </a:cubicBezTo>
                <a:cubicBezTo>
                  <a:pt x="742821" y="133474"/>
                  <a:pt x="841519" y="188629"/>
                  <a:pt x="841519" y="211852"/>
                </a:cubicBezTo>
                <a:cubicBezTo>
                  <a:pt x="841519" y="235075"/>
                  <a:pt x="784913" y="252491"/>
                  <a:pt x="745724" y="237977"/>
                </a:cubicBezTo>
                <a:cubicBezTo>
                  <a:pt x="706535" y="223463"/>
                  <a:pt x="644125" y="104446"/>
                  <a:pt x="597679" y="107349"/>
                </a:cubicBezTo>
                <a:close/>
              </a:path>
            </a:pathLst>
          </a:cu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700808"/>
            <a:ext cx="82018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we have a measure in [0,1] for </a:t>
            </a:r>
            <a:r>
              <a:rPr lang="en-US" dirty="0" err="1" smtClean="0"/>
              <a:t>elongatedness</a:t>
            </a:r>
            <a:r>
              <a:rPr lang="en-US" dirty="0" smtClean="0"/>
              <a:t> of </a:t>
            </a:r>
            <a:r>
              <a:rPr lang="en-US" dirty="0"/>
              <a:t>a shape and </a:t>
            </a:r>
            <a:r>
              <a:rPr lang="en-US" dirty="0" smtClean="0"/>
              <a:t>another one for frilliness, called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br>
              <a:rPr lang="en-US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dirty="0" smtClean="0"/>
              <a:t>How can we combine these into a score for both </a:t>
            </a:r>
            <a:r>
              <a:rPr lang="en-US" dirty="0" err="1" smtClean="0"/>
              <a:t>elongatedness</a:t>
            </a:r>
            <a:r>
              <a:rPr lang="en-US" dirty="0" smtClean="0"/>
              <a:t> and frilliness? </a:t>
            </a:r>
            <a:br>
              <a:rPr lang="en-US" dirty="0" smtClean="0"/>
            </a:br>
            <a:endParaRPr lang="en-US" sz="1600" dirty="0" smtClean="0"/>
          </a:p>
          <a:p>
            <a:r>
              <a:rPr lang="en-US" dirty="0" smtClean="0"/>
              <a:t>Weighted linear combination: 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r>
              <a:rPr lang="en-US" dirty="0" smtClean="0"/>
              <a:t> + (1-</a:t>
            </a:r>
            <a:r>
              <a:rPr lang="el-GR" dirty="0" smtClean="0"/>
              <a:t>α</a:t>
            </a:r>
            <a:r>
              <a:rPr lang="en-US" dirty="0" smtClean="0"/>
              <a:t>) </a:t>
            </a:r>
            <a:r>
              <a:rPr lang="en-US" i="1" dirty="0" smtClean="0"/>
              <a:t>F </a:t>
            </a:r>
            <a:br>
              <a:rPr lang="en-US" i="1" dirty="0" smtClean="0"/>
            </a:br>
            <a:r>
              <a:rPr lang="en-US" dirty="0" smtClean="0"/>
              <a:t>with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[0,1] </a:t>
            </a:r>
          </a:p>
        </p:txBody>
      </p:sp>
    </p:spTree>
    <p:extLst>
      <p:ext uri="{BB962C8B-B14F-4D97-AF65-F5344CB8AC3E}">
        <p14:creationId xmlns:p14="http://schemas.microsoft.com/office/powerpoint/2010/main" val="37042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700808"/>
            <a:ext cx="82018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we have a measure in [0,1] for </a:t>
            </a:r>
            <a:r>
              <a:rPr lang="en-US" dirty="0" err="1" smtClean="0"/>
              <a:t>elongatedness</a:t>
            </a:r>
            <a:r>
              <a:rPr lang="en-US" dirty="0" smtClean="0"/>
              <a:t> of </a:t>
            </a:r>
            <a:r>
              <a:rPr lang="en-US" dirty="0"/>
              <a:t>a shape and </a:t>
            </a:r>
            <a:r>
              <a:rPr lang="en-US" dirty="0" smtClean="0"/>
              <a:t>another one for frilliness, called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br>
              <a:rPr lang="en-US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dirty="0" smtClean="0"/>
              <a:t>How can we combine these into a score for both </a:t>
            </a:r>
            <a:r>
              <a:rPr lang="en-US" dirty="0" err="1" smtClean="0"/>
              <a:t>elongatedness</a:t>
            </a:r>
            <a:r>
              <a:rPr lang="en-US" dirty="0" smtClean="0"/>
              <a:t> and frilliness? </a:t>
            </a:r>
            <a:br>
              <a:rPr lang="en-US" dirty="0" smtClean="0"/>
            </a:br>
            <a:endParaRPr lang="en-US" sz="1600" dirty="0" smtClean="0"/>
          </a:p>
          <a:p>
            <a:r>
              <a:rPr lang="en-US" dirty="0" smtClean="0"/>
              <a:t>Weighted linear combination: 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r>
              <a:rPr lang="en-US" dirty="0" smtClean="0"/>
              <a:t> + (1-</a:t>
            </a:r>
            <a:r>
              <a:rPr lang="el-GR" dirty="0" smtClean="0"/>
              <a:t>α</a:t>
            </a:r>
            <a:r>
              <a:rPr lang="en-US" dirty="0" smtClean="0"/>
              <a:t>) </a:t>
            </a:r>
            <a:r>
              <a:rPr lang="en-US" i="1" dirty="0" smtClean="0"/>
              <a:t>F </a:t>
            </a:r>
            <a:br>
              <a:rPr lang="en-US" i="1" dirty="0" smtClean="0"/>
            </a:br>
            <a:r>
              <a:rPr lang="en-US" dirty="0" smtClean="0"/>
              <a:t>with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[0,1]</a:t>
            </a:r>
          </a:p>
          <a:p>
            <a:r>
              <a:rPr lang="en-US" dirty="0" smtClean="0"/>
              <a:t>Multiplication: </a:t>
            </a:r>
            <a:r>
              <a:rPr lang="en-US" i="1" dirty="0" smtClean="0"/>
              <a:t>E F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6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700808"/>
            <a:ext cx="82018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we have a measure in [0,1] for </a:t>
            </a:r>
            <a:r>
              <a:rPr lang="en-US" dirty="0" err="1" smtClean="0"/>
              <a:t>elongatedness</a:t>
            </a:r>
            <a:r>
              <a:rPr lang="en-US" dirty="0" smtClean="0"/>
              <a:t> of </a:t>
            </a:r>
            <a:r>
              <a:rPr lang="en-US" dirty="0"/>
              <a:t>a shape and </a:t>
            </a:r>
            <a:r>
              <a:rPr lang="en-US" dirty="0" smtClean="0"/>
              <a:t>another one for frilliness, called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br>
              <a:rPr lang="en-US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dirty="0" smtClean="0"/>
              <a:t>How can we combine these into a score for both </a:t>
            </a:r>
            <a:r>
              <a:rPr lang="en-US" dirty="0" err="1" smtClean="0"/>
              <a:t>elongatedness</a:t>
            </a:r>
            <a:r>
              <a:rPr lang="en-US" dirty="0" smtClean="0"/>
              <a:t> and frilliness? </a:t>
            </a:r>
            <a:br>
              <a:rPr lang="en-US" dirty="0" smtClean="0"/>
            </a:br>
            <a:endParaRPr lang="en-US" sz="1600" dirty="0" smtClean="0"/>
          </a:p>
          <a:p>
            <a:r>
              <a:rPr lang="en-US" dirty="0" smtClean="0"/>
              <a:t>Weighted linear combination: 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r>
              <a:rPr lang="en-US" dirty="0" smtClean="0"/>
              <a:t> + (1-</a:t>
            </a:r>
            <a:r>
              <a:rPr lang="el-GR" dirty="0" smtClean="0"/>
              <a:t>α</a:t>
            </a:r>
            <a:r>
              <a:rPr lang="en-US" dirty="0" smtClean="0"/>
              <a:t>) </a:t>
            </a:r>
            <a:r>
              <a:rPr lang="en-US" i="1" dirty="0" smtClean="0"/>
              <a:t>F </a:t>
            </a:r>
            <a:br>
              <a:rPr lang="en-US" i="1" dirty="0" smtClean="0"/>
            </a:br>
            <a:r>
              <a:rPr lang="en-US" dirty="0" smtClean="0"/>
              <a:t>with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[0,1]</a:t>
            </a:r>
          </a:p>
          <a:p>
            <a:r>
              <a:rPr lang="en-US" dirty="0" smtClean="0"/>
              <a:t>Multiplication: </a:t>
            </a:r>
            <a:r>
              <a:rPr lang="en-US" i="1" dirty="0" smtClean="0"/>
              <a:t>E F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Weighted version: </a:t>
            </a:r>
            <a:r>
              <a:rPr lang="en-US" i="1" dirty="0" smtClean="0"/>
              <a:t>E </a:t>
            </a:r>
            <a:r>
              <a:rPr lang="el-GR" baseline="30000" dirty="0" smtClean="0"/>
              <a:t>α</a:t>
            </a:r>
            <a:r>
              <a:rPr lang="el-GR" dirty="0" smtClean="0"/>
              <a:t> </a:t>
            </a:r>
            <a:r>
              <a:rPr lang="en-US" i="1" dirty="0" smtClean="0"/>
              <a:t>F </a:t>
            </a:r>
            <a:r>
              <a:rPr lang="en-US" baseline="30000" dirty="0" smtClean="0"/>
              <a:t>1-</a:t>
            </a:r>
            <a:r>
              <a:rPr lang="el-GR" baseline="30000" dirty="0" smtClean="0"/>
              <a:t>α</a:t>
            </a:r>
            <a:r>
              <a:rPr lang="en-US" baseline="30000" dirty="0" smtClean="0"/>
              <a:t>  </a:t>
            </a:r>
            <a:r>
              <a:rPr lang="en-US" dirty="0" smtClean="0"/>
              <a:t>with </a:t>
            </a:r>
            <a:r>
              <a:rPr lang="el-GR" dirty="0"/>
              <a:t>α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[0,1]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36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700808"/>
            <a:ext cx="8140882" cy="195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Suppose we have a measure in [0,1] for </a:t>
            </a:r>
            <a:r>
              <a:rPr lang="en-US" dirty="0" err="1" smtClean="0"/>
              <a:t>elongatedness</a:t>
            </a:r>
            <a:r>
              <a:rPr lang="en-US" dirty="0" smtClean="0"/>
              <a:t> of </a:t>
            </a:r>
            <a:r>
              <a:rPr lang="en-US" dirty="0"/>
              <a:t>a shape and </a:t>
            </a:r>
            <a:r>
              <a:rPr lang="en-US" dirty="0" smtClean="0"/>
              <a:t>another one for frilliness, called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br>
              <a:rPr lang="en-US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dirty="0" smtClean="0"/>
              <a:t>How can we combine these into a score for both </a:t>
            </a:r>
            <a:r>
              <a:rPr lang="en-US" dirty="0" err="1" smtClean="0"/>
              <a:t>elongatedness</a:t>
            </a:r>
            <a:r>
              <a:rPr lang="en-US" dirty="0" smtClean="0"/>
              <a:t> and frilliness?</a:t>
            </a:r>
            <a:endParaRPr lang="en-US" sz="1600" dirty="0" smtClean="0"/>
          </a:p>
        </p:txBody>
      </p:sp>
      <p:sp>
        <p:nvSpPr>
          <p:cNvPr id="5" name="Freeform 4"/>
          <p:cNvSpPr/>
          <p:nvPr/>
        </p:nvSpPr>
        <p:spPr>
          <a:xfrm>
            <a:off x="7480663" y="3367371"/>
            <a:ext cx="1106219" cy="2598000"/>
          </a:xfrm>
          <a:custGeom>
            <a:avLst/>
            <a:gdLst>
              <a:gd name="connsiteX0" fmla="*/ 597679 w 946252"/>
              <a:gd name="connsiteY0" fmla="*/ 107349 h 2211012"/>
              <a:gd name="connsiteX1" fmla="*/ 467050 w 946252"/>
              <a:gd name="connsiteY1" fmla="*/ 255394 h 2211012"/>
              <a:gd name="connsiteX2" fmla="*/ 458341 w 946252"/>
              <a:gd name="connsiteY2" fmla="*/ 429566 h 2211012"/>
              <a:gd name="connsiteX3" fmla="*/ 536719 w 946252"/>
              <a:gd name="connsiteY3" fmla="*/ 351189 h 2211012"/>
              <a:gd name="connsiteX4" fmla="*/ 615096 w 946252"/>
              <a:gd name="connsiteY4" fmla="*/ 307646 h 2211012"/>
              <a:gd name="connsiteX5" fmla="*/ 702181 w 946252"/>
              <a:gd name="connsiteY5" fmla="*/ 394732 h 2211012"/>
              <a:gd name="connsiteX6" fmla="*/ 597679 w 946252"/>
              <a:gd name="connsiteY6" fmla="*/ 481817 h 2211012"/>
              <a:gd name="connsiteX7" fmla="*/ 440924 w 946252"/>
              <a:gd name="connsiteY7" fmla="*/ 490526 h 2211012"/>
              <a:gd name="connsiteX8" fmla="*/ 310296 w 946252"/>
              <a:gd name="connsiteY8" fmla="*/ 560194 h 2211012"/>
              <a:gd name="connsiteX9" fmla="*/ 414799 w 946252"/>
              <a:gd name="connsiteY9" fmla="*/ 586320 h 2211012"/>
              <a:gd name="connsiteX10" fmla="*/ 545427 w 946252"/>
              <a:gd name="connsiteY10" fmla="*/ 655989 h 2211012"/>
              <a:gd name="connsiteX11" fmla="*/ 484467 w 946252"/>
              <a:gd name="connsiteY11" fmla="*/ 716949 h 2211012"/>
              <a:gd name="connsiteX12" fmla="*/ 371256 w 946252"/>
              <a:gd name="connsiteY12" fmla="*/ 708240 h 2211012"/>
              <a:gd name="connsiteX13" fmla="*/ 327713 w 946252"/>
              <a:gd name="connsiteY13" fmla="*/ 682114 h 2211012"/>
              <a:gd name="connsiteX14" fmla="*/ 275461 w 946252"/>
              <a:gd name="connsiteY14" fmla="*/ 725657 h 2211012"/>
              <a:gd name="connsiteX15" fmla="*/ 249336 w 946252"/>
              <a:gd name="connsiteY15" fmla="*/ 856286 h 2211012"/>
              <a:gd name="connsiteX16" fmla="*/ 336421 w 946252"/>
              <a:gd name="connsiteY16" fmla="*/ 873703 h 2211012"/>
              <a:gd name="connsiteX17" fmla="*/ 467050 w 946252"/>
              <a:gd name="connsiteY17" fmla="*/ 821452 h 2211012"/>
              <a:gd name="connsiteX18" fmla="*/ 571553 w 946252"/>
              <a:gd name="connsiteY18" fmla="*/ 864994 h 2211012"/>
              <a:gd name="connsiteX19" fmla="*/ 519301 w 946252"/>
              <a:gd name="connsiteY19" fmla="*/ 917246 h 2211012"/>
              <a:gd name="connsiteX20" fmla="*/ 423507 w 946252"/>
              <a:gd name="connsiteY20" fmla="*/ 986914 h 2211012"/>
              <a:gd name="connsiteX21" fmla="*/ 292879 w 946252"/>
              <a:gd name="connsiteY21" fmla="*/ 995623 h 2211012"/>
              <a:gd name="connsiteX22" fmla="*/ 231919 w 946252"/>
              <a:gd name="connsiteY22" fmla="*/ 1030457 h 2211012"/>
              <a:gd name="connsiteX23" fmla="*/ 205793 w 946252"/>
              <a:gd name="connsiteY23" fmla="*/ 1108834 h 2211012"/>
              <a:gd name="connsiteX24" fmla="*/ 301587 w 946252"/>
              <a:gd name="connsiteY24" fmla="*/ 1143669 h 2211012"/>
              <a:gd name="connsiteX25" fmla="*/ 362547 w 946252"/>
              <a:gd name="connsiteY25" fmla="*/ 1195920 h 2211012"/>
              <a:gd name="connsiteX26" fmla="*/ 362547 w 946252"/>
              <a:gd name="connsiteY26" fmla="*/ 1265589 h 2211012"/>
              <a:gd name="connsiteX27" fmla="*/ 301587 w 946252"/>
              <a:gd name="connsiteY27" fmla="*/ 1317840 h 2211012"/>
              <a:gd name="connsiteX28" fmla="*/ 188376 w 946252"/>
              <a:gd name="connsiteY28" fmla="*/ 1274297 h 2211012"/>
              <a:gd name="connsiteX29" fmla="*/ 127416 w 946252"/>
              <a:gd name="connsiteY29" fmla="*/ 1169794 h 2211012"/>
              <a:gd name="connsiteX30" fmla="*/ 92581 w 946252"/>
              <a:gd name="connsiteY30" fmla="*/ 1239463 h 2211012"/>
              <a:gd name="connsiteX31" fmla="*/ 101290 w 946252"/>
              <a:gd name="connsiteY31" fmla="*/ 1335257 h 2211012"/>
              <a:gd name="connsiteX32" fmla="*/ 188376 w 946252"/>
              <a:gd name="connsiteY32" fmla="*/ 1361383 h 2211012"/>
              <a:gd name="connsiteX33" fmla="*/ 310296 w 946252"/>
              <a:gd name="connsiteY33" fmla="*/ 1396217 h 2211012"/>
              <a:gd name="connsiteX34" fmla="*/ 258044 w 946252"/>
              <a:gd name="connsiteY34" fmla="*/ 1500720 h 2211012"/>
              <a:gd name="connsiteX35" fmla="*/ 153541 w 946252"/>
              <a:gd name="connsiteY35" fmla="*/ 1500720 h 2211012"/>
              <a:gd name="connsiteX36" fmla="*/ 75164 w 946252"/>
              <a:gd name="connsiteY36" fmla="*/ 1526846 h 2211012"/>
              <a:gd name="connsiteX37" fmla="*/ 14204 w 946252"/>
              <a:gd name="connsiteY37" fmla="*/ 1587806 h 2211012"/>
              <a:gd name="connsiteX38" fmla="*/ 49039 w 946252"/>
              <a:gd name="connsiteY38" fmla="*/ 1666183 h 2211012"/>
              <a:gd name="connsiteX39" fmla="*/ 153541 w 946252"/>
              <a:gd name="connsiteY39" fmla="*/ 1631349 h 2211012"/>
              <a:gd name="connsiteX40" fmla="*/ 162250 w 946252"/>
              <a:gd name="connsiteY40" fmla="*/ 1570389 h 2211012"/>
              <a:gd name="connsiteX41" fmla="*/ 249336 w 946252"/>
              <a:gd name="connsiteY41" fmla="*/ 1570389 h 2211012"/>
              <a:gd name="connsiteX42" fmla="*/ 301587 w 946252"/>
              <a:gd name="connsiteY42" fmla="*/ 1683600 h 2211012"/>
              <a:gd name="connsiteX43" fmla="*/ 179667 w 946252"/>
              <a:gd name="connsiteY43" fmla="*/ 1735852 h 2211012"/>
              <a:gd name="connsiteX44" fmla="*/ 75164 w 946252"/>
              <a:gd name="connsiteY44" fmla="*/ 1753269 h 2211012"/>
              <a:gd name="connsiteX45" fmla="*/ 40330 w 946252"/>
              <a:gd name="connsiteY45" fmla="*/ 1822937 h 2211012"/>
              <a:gd name="connsiteX46" fmla="*/ 5496 w 946252"/>
              <a:gd name="connsiteY46" fmla="*/ 1892606 h 2211012"/>
              <a:gd name="connsiteX47" fmla="*/ 5496 w 946252"/>
              <a:gd name="connsiteY47" fmla="*/ 2023234 h 2211012"/>
              <a:gd name="connsiteX48" fmla="*/ 57747 w 946252"/>
              <a:gd name="connsiteY48" fmla="*/ 2119029 h 2211012"/>
              <a:gd name="connsiteX49" fmla="*/ 162250 w 946252"/>
              <a:gd name="connsiteY49" fmla="*/ 2197406 h 2211012"/>
              <a:gd name="connsiteX50" fmla="*/ 284170 w 946252"/>
              <a:gd name="connsiteY50" fmla="*/ 2206114 h 2211012"/>
              <a:gd name="connsiteX51" fmla="*/ 249336 w 946252"/>
              <a:gd name="connsiteY51" fmla="*/ 2145154 h 2211012"/>
              <a:gd name="connsiteX52" fmla="*/ 136124 w 946252"/>
              <a:gd name="connsiteY52" fmla="*/ 2066777 h 2211012"/>
              <a:gd name="connsiteX53" fmla="*/ 153541 w 946252"/>
              <a:gd name="connsiteY53" fmla="*/ 1927440 h 2211012"/>
              <a:gd name="connsiteX54" fmla="*/ 284170 w 946252"/>
              <a:gd name="connsiteY54" fmla="*/ 1953566 h 2211012"/>
              <a:gd name="connsiteX55" fmla="*/ 371256 w 946252"/>
              <a:gd name="connsiteY55" fmla="*/ 1953566 h 2211012"/>
              <a:gd name="connsiteX56" fmla="*/ 458341 w 946252"/>
              <a:gd name="connsiteY56" fmla="*/ 1840354 h 2211012"/>
              <a:gd name="connsiteX57" fmla="*/ 266753 w 946252"/>
              <a:gd name="connsiteY57" fmla="*/ 1849063 h 2211012"/>
              <a:gd name="connsiteX58" fmla="*/ 231919 w 946252"/>
              <a:gd name="connsiteY58" fmla="*/ 1805520 h 2211012"/>
              <a:gd name="connsiteX59" fmla="*/ 406090 w 946252"/>
              <a:gd name="connsiteY59" fmla="*/ 1718434 h 2211012"/>
              <a:gd name="connsiteX60" fmla="*/ 571553 w 946252"/>
              <a:gd name="connsiteY60" fmla="*/ 1692309 h 2211012"/>
              <a:gd name="connsiteX61" fmla="*/ 632513 w 946252"/>
              <a:gd name="connsiteY61" fmla="*/ 1544263 h 2211012"/>
              <a:gd name="connsiteX62" fmla="*/ 676056 w 946252"/>
              <a:gd name="connsiteY62" fmla="*/ 1378800 h 2211012"/>
              <a:gd name="connsiteX63" fmla="*/ 597679 w 946252"/>
              <a:gd name="connsiteY63" fmla="*/ 1265589 h 2211012"/>
              <a:gd name="connsiteX64" fmla="*/ 536719 w 946252"/>
              <a:gd name="connsiteY64" fmla="*/ 1370092 h 2211012"/>
              <a:gd name="connsiteX65" fmla="*/ 606387 w 946252"/>
              <a:gd name="connsiteY65" fmla="*/ 1439760 h 2211012"/>
              <a:gd name="connsiteX66" fmla="*/ 580261 w 946252"/>
              <a:gd name="connsiteY66" fmla="*/ 1552972 h 2211012"/>
              <a:gd name="connsiteX67" fmla="*/ 475759 w 946252"/>
              <a:gd name="connsiteY67" fmla="*/ 1613932 h 2211012"/>
              <a:gd name="connsiteX68" fmla="*/ 397381 w 946252"/>
              <a:gd name="connsiteY68" fmla="*/ 1535554 h 2211012"/>
              <a:gd name="connsiteX69" fmla="*/ 467050 w 946252"/>
              <a:gd name="connsiteY69" fmla="*/ 1448469 h 2211012"/>
              <a:gd name="connsiteX70" fmla="*/ 458341 w 946252"/>
              <a:gd name="connsiteY70" fmla="*/ 1256880 h 2211012"/>
              <a:gd name="connsiteX71" fmla="*/ 528010 w 946252"/>
              <a:gd name="connsiteY71" fmla="*/ 1152377 h 2211012"/>
              <a:gd name="connsiteX72" fmla="*/ 684764 w 946252"/>
              <a:gd name="connsiteY72" fmla="*/ 1161086 h 2211012"/>
              <a:gd name="connsiteX73" fmla="*/ 832810 w 946252"/>
              <a:gd name="connsiteY73" fmla="*/ 1039166 h 2211012"/>
              <a:gd name="connsiteX74" fmla="*/ 858936 w 946252"/>
              <a:gd name="connsiteY74" fmla="*/ 830160 h 2211012"/>
              <a:gd name="connsiteX75" fmla="*/ 728307 w 946252"/>
              <a:gd name="connsiteY75" fmla="*/ 882412 h 2211012"/>
              <a:gd name="connsiteX76" fmla="*/ 632513 w 946252"/>
              <a:gd name="connsiteY76" fmla="*/ 908537 h 2211012"/>
              <a:gd name="connsiteX77" fmla="*/ 658639 w 946252"/>
              <a:gd name="connsiteY77" fmla="*/ 769200 h 2211012"/>
              <a:gd name="connsiteX78" fmla="*/ 588970 w 946252"/>
              <a:gd name="connsiteY78" fmla="*/ 760492 h 2211012"/>
              <a:gd name="connsiteX79" fmla="*/ 580261 w 946252"/>
              <a:gd name="connsiteY79" fmla="*/ 655989 h 2211012"/>
              <a:gd name="connsiteX80" fmla="*/ 771850 w 946252"/>
              <a:gd name="connsiteY80" fmla="*/ 655989 h 2211012"/>
              <a:gd name="connsiteX81" fmla="*/ 902479 w 946252"/>
              <a:gd name="connsiteY81" fmla="*/ 716949 h 2211012"/>
              <a:gd name="connsiteX82" fmla="*/ 824101 w 946252"/>
              <a:gd name="connsiteY82" fmla="*/ 534069 h 2211012"/>
              <a:gd name="connsiteX83" fmla="*/ 832810 w 946252"/>
              <a:gd name="connsiteY83" fmla="*/ 394732 h 2211012"/>
              <a:gd name="connsiteX84" fmla="*/ 946021 w 946252"/>
              <a:gd name="connsiteY84" fmla="*/ 211852 h 2211012"/>
              <a:gd name="connsiteX85" fmla="*/ 858936 w 946252"/>
              <a:gd name="connsiteY85" fmla="*/ 2846 h 2211012"/>
              <a:gd name="connsiteX86" fmla="*/ 745724 w 946252"/>
              <a:gd name="connsiteY86" fmla="*/ 98640 h 2211012"/>
              <a:gd name="connsiteX87" fmla="*/ 841519 w 946252"/>
              <a:gd name="connsiteY87" fmla="*/ 211852 h 2211012"/>
              <a:gd name="connsiteX88" fmla="*/ 745724 w 946252"/>
              <a:gd name="connsiteY88" fmla="*/ 237977 h 2211012"/>
              <a:gd name="connsiteX89" fmla="*/ 597679 w 946252"/>
              <a:gd name="connsiteY89" fmla="*/ 107349 h 221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946252" h="2211012">
                <a:moveTo>
                  <a:pt x="597679" y="107349"/>
                </a:moveTo>
                <a:cubicBezTo>
                  <a:pt x="551233" y="110252"/>
                  <a:pt x="490273" y="201691"/>
                  <a:pt x="467050" y="255394"/>
                </a:cubicBezTo>
                <a:cubicBezTo>
                  <a:pt x="443827" y="309097"/>
                  <a:pt x="446730" y="413600"/>
                  <a:pt x="458341" y="429566"/>
                </a:cubicBezTo>
                <a:cubicBezTo>
                  <a:pt x="469952" y="445532"/>
                  <a:pt x="510593" y="371509"/>
                  <a:pt x="536719" y="351189"/>
                </a:cubicBezTo>
                <a:cubicBezTo>
                  <a:pt x="562845" y="330869"/>
                  <a:pt x="587519" y="300389"/>
                  <a:pt x="615096" y="307646"/>
                </a:cubicBezTo>
                <a:cubicBezTo>
                  <a:pt x="642673" y="314903"/>
                  <a:pt x="705084" y="365704"/>
                  <a:pt x="702181" y="394732"/>
                </a:cubicBezTo>
                <a:cubicBezTo>
                  <a:pt x="699278" y="423760"/>
                  <a:pt x="641222" y="465851"/>
                  <a:pt x="597679" y="481817"/>
                </a:cubicBezTo>
                <a:cubicBezTo>
                  <a:pt x="554136" y="497783"/>
                  <a:pt x="488821" y="477463"/>
                  <a:pt x="440924" y="490526"/>
                </a:cubicBezTo>
                <a:cubicBezTo>
                  <a:pt x="393027" y="503589"/>
                  <a:pt x="314650" y="544228"/>
                  <a:pt x="310296" y="560194"/>
                </a:cubicBezTo>
                <a:cubicBezTo>
                  <a:pt x="305942" y="576160"/>
                  <a:pt x="375611" y="570354"/>
                  <a:pt x="414799" y="586320"/>
                </a:cubicBezTo>
                <a:cubicBezTo>
                  <a:pt x="453987" y="602286"/>
                  <a:pt x="533816" y="634218"/>
                  <a:pt x="545427" y="655989"/>
                </a:cubicBezTo>
                <a:cubicBezTo>
                  <a:pt x="557038" y="677761"/>
                  <a:pt x="513495" y="708241"/>
                  <a:pt x="484467" y="716949"/>
                </a:cubicBezTo>
                <a:cubicBezTo>
                  <a:pt x="455439" y="725657"/>
                  <a:pt x="397382" y="714046"/>
                  <a:pt x="371256" y="708240"/>
                </a:cubicBezTo>
                <a:cubicBezTo>
                  <a:pt x="345130" y="702434"/>
                  <a:pt x="343679" y="679211"/>
                  <a:pt x="327713" y="682114"/>
                </a:cubicBezTo>
                <a:cubicBezTo>
                  <a:pt x="311747" y="685017"/>
                  <a:pt x="288524" y="696628"/>
                  <a:pt x="275461" y="725657"/>
                </a:cubicBezTo>
                <a:cubicBezTo>
                  <a:pt x="262398" y="754686"/>
                  <a:pt x="239176" y="831612"/>
                  <a:pt x="249336" y="856286"/>
                </a:cubicBezTo>
                <a:cubicBezTo>
                  <a:pt x="259496" y="880960"/>
                  <a:pt x="300135" y="879509"/>
                  <a:pt x="336421" y="873703"/>
                </a:cubicBezTo>
                <a:cubicBezTo>
                  <a:pt x="372707" y="867897"/>
                  <a:pt x="427861" y="822903"/>
                  <a:pt x="467050" y="821452"/>
                </a:cubicBezTo>
                <a:cubicBezTo>
                  <a:pt x="506239" y="820001"/>
                  <a:pt x="562845" y="849028"/>
                  <a:pt x="571553" y="864994"/>
                </a:cubicBezTo>
                <a:cubicBezTo>
                  <a:pt x="580261" y="880960"/>
                  <a:pt x="543975" y="896926"/>
                  <a:pt x="519301" y="917246"/>
                </a:cubicBezTo>
                <a:cubicBezTo>
                  <a:pt x="494627" y="937566"/>
                  <a:pt x="461244" y="973851"/>
                  <a:pt x="423507" y="986914"/>
                </a:cubicBezTo>
                <a:cubicBezTo>
                  <a:pt x="385770" y="999977"/>
                  <a:pt x="324810" y="988366"/>
                  <a:pt x="292879" y="995623"/>
                </a:cubicBezTo>
                <a:cubicBezTo>
                  <a:pt x="260948" y="1002880"/>
                  <a:pt x="246433" y="1011589"/>
                  <a:pt x="231919" y="1030457"/>
                </a:cubicBezTo>
                <a:cubicBezTo>
                  <a:pt x="217405" y="1049325"/>
                  <a:pt x="194182" y="1089965"/>
                  <a:pt x="205793" y="1108834"/>
                </a:cubicBezTo>
                <a:cubicBezTo>
                  <a:pt x="217404" y="1127703"/>
                  <a:pt x="275461" y="1129155"/>
                  <a:pt x="301587" y="1143669"/>
                </a:cubicBezTo>
                <a:cubicBezTo>
                  <a:pt x="327713" y="1158183"/>
                  <a:pt x="352387" y="1175600"/>
                  <a:pt x="362547" y="1195920"/>
                </a:cubicBezTo>
                <a:cubicBezTo>
                  <a:pt x="372707" y="1216240"/>
                  <a:pt x="372707" y="1245269"/>
                  <a:pt x="362547" y="1265589"/>
                </a:cubicBezTo>
                <a:cubicBezTo>
                  <a:pt x="352387" y="1285909"/>
                  <a:pt x="330615" y="1316389"/>
                  <a:pt x="301587" y="1317840"/>
                </a:cubicBezTo>
                <a:cubicBezTo>
                  <a:pt x="272559" y="1319291"/>
                  <a:pt x="217404" y="1298971"/>
                  <a:pt x="188376" y="1274297"/>
                </a:cubicBezTo>
                <a:cubicBezTo>
                  <a:pt x="159348" y="1249623"/>
                  <a:pt x="143382" y="1175600"/>
                  <a:pt x="127416" y="1169794"/>
                </a:cubicBezTo>
                <a:cubicBezTo>
                  <a:pt x="111450" y="1163988"/>
                  <a:pt x="96935" y="1211886"/>
                  <a:pt x="92581" y="1239463"/>
                </a:cubicBezTo>
                <a:cubicBezTo>
                  <a:pt x="88227" y="1267040"/>
                  <a:pt x="85324" y="1314937"/>
                  <a:pt x="101290" y="1335257"/>
                </a:cubicBezTo>
                <a:cubicBezTo>
                  <a:pt x="117256" y="1355577"/>
                  <a:pt x="188376" y="1361383"/>
                  <a:pt x="188376" y="1361383"/>
                </a:cubicBezTo>
                <a:cubicBezTo>
                  <a:pt x="223210" y="1371543"/>
                  <a:pt x="298685" y="1372994"/>
                  <a:pt x="310296" y="1396217"/>
                </a:cubicBezTo>
                <a:cubicBezTo>
                  <a:pt x="321907" y="1419440"/>
                  <a:pt x="284170" y="1483303"/>
                  <a:pt x="258044" y="1500720"/>
                </a:cubicBezTo>
                <a:cubicBezTo>
                  <a:pt x="231918" y="1518137"/>
                  <a:pt x="184021" y="1496366"/>
                  <a:pt x="153541" y="1500720"/>
                </a:cubicBezTo>
                <a:cubicBezTo>
                  <a:pt x="123061" y="1505074"/>
                  <a:pt x="98387" y="1512332"/>
                  <a:pt x="75164" y="1526846"/>
                </a:cubicBezTo>
                <a:cubicBezTo>
                  <a:pt x="51941" y="1541360"/>
                  <a:pt x="18558" y="1564583"/>
                  <a:pt x="14204" y="1587806"/>
                </a:cubicBezTo>
                <a:cubicBezTo>
                  <a:pt x="9850" y="1611029"/>
                  <a:pt x="25816" y="1658926"/>
                  <a:pt x="49039" y="1666183"/>
                </a:cubicBezTo>
                <a:cubicBezTo>
                  <a:pt x="72262" y="1673440"/>
                  <a:pt x="134673" y="1647315"/>
                  <a:pt x="153541" y="1631349"/>
                </a:cubicBezTo>
                <a:cubicBezTo>
                  <a:pt x="172409" y="1615383"/>
                  <a:pt x="146284" y="1580549"/>
                  <a:pt x="162250" y="1570389"/>
                </a:cubicBezTo>
                <a:cubicBezTo>
                  <a:pt x="178216" y="1560229"/>
                  <a:pt x="226113" y="1551521"/>
                  <a:pt x="249336" y="1570389"/>
                </a:cubicBezTo>
                <a:cubicBezTo>
                  <a:pt x="272559" y="1589257"/>
                  <a:pt x="313198" y="1656023"/>
                  <a:pt x="301587" y="1683600"/>
                </a:cubicBezTo>
                <a:cubicBezTo>
                  <a:pt x="289976" y="1711177"/>
                  <a:pt x="217404" y="1724241"/>
                  <a:pt x="179667" y="1735852"/>
                </a:cubicBezTo>
                <a:cubicBezTo>
                  <a:pt x="141930" y="1747464"/>
                  <a:pt x="98387" y="1738755"/>
                  <a:pt x="75164" y="1753269"/>
                </a:cubicBezTo>
                <a:cubicBezTo>
                  <a:pt x="51941" y="1767783"/>
                  <a:pt x="40330" y="1822937"/>
                  <a:pt x="40330" y="1822937"/>
                </a:cubicBezTo>
                <a:cubicBezTo>
                  <a:pt x="28719" y="1846160"/>
                  <a:pt x="11302" y="1859223"/>
                  <a:pt x="5496" y="1892606"/>
                </a:cubicBezTo>
                <a:cubicBezTo>
                  <a:pt x="-310" y="1925989"/>
                  <a:pt x="-3212" y="1985497"/>
                  <a:pt x="5496" y="2023234"/>
                </a:cubicBezTo>
                <a:cubicBezTo>
                  <a:pt x="14204" y="2060971"/>
                  <a:pt x="31621" y="2090000"/>
                  <a:pt x="57747" y="2119029"/>
                </a:cubicBezTo>
                <a:cubicBezTo>
                  <a:pt x="83873" y="2148058"/>
                  <a:pt x="124513" y="2182892"/>
                  <a:pt x="162250" y="2197406"/>
                </a:cubicBezTo>
                <a:cubicBezTo>
                  <a:pt x="199987" y="2211920"/>
                  <a:pt x="269656" y="2214823"/>
                  <a:pt x="284170" y="2206114"/>
                </a:cubicBezTo>
                <a:cubicBezTo>
                  <a:pt x="298684" y="2197405"/>
                  <a:pt x="274010" y="2168377"/>
                  <a:pt x="249336" y="2145154"/>
                </a:cubicBezTo>
                <a:cubicBezTo>
                  <a:pt x="224662" y="2121931"/>
                  <a:pt x="152090" y="2103063"/>
                  <a:pt x="136124" y="2066777"/>
                </a:cubicBezTo>
                <a:cubicBezTo>
                  <a:pt x="120158" y="2030491"/>
                  <a:pt x="128867" y="1946308"/>
                  <a:pt x="153541" y="1927440"/>
                </a:cubicBezTo>
                <a:cubicBezTo>
                  <a:pt x="178215" y="1908572"/>
                  <a:pt x="247884" y="1949212"/>
                  <a:pt x="284170" y="1953566"/>
                </a:cubicBezTo>
                <a:cubicBezTo>
                  <a:pt x="320456" y="1957920"/>
                  <a:pt x="342228" y="1972435"/>
                  <a:pt x="371256" y="1953566"/>
                </a:cubicBezTo>
                <a:cubicBezTo>
                  <a:pt x="400284" y="1934697"/>
                  <a:pt x="475758" y="1857771"/>
                  <a:pt x="458341" y="1840354"/>
                </a:cubicBezTo>
                <a:cubicBezTo>
                  <a:pt x="440924" y="1822937"/>
                  <a:pt x="304490" y="1854869"/>
                  <a:pt x="266753" y="1849063"/>
                </a:cubicBezTo>
                <a:cubicBezTo>
                  <a:pt x="229016" y="1843257"/>
                  <a:pt x="208696" y="1827292"/>
                  <a:pt x="231919" y="1805520"/>
                </a:cubicBezTo>
                <a:cubicBezTo>
                  <a:pt x="255142" y="1783749"/>
                  <a:pt x="349484" y="1737303"/>
                  <a:pt x="406090" y="1718434"/>
                </a:cubicBezTo>
                <a:cubicBezTo>
                  <a:pt x="462696" y="1699566"/>
                  <a:pt x="533816" y="1721338"/>
                  <a:pt x="571553" y="1692309"/>
                </a:cubicBezTo>
                <a:cubicBezTo>
                  <a:pt x="609290" y="1663281"/>
                  <a:pt x="615096" y="1596514"/>
                  <a:pt x="632513" y="1544263"/>
                </a:cubicBezTo>
                <a:cubicBezTo>
                  <a:pt x="649930" y="1492012"/>
                  <a:pt x="681862" y="1425246"/>
                  <a:pt x="676056" y="1378800"/>
                </a:cubicBezTo>
                <a:cubicBezTo>
                  <a:pt x="670250" y="1332354"/>
                  <a:pt x="620902" y="1267040"/>
                  <a:pt x="597679" y="1265589"/>
                </a:cubicBezTo>
                <a:cubicBezTo>
                  <a:pt x="574456" y="1264138"/>
                  <a:pt x="535268" y="1341064"/>
                  <a:pt x="536719" y="1370092"/>
                </a:cubicBezTo>
                <a:cubicBezTo>
                  <a:pt x="538170" y="1399120"/>
                  <a:pt x="599130" y="1409280"/>
                  <a:pt x="606387" y="1439760"/>
                </a:cubicBezTo>
                <a:cubicBezTo>
                  <a:pt x="613644" y="1470240"/>
                  <a:pt x="602032" y="1523943"/>
                  <a:pt x="580261" y="1552972"/>
                </a:cubicBezTo>
                <a:cubicBezTo>
                  <a:pt x="558490" y="1582001"/>
                  <a:pt x="506239" y="1616835"/>
                  <a:pt x="475759" y="1613932"/>
                </a:cubicBezTo>
                <a:cubicBezTo>
                  <a:pt x="445279" y="1611029"/>
                  <a:pt x="398832" y="1563131"/>
                  <a:pt x="397381" y="1535554"/>
                </a:cubicBezTo>
                <a:cubicBezTo>
                  <a:pt x="395930" y="1507977"/>
                  <a:pt x="456890" y="1494915"/>
                  <a:pt x="467050" y="1448469"/>
                </a:cubicBezTo>
                <a:cubicBezTo>
                  <a:pt x="477210" y="1402023"/>
                  <a:pt x="448181" y="1306229"/>
                  <a:pt x="458341" y="1256880"/>
                </a:cubicBezTo>
                <a:cubicBezTo>
                  <a:pt x="468501" y="1207531"/>
                  <a:pt x="490273" y="1168343"/>
                  <a:pt x="528010" y="1152377"/>
                </a:cubicBezTo>
                <a:cubicBezTo>
                  <a:pt x="565747" y="1136411"/>
                  <a:pt x="633964" y="1179955"/>
                  <a:pt x="684764" y="1161086"/>
                </a:cubicBezTo>
                <a:cubicBezTo>
                  <a:pt x="735564" y="1142218"/>
                  <a:pt x="803781" y="1094320"/>
                  <a:pt x="832810" y="1039166"/>
                </a:cubicBezTo>
                <a:cubicBezTo>
                  <a:pt x="861839" y="984012"/>
                  <a:pt x="876353" y="856286"/>
                  <a:pt x="858936" y="830160"/>
                </a:cubicBezTo>
                <a:cubicBezTo>
                  <a:pt x="841519" y="804034"/>
                  <a:pt x="766044" y="869349"/>
                  <a:pt x="728307" y="882412"/>
                </a:cubicBezTo>
                <a:cubicBezTo>
                  <a:pt x="690570" y="895475"/>
                  <a:pt x="644124" y="927406"/>
                  <a:pt x="632513" y="908537"/>
                </a:cubicBezTo>
                <a:cubicBezTo>
                  <a:pt x="620902" y="889668"/>
                  <a:pt x="665896" y="793874"/>
                  <a:pt x="658639" y="769200"/>
                </a:cubicBezTo>
                <a:cubicBezTo>
                  <a:pt x="651382" y="744526"/>
                  <a:pt x="602033" y="779360"/>
                  <a:pt x="588970" y="760492"/>
                </a:cubicBezTo>
                <a:cubicBezTo>
                  <a:pt x="575907" y="741624"/>
                  <a:pt x="549781" y="673406"/>
                  <a:pt x="580261" y="655989"/>
                </a:cubicBezTo>
                <a:cubicBezTo>
                  <a:pt x="610741" y="638572"/>
                  <a:pt x="718147" y="645829"/>
                  <a:pt x="771850" y="655989"/>
                </a:cubicBezTo>
                <a:cubicBezTo>
                  <a:pt x="825553" y="666149"/>
                  <a:pt x="893770" y="737269"/>
                  <a:pt x="902479" y="716949"/>
                </a:cubicBezTo>
                <a:cubicBezTo>
                  <a:pt x="911188" y="696629"/>
                  <a:pt x="835713" y="587772"/>
                  <a:pt x="824101" y="534069"/>
                </a:cubicBezTo>
                <a:cubicBezTo>
                  <a:pt x="812489" y="480366"/>
                  <a:pt x="812490" y="448435"/>
                  <a:pt x="832810" y="394732"/>
                </a:cubicBezTo>
                <a:cubicBezTo>
                  <a:pt x="853130" y="341029"/>
                  <a:pt x="941667" y="277166"/>
                  <a:pt x="946021" y="211852"/>
                </a:cubicBezTo>
                <a:cubicBezTo>
                  <a:pt x="950375" y="146538"/>
                  <a:pt x="892319" y="21715"/>
                  <a:pt x="858936" y="2846"/>
                </a:cubicBezTo>
                <a:cubicBezTo>
                  <a:pt x="825553" y="-16023"/>
                  <a:pt x="748627" y="63806"/>
                  <a:pt x="745724" y="98640"/>
                </a:cubicBezTo>
                <a:cubicBezTo>
                  <a:pt x="742821" y="133474"/>
                  <a:pt x="841519" y="188629"/>
                  <a:pt x="841519" y="211852"/>
                </a:cubicBezTo>
                <a:cubicBezTo>
                  <a:pt x="841519" y="235075"/>
                  <a:pt x="784913" y="252491"/>
                  <a:pt x="745724" y="237977"/>
                </a:cubicBezTo>
                <a:cubicBezTo>
                  <a:pt x="706535" y="223463"/>
                  <a:pt x="644125" y="104446"/>
                  <a:pt x="597679" y="107349"/>
                </a:cubicBezTo>
                <a:close/>
              </a:path>
            </a:pathLst>
          </a:cu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91250"/>
              </p:ext>
            </p:extLst>
          </p:nvPr>
        </p:nvGraphicFramePr>
        <p:xfrm>
          <a:off x="755576" y="3717032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elongated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 WLC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 </a:t>
                      </a:r>
                      <a:r>
                        <a:rPr lang="en-US" dirty="0" err="1" smtClean="0"/>
                        <a:t>Mult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0.707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392008" y="3983216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chemeClr val="bg1"/>
                </a:solidFill>
              </a:rPr>
              <a:t>α</a:t>
            </a:r>
            <a:r>
              <a:rPr lang="en-US" b="1" dirty="0" smtClean="0">
                <a:solidFill>
                  <a:schemeClr val="bg1"/>
                </a:solidFill>
              </a:rPr>
              <a:t> = 0.5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1733" y="3983216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chemeClr val="bg1"/>
                </a:solidFill>
              </a:rPr>
              <a:t>α</a:t>
            </a:r>
            <a:r>
              <a:rPr lang="en-US" b="1" dirty="0" smtClean="0">
                <a:solidFill>
                  <a:schemeClr val="bg1"/>
                </a:solidFill>
              </a:rPr>
              <a:t> = 0.5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and metrics are useful to have things to optimize and things to compare quantitatively</a:t>
            </a:r>
          </a:p>
          <a:p>
            <a:r>
              <a:rPr lang="en-US" dirty="0" smtClean="0"/>
              <a:t>There are many established measures and metrics</a:t>
            </a:r>
          </a:p>
          <a:p>
            <a:r>
              <a:rPr lang="en-US" dirty="0" smtClean="0"/>
              <a:t>Sometimes one has to define one’s own measure or metric for specific situations</a:t>
            </a:r>
          </a:p>
          <a:p>
            <a:r>
              <a:rPr lang="en-US" dirty="0" smtClean="0"/>
              <a:t>Computation of measures requires geometric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metrics 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63415"/>
          </a:xfrm>
        </p:spPr>
        <p:txBody>
          <a:bodyPr/>
          <a:lstStyle/>
          <a:p>
            <a:r>
              <a:rPr lang="en-US" dirty="0" smtClean="0"/>
              <a:t>Euclidean distance on the line, in the plane or in a higher-dimensional space</a:t>
            </a:r>
          </a:p>
          <a:p>
            <a:r>
              <a:rPr lang="en-US" dirty="0" smtClean="0"/>
              <a:t>Squared Euclidean distance in these cases</a:t>
            </a:r>
          </a:p>
          <a:p>
            <a:r>
              <a:rPr lang="en-US" dirty="0" smtClean="0"/>
              <a:t>City block, Manhattan, or L</a:t>
            </a:r>
            <a:r>
              <a:rPr lang="en-US" baseline="-25000" dirty="0" smtClean="0"/>
              <a:t>1</a:t>
            </a:r>
            <a:r>
              <a:rPr lang="en-US" dirty="0" smtClean="0"/>
              <a:t> distance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5576" y="5661248"/>
            <a:ext cx="72008" cy="72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99792" y="4653136"/>
            <a:ext cx="72008" cy="72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36454" y="5661248"/>
            <a:ext cx="72008" cy="72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80670" y="4653136"/>
            <a:ext cx="72008" cy="72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6176" y="5661248"/>
            <a:ext cx="72008" cy="72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00392" y="4653136"/>
            <a:ext cx="72008" cy="72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99592" y="4725144"/>
            <a:ext cx="1728192" cy="9361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680470" y="4725144"/>
            <a:ext cx="1728192" cy="9361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300192" y="4725144"/>
            <a:ext cx="1728192" cy="93610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5536" y="4547744"/>
                <a:ext cx="1865767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+∆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547744"/>
                <a:ext cx="1865767" cy="5395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38877" y="4623519"/>
                <a:ext cx="1637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+∆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877" y="4623519"/>
                <a:ext cx="163717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89604" y="4623519"/>
                <a:ext cx="1334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604" y="4623519"/>
                <a:ext cx="13347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6300192" y="5661248"/>
            <a:ext cx="1800200" cy="7540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145397" y="4817530"/>
            <a:ext cx="9001" cy="7717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042313" y="5723210"/>
                <a:ext cx="6091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313" y="5723210"/>
                <a:ext cx="60914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187561" y="4962363"/>
                <a:ext cx="6091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61" y="4962363"/>
                <a:ext cx="60914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41947" y="6222503"/>
            <a:ext cx="180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 metric!</a:t>
            </a:r>
            <a:endParaRPr lang="en-US" sz="24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44566" y="5661249"/>
            <a:ext cx="85725" cy="56125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Distances between points in an attribute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52546"/>
          </a:xfrm>
        </p:spPr>
        <p:txBody>
          <a:bodyPr/>
          <a:lstStyle/>
          <a:p>
            <a:r>
              <a:rPr lang="en-US" dirty="0" smtClean="0"/>
              <a:t>Suppose points in 3D represent people with their age, weight, and length</a:t>
            </a:r>
          </a:p>
          <a:p>
            <a:r>
              <a:rPr lang="en-US" dirty="0" smtClean="0"/>
              <a:t>Any metric that uses these components is influenced by normalization or scaling of an axis</a:t>
            </a:r>
          </a:p>
          <a:p>
            <a:r>
              <a:rPr lang="en-US" dirty="0" smtClean="0"/>
              <a:t>Any metric makes a choice on how many years correspond to one kilo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 smtClean="0"/>
              <a:t>centimeter,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therefore </a:t>
            </a:r>
            <a:r>
              <a:rPr lang="en-US" dirty="0" smtClean="0"/>
              <a:t>weighs the </a:t>
            </a:r>
            <a:br>
              <a:rPr lang="en-US" dirty="0" smtClean="0"/>
            </a:br>
            <a:r>
              <a:rPr lang="en-US" dirty="0" smtClean="0"/>
              <a:t>relevance of the </a:t>
            </a:r>
            <a:br>
              <a:rPr lang="en-US" dirty="0" smtClean="0"/>
            </a:br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2050" name="Picture 2" descr="http://mathworld.wolfram.com/images/eps-gif/Axes_10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90" y="4714682"/>
            <a:ext cx="22669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992" y="6005917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6407" y="6032293"/>
            <a:ext cx="103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weight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403" y="4365104"/>
            <a:ext cx="97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length</a:t>
            </a:r>
          </a:p>
        </p:txBody>
      </p:sp>
      <p:sp>
        <p:nvSpPr>
          <p:cNvPr id="7" name="Oval 6"/>
          <p:cNvSpPr/>
          <p:nvPr/>
        </p:nvSpPr>
        <p:spPr>
          <a:xfrm>
            <a:off x="6279854" y="5281954"/>
            <a:ext cx="72008" cy="7200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31158" y="5938818"/>
            <a:ext cx="72008" cy="7200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67062" y="5866810"/>
            <a:ext cx="72008" cy="7200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02068" y="5514673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year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5145" y="559002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kilo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8834" y="506125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31492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Distances between points in an attribute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44152"/>
          </a:xfrm>
        </p:spPr>
        <p:txBody>
          <a:bodyPr/>
          <a:lstStyle/>
          <a:p>
            <a:r>
              <a:rPr lang="en-US" dirty="0" smtClean="0"/>
              <a:t>For a specific point set in an attribute space, one can normalize its axes by making the unit the standard deviation of its values</a:t>
            </a:r>
          </a:p>
          <a:p>
            <a:r>
              <a:rPr lang="en-US" dirty="0" smtClean="0"/>
              <a:t>… but then, two different point sets in spaces with the same attributes use different distances</a:t>
            </a:r>
            <a:endParaRPr lang="en-US" dirty="0"/>
          </a:p>
        </p:txBody>
      </p:sp>
      <p:pic>
        <p:nvPicPr>
          <p:cNvPr id="14" name="Picture 2" descr="http://mathworld.wolfram.com/images/eps-gif/Axes_10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90" y="4714682"/>
            <a:ext cx="22669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99992" y="6005917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86407" y="6032293"/>
            <a:ext cx="103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weight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7403" y="4365104"/>
            <a:ext cx="97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length</a:t>
            </a:r>
          </a:p>
        </p:txBody>
      </p:sp>
      <p:sp>
        <p:nvSpPr>
          <p:cNvPr id="18" name="Oval 17"/>
          <p:cNvSpPr/>
          <p:nvPr/>
        </p:nvSpPr>
        <p:spPr>
          <a:xfrm>
            <a:off x="6279854" y="5281954"/>
            <a:ext cx="72008" cy="7200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31158" y="5938818"/>
            <a:ext cx="72008" cy="7200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062" y="5866810"/>
            <a:ext cx="72008" cy="72008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02068" y="5514673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5145" y="559002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kilo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38834" y="506125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39296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metric on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07846" cy="3259559"/>
          </a:xfrm>
        </p:spPr>
        <p:txBody>
          <a:bodyPr>
            <a:normAutofit/>
          </a:bodyPr>
          <a:lstStyle/>
          <a:p>
            <a:r>
              <a:rPr lang="en-US" dirty="0" smtClean="0"/>
              <a:t>Area of symmetric difference </a:t>
            </a:r>
            <a:r>
              <a:rPr lang="en-US" dirty="0" err="1" smtClean="0"/>
              <a:t>Asym</a:t>
            </a:r>
            <a:r>
              <a:rPr lang="en-US" dirty="0" smtClean="0"/>
              <a:t>, is it a metric?</a:t>
            </a:r>
            <a:br>
              <a:rPr lang="en-US" dirty="0" smtClean="0"/>
            </a:br>
            <a:endParaRPr lang="en-US" sz="1800" dirty="0" smtClean="0"/>
          </a:p>
          <a:p>
            <a:r>
              <a:rPr lang="en-US" dirty="0"/>
              <a:t>T</a:t>
            </a:r>
            <a:r>
              <a:rPr lang="en-US" dirty="0" smtClean="0"/>
              <a:t>hree properties (nonnegative, coincidence, symmetry) clear, to be verified:  triangle inequality.  It reads: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Given three polygons P, Q, R, we always have</a:t>
            </a:r>
            <a:br>
              <a:rPr lang="en-US" dirty="0" smtClean="0"/>
            </a:br>
            <a:r>
              <a:rPr lang="en-US" dirty="0" err="1" smtClean="0"/>
              <a:t>Asym</a:t>
            </a:r>
            <a:r>
              <a:rPr lang="en-US" dirty="0" smtClean="0"/>
              <a:t>(P,Q) </a:t>
            </a:r>
            <a:r>
              <a:rPr lang="en-US" dirty="0" smtClean="0">
                <a:sym typeface="Symbol" panose="05050102010706020507" pitchFamily="18" charset="2"/>
              </a:rPr>
              <a:t> </a:t>
            </a:r>
            <a:r>
              <a:rPr lang="en-US" dirty="0" err="1" smtClean="0">
                <a:sym typeface="Symbol" panose="05050102010706020507" pitchFamily="18" charset="2"/>
              </a:rPr>
              <a:t>Asym</a:t>
            </a:r>
            <a:r>
              <a:rPr lang="en-US" dirty="0" smtClean="0">
                <a:sym typeface="Symbol" panose="05050102010706020507" pitchFamily="18" charset="2"/>
              </a:rPr>
              <a:t>(P,R) + </a:t>
            </a:r>
            <a:r>
              <a:rPr lang="en-US" dirty="0" err="1" smtClean="0">
                <a:sym typeface="Symbol" panose="05050102010706020507" pitchFamily="18" charset="2"/>
              </a:rPr>
              <a:t>Asym</a:t>
            </a:r>
            <a:r>
              <a:rPr lang="en-US" dirty="0" smtClean="0">
                <a:sym typeface="Symbol" panose="05050102010706020507" pitchFamily="18" charset="2"/>
              </a:rPr>
              <a:t> (R,Q)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044642" y="4905890"/>
            <a:ext cx="3130061" cy="1230923"/>
          </a:xfrm>
          <a:custGeom>
            <a:avLst/>
            <a:gdLst>
              <a:gd name="connsiteX0" fmla="*/ 0 w 3130061"/>
              <a:gd name="connsiteY0" fmla="*/ 509954 h 1230923"/>
              <a:gd name="connsiteX1" fmla="*/ 474784 w 3130061"/>
              <a:gd name="connsiteY1" fmla="*/ 1230923 h 1230923"/>
              <a:gd name="connsiteX2" fmla="*/ 1978269 w 3130061"/>
              <a:gd name="connsiteY2" fmla="*/ 817685 h 1230923"/>
              <a:gd name="connsiteX3" fmla="*/ 2118946 w 3130061"/>
              <a:gd name="connsiteY3" fmla="*/ 1222131 h 1230923"/>
              <a:gd name="connsiteX4" fmla="*/ 2954215 w 3130061"/>
              <a:gd name="connsiteY4" fmla="*/ 1107831 h 1230923"/>
              <a:gd name="connsiteX5" fmla="*/ 3130061 w 3130061"/>
              <a:gd name="connsiteY5" fmla="*/ 211016 h 1230923"/>
              <a:gd name="connsiteX6" fmla="*/ 1626577 w 3130061"/>
              <a:gd name="connsiteY6" fmla="*/ 263769 h 1230923"/>
              <a:gd name="connsiteX7" fmla="*/ 1230923 w 3130061"/>
              <a:gd name="connsiteY7" fmla="*/ 712177 h 1230923"/>
              <a:gd name="connsiteX8" fmla="*/ 835269 w 3130061"/>
              <a:gd name="connsiteY8" fmla="*/ 0 h 1230923"/>
              <a:gd name="connsiteX9" fmla="*/ 835269 w 3130061"/>
              <a:gd name="connsiteY9" fmla="*/ 729762 h 1230923"/>
              <a:gd name="connsiteX10" fmla="*/ 0 w 3130061"/>
              <a:gd name="connsiteY10" fmla="*/ 509954 h 123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30061" h="1230923">
                <a:moveTo>
                  <a:pt x="0" y="509954"/>
                </a:moveTo>
                <a:lnTo>
                  <a:pt x="474784" y="1230923"/>
                </a:lnTo>
                <a:lnTo>
                  <a:pt x="1978269" y="817685"/>
                </a:lnTo>
                <a:lnTo>
                  <a:pt x="2118946" y="1222131"/>
                </a:lnTo>
                <a:lnTo>
                  <a:pt x="2954215" y="1107831"/>
                </a:lnTo>
                <a:lnTo>
                  <a:pt x="3130061" y="211016"/>
                </a:lnTo>
                <a:lnTo>
                  <a:pt x="1626577" y="263769"/>
                </a:lnTo>
                <a:lnTo>
                  <a:pt x="1230923" y="712177"/>
                </a:lnTo>
                <a:lnTo>
                  <a:pt x="835269" y="0"/>
                </a:lnTo>
                <a:lnTo>
                  <a:pt x="835269" y="729762"/>
                </a:lnTo>
                <a:lnTo>
                  <a:pt x="0" y="50995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011796" y="4791590"/>
            <a:ext cx="2479430" cy="1661746"/>
          </a:xfrm>
          <a:custGeom>
            <a:avLst/>
            <a:gdLst>
              <a:gd name="connsiteX0" fmla="*/ 1371600 w 2479430"/>
              <a:gd name="connsiteY0" fmla="*/ 0 h 1661746"/>
              <a:gd name="connsiteX1" fmla="*/ 536330 w 2479430"/>
              <a:gd name="connsiteY1" fmla="*/ 8793 h 1661746"/>
              <a:gd name="connsiteX2" fmla="*/ 325315 w 2479430"/>
              <a:gd name="connsiteY2" fmla="*/ 386862 h 1661746"/>
              <a:gd name="connsiteX3" fmla="*/ 0 w 2479430"/>
              <a:gd name="connsiteY3" fmla="*/ 580293 h 1661746"/>
              <a:gd name="connsiteX4" fmla="*/ 140676 w 2479430"/>
              <a:gd name="connsiteY4" fmla="*/ 1521069 h 1661746"/>
              <a:gd name="connsiteX5" fmla="*/ 650630 w 2479430"/>
              <a:gd name="connsiteY5" fmla="*/ 1477108 h 1661746"/>
              <a:gd name="connsiteX6" fmla="*/ 633046 w 2479430"/>
              <a:gd name="connsiteY6" fmla="*/ 817685 h 1661746"/>
              <a:gd name="connsiteX7" fmla="*/ 1169376 w 2479430"/>
              <a:gd name="connsiteY7" fmla="*/ 694593 h 1661746"/>
              <a:gd name="connsiteX8" fmla="*/ 1521069 w 2479430"/>
              <a:gd name="connsiteY8" fmla="*/ 1099039 h 1661746"/>
              <a:gd name="connsiteX9" fmla="*/ 1327638 w 2479430"/>
              <a:gd name="connsiteY9" fmla="*/ 1661746 h 1661746"/>
              <a:gd name="connsiteX10" fmla="*/ 1916723 w 2479430"/>
              <a:gd name="connsiteY10" fmla="*/ 1644162 h 1661746"/>
              <a:gd name="connsiteX11" fmla="*/ 2479430 w 2479430"/>
              <a:gd name="connsiteY11" fmla="*/ 958362 h 1661746"/>
              <a:gd name="connsiteX12" fmla="*/ 1820007 w 2479430"/>
              <a:gd name="connsiteY12" fmla="*/ 562708 h 1661746"/>
              <a:gd name="connsiteX13" fmla="*/ 1740876 w 2479430"/>
              <a:gd name="connsiteY13" fmla="*/ 131885 h 1661746"/>
              <a:gd name="connsiteX14" fmla="*/ 1371600 w 2479430"/>
              <a:gd name="connsiteY14" fmla="*/ 0 h 166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79430" h="1661746">
                <a:moveTo>
                  <a:pt x="1371600" y="0"/>
                </a:moveTo>
                <a:lnTo>
                  <a:pt x="536330" y="8793"/>
                </a:lnTo>
                <a:lnTo>
                  <a:pt x="325315" y="386862"/>
                </a:lnTo>
                <a:lnTo>
                  <a:pt x="0" y="580293"/>
                </a:lnTo>
                <a:lnTo>
                  <a:pt x="140676" y="1521069"/>
                </a:lnTo>
                <a:lnTo>
                  <a:pt x="650630" y="1477108"/>
                </a:lnTo>
                <a:lnTo>
                  <a:pt x="633046" y="817685"/>
                </a:lnTo>
                <a:lnTo>
                  <a:pt x="1169376" y="694593"/>
                </a:lnTo>
                <a:lnTo>
                  <a:pt x="1521069" y="1099039"/>
                </a:lnTo>
                <a:lnTo>
                  <a:pt x="1327638" y="1661746"/>
                </a:lnTo>
                <a:lnTo>
                  <a:pt x="1916723" y="1644162"/>
                </a:lnTo>
                <a:lnTo>
                  <a:pt x="2479430" y="958362"/>
                </a:lnTo>
                <a:lnTo>
                  <a:pt x="1820007" y="562708"/>
                </a:lnTo>
                <a:lnTo>
                  <a:pt x="1740876" y="131885"/>
                </a:lnTo>
                <a:lnTo>
                  <a:pt x="1371600" y="0"/>
                </a:lnTo>
                <a:close/>
              </a:path>
            </a:pathLst>
          </a:custGeom>
          <a:solidFill>
            <a:srgbClr val="FC5A66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8618" y="501128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85002" y="5947393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365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8734</TotalTime>
  <Words>2232</Words>
  <Application>Microsoft Office PowerPoint</Application>
  <PresentationFormat>On-screen Show (4:3)</PresentationFormat>
  <Paragraphs>380</Paragraphs>
  <Slides>58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Measures and metrics</vt:lpstr>
      <vt:lpstr>Measures in mathematics</vt:lpstr>
      <vt:lpstr>Measures in mathematics</vt:lpstr>
      <vt:lpstr>Measures in the rest of science</vt:lpstr>
      <vt:lpstr>Distance functions, or metrics</vt:lpstr>
      <vt:lpstr>Examples of metrics on points</vt:lpstr>
      <vt:lpstr>Distances between points in an attribute space?</vt:lpstr>
      <vt:lpstr>Distances between points in an attribute space?</vt:lpstr>
      <vt:lpstr>Example of metric on polygons</vt:lpstr>
      <vt:lpstr>Example of metric on polygons</vt:lpstr>
      <vt:lpstr>Interesting aspects for measures in geometric pattern matching</vt:lpstr>
      <vt:lpstr>Aggregation in measures</vt:lpstr>
      <vt:lpstr>Aggregation in measures</vt:lpstr>
      <vt:lpstr>Aggregation in measures</vt:lpstr>
      <vt:lpstr>Well-known measures</vt:lpstr>
      <vt:lpstr>Hausdorff distance</vt:lpstr>
      <vt:lpstr>Hausdorff distance</vt:lpstr>
      <vt:lpstr>Hausdorff distance</vt:lpstr>
      <vt:lpstr>Hausdorff distance</vt:lpstr>
      <vt:lpstr>Computation Hausdorff distance</vt:lpstr>
      <vt:lpstr>Computation Hausdorff distance</vt:lpstr>
      <vt:lpstr>Computation Hausdorff distance</vt:lpstr>
      <vt:lpstr>Computation Hausdorff distance</vt:lpstr>
      <vt:lpstr>Computation area of symmetric difference</vt:lpstr>
      <vt:lpstr>Computation area of symmetric difference</vt:lpstr>
      <vt:lpstr>Fréchet distance</vt:lpstr>
      <vt:lpstr>Fréchet distance</vt:lpstr>
      <vt:lpstr>Fréchet distance</vt:lpstr>
      <vt:lpstr>Fréchet distance</vt:lpstr>
      <vt:lpstr>Fréchet distance</vt:lpstr>
      <vt:lpstr>Fréchet distance</vt:lpstr>
      <vt:lpstr>Fréchet distance</vt:lpstr>
      <vt:lpstr>Fréchet distance</vt:lpstr>
      <vt:lpstr>Dynamic Time Warping</vt:lpstr>
      <vt:lpstr>Dynamic Time Warping</vt:lpstr>
      <vt:lpstr>Dynamic Time Warping</vt:lpstr>
      <vt:lpstr>Earth Mover’s Distance</vt:lpstr>
      <vt:lpstr>Earth Mover’s Distance</vt:lpstr>
      <vt:lpstr>Earth Mover’s Distance</vt:lpstr>
      <vt:lpstr>Earth Mover’s Distance</vt:lpstr>
      <vt:lpstr>Outliers and measures</vt:lpstr>
      <vt:lpstr>Outliers and measures</vt:lpstr>
      <vt:lpstr>Designing measures</vt:lpstr>
      <vt:lpstr>Designing measures</vt:lpstr>
      <vt:lpstr>Designing measures</vt:lpstr>
      <vt:lpstr>Designing measures</vt:lpstr>
      <vt:lpstr>Designing measures</vt:lpstr>
      <vt:lpstr>Designing measures</vt:lpstr>
      <vt:lpstr>Designing measures</vt:lpstr>
      <vt:lpstr>Designing measures</vt:lpstr>
      <vt:lpstr>Designing measures</vt:lpstr>
      <vt:lpstr>Designing measures</vt:lpstr>
      <vt:lpstr>Combining measures</vt:lpstr>
      <vt:lpstr>Combining measures</vt:lpstr>
      <vt:lpstr>Combining measures</vt:lpstr>
      <vt:lpstr>Combining measures</vt:lpstr>
      <vt:lpstr>Combining measures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</dc:title>
  <dc:creator>Marc van Kreveld</dc:creator>
  <cp:lastModifiedBy>Marc van Kreveld</cp:lastModifiedBy>
  <cp:revision>80</cp:revision>
  <dcterms:created xsi:type="dcterms:W3CDTF">2015-10-23T20:03:32Z</dcterms:created>
  <dcterms:modified xsi:type="dcterms:W3CDTF">2015-12-18T10:25:51Z</dcterms:modified>
</cp:coreProperties>
</file>