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2" r:id="rId33"/>
    <p:sldId id="294" r:id="rId34"/>
    <p:sldId id="293" r:id="rId35"/>
    <p:sldId id="290" r:id="rId36"/>
    <p:sldId id="295" r:id="rId37"/>
    <p:sldId id="296" r:id="rId38"/>
    <p:sldId id="297" r:id="rId39"/>
    <p:sldId id="306" r:id="rId40"/>
    <p:sldId id="307" r:id="rId41"/>
    <p:sldId id="298" r:id="rId42"/>
    <p:sldId id="299" r:id="rId43"/>
    <p:sldId id="308" r:id="rId44"/>
    <p:sldId id="300" r:id="rId45"/>
    <p:sldId id="303" r:id="rId46"/>
    <p:sldId id="301" r:id="rId47"/>
    <p:sldId id="302" r:id="rId48"/>
    <p:sldId id="309" r:id="rId49"/>
    <p:sldId id="310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11" autoAdjust="0"/>
  </p:normalViewPr>
  <p:slideViewPr>
    <p:cSldViewPr>
      <p:cViewPr varScale="1">
        <p:scale>
          <a:sx n="113" d="100"/>
          <a:sy n="113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7C11-9364-4D21-9969-FE17139805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C057A-0B97-417A-8499-FF85B45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same when circles intersect. In particular, a circle inside another circle does not have a cell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The efficiency of computing the 3D alpha shape is worse than for 2D alpha shapes, because the 3D Delaunay tetrahedrilization can have quadratic complexity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CEA516-E17E-42A6-AEE5-87D8AF7453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8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(Matthew Wright) https://www.youtube.com/watch?v=h0bnG1Wavag</a:t>
            </a:r>
          </a:p>
          <a:p>
            <a:r>
              <a:rPr lang="en-US" dirty="0" smtClean="0"/>
              <a:t>(Gunnar </a:t>
            </a:r>
            <a:r>
              <a:rPr lang="en-US" dirty="0" err="1" smtClean="0"/>
              <a:t>Carlsson</a:t>
            </a:r>
            <a:r>
              <a:rPr lang="en-US" dirty="0" smtClean="0"/>
              <a:t>) https://www.youtube.com/watch?v=XfWibrh6stw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https://en.wikipedia.org/wiki/Topological_data_analysis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989-1880-4350-A8DE-6C1CDF74B5FF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gif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Geometric 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036712"/>
          </a:xfrm>
        </p:spPr>
        <p:txBody>
          <a:bodyPr/>
          <a:lstStyle/>
          <a:p>
            <a:r>
              <a:rPr lang="en-US" dirty="0" smtClean="0"/>
              <a:t>Pattern Recognition 2015/2016</a:t>
            </a:r>
          </a:p>
          <a:p>
            <a:r>
              <a:rPr lang="en-US" dirty="0" smtClean="0"/>
              <a:t>Marc van Kreveld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22648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pic>
        <p:nvPicPr>
          <p:cNvPr id="7170" name="Picture 2" descr="http://cdn-ak.f.st-hatena.com/images/fotolife/k/kaiseh/20091011/200910110249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1716" r="2044" b="1889"/>
          <a:stretch/>
        </p:blipFill>
        <p:spPr bwMode="auto">
          <a:xfrm>
            <a:off x="940279" y="2277375"/>
            <a:ext cx="3700732" cy="37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5392" y="2132856"/>
            <a:ext cx="31953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Additively weighted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diagram; </a:t>
            </a:r>
            <a:br>
              <a:rPr lang="en-US" sz="2400" dirty="0" smtClean="0"/>
            </a:br>
            <a:r>
              <a:rPr lang="en-US" sz="2400" dirty="0" smtClean="0"/>
              <a:t>the weight of a site is shown by the size of the circle centered on it (almost the same as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 of the circles)</a:t>
            </a:r>
          </a:p>
          <a:p>
            <a:endParaRPr lang="en-US" sz="2400" dirty="0"/>
          </a:p>
          <a:p>
            <a:r>
              <a:rPr lang="en-US" sz="2400" dirty="0" err="1" smtClean="0"/>
              <a:t>Voronoi</a:t>
            </a:r>
            <a:r>
              <a:rPr lang="en-US" sz="2400" dirty="0" smtClean="0"/>
              <a:t> edges are hyperbolic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3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74739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pic>
        <p:nvPicPr>
          <p:cNvPr id="8194" name="Picture 2" descr="http://www.tc.umn.edu/~devul002/netmap/circle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80" y="1854674"/>
            <a:ext cx="7433098" cy="40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4513" y="6075076"/>
            <a:ext cx="546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Multiplicatively weighted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0679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798693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392" y="2132856"/>
            <a:ext cx="3195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Power diagram; </a:t>
            </a:r>
            <a:br>
              <a:rPr lang="en-US" sz="2400" dirty="0" smtClean="0"/>
            </a:br>
            <a:r>
              <a:rPr lang="en-US" sz="2400" dirty="0" smtClean="0"/>
              <a:t>the power distance between a site </a:t>
            </a:r>
            <a:r>
              <a:rPr lang="en-US" sz="2400" i="1" dirty="0" smtClean="0"/>
              <a:t>s</a:t>
            </a:r>
            <a:r>
              <a:rPr lang="en-US" sz="2400" dirty="0" smtClean="0"/>
              <a:t> with power </a:t>
            </a:r>
            <a:r>
              <a:rPr lang="en-US" sz="2400" i="1" dirty="0" smtClean="0"/>
              <a:t>r</a:t>
            </a:r>
            <a:r>
              <a:rPr lang="en-US" sz="2400" dirty="0" smtClean="0"/>
              <a:t> (radius of circle corresponding to </a:t>
            </a:r>
            <a:r>
              <a:rPr lang="en-US" sz="2400" i="1" dirty="0" smtClean="0"/>
              <a:t>s</a:t>
            </a:r>
            <a:r>
              <a:rPr lang="en-US" sz="2400" dirty="0" smtClean="0"/>
              <a:t>) and a point </a:t>
            </a:r>
            <a:r>
              <a:rPr lang="en-US" sz="2400" i="1" dirty="0" smtClean="0"/>
              <a:t>p</a:t>
            </a:r>
            <a:r>
              <a:rPr lang="en-US" sz="2400" dirty="0" smtClean="0"/>
              <a:t> is defined as </a:t>
            </a:r>
            <a:br>
              <a:rPr lang="en-US" sz="2400" dirty="0" smtClean="0"/>
            </a:br>
            <a:r>
              <a:rPr lang="en-US" sz="2400" dirty="0" err="1" smtClean="0"/>
              <a:t>d</a:t>
            </a:r>
            <a:r>
              <a:rPr lang="en-US" sz="2400" baseline="-25000" dirty="0" err="1" smtClean="0"/>
              <a:t>Power</a:t>
            </a:r>
            <a:r>
              <a:rPr lang="en-US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p</a:t>
            </a:r>
            <a:r>
              <a:rPr lang="en-US" sz="2400" dirty="0" smtClean="0"/>
              <a:t>) =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pic>
        <p:nvPicPr>
          <p:cNvPr id="9220" name="Picture 4" descr="https://upload.wikimedia.org/wikipedia/commons/thumb/8/8d/Power_diagram.svg/508px-Power_diagram.svg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6" y="1766288"/>
            <a:ext cx="4602662" cy="43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675" y="5143294"/>
            <a:ext cx="4865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Imagine a site (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y</a:t>
            </a:r>
            <a:r>
              <a:rPr lang="en-US" sz="2400" dirty="0" smtClean="0"/>
              <a:t>) with</a:t>
            </a:r>
            <a:br>
              <a:rPr lang="en-US" sz="2400" dirty="0" smtClean="0"/>
            </a:br>
            <a:r>
              <a:rPr lang="en-US" sz="2400" dirty="0" smtClean="0"/>
              <a:t>     power </a:t>
            </a:r>
            <a:r>
              <a:rPr lang="en-US" sz="2400" i="1" dirty="0" smtClean="0"/>
              <a:t>r</a:t>
            </a:r>
            <a:r>
              <a:rPr lang="en-US" sz="2400" dirty="0" smtClean="0"/>
              <a:t> to lie in 3D at (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y</a:t>
            </a:r>
            <a:r>
              <a:rPr lang="en-US" sz="2400" dirty="0" smtClean="0"/>
              <a:t>,</a:t>
            </a:r>
            <a:r>
              <a:rPr lang="en-US" sz="2400" b="1" dirty="0" smtClean="0">
                <a:sym typeface="Symbol"/>
              </a:rPr>
              <a:t>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)), and consider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 in </a:t>
            </a:r>
            <a:br>
              <a:rPr lang="en-US" sz="2400" dirty="0" smtClean="0"/>
            </a:br>
            <a:r>
              <a:rPr lang="en-US" sz="2400" i="1" dirty="0" smtClean="0"/>
              <a:t>z </a:t>
            </a:r>
            <a:r>
              <a:rPr lang="en-US" sz="2400" dirty="0" smtClean="0"/>
              <a:t>= 0 using Euclidean distance (</a:t>
            </a:r>
            <a:r>
              <a:rPr lang="en-US" sz="2400" i="1" dirty="0" smtClean="0"/>
              <a:t>K</a:t>
            </a:r>
            <a:r>
              <a:rPr lang="en-US" sz="2400" dirty="0" smtClean="0"/>
              <a:t> big)</a:t>
            </a:r>
          </a:p>
        </p:txBody>
      </p:sp>
    </p:spTree>
    <p:extLst>
      <p:ext uri="{BB962C8B-B14F-4D97-AF65-F5344CB8AC3E}">
        <p14:creationId xmlns:p14="http://schemas.microsoft.com/office/powerpoint/2010/main" val="3168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85290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smtClean="0"/>
              <a:t>Delaunay triangulation</a:t>
            </a:r>
            <a:endParaRPr lang="en-US" dirty="0"/>
          </a:p>
        </p:txBody>
      </p:sp>
      <p:pic>
        <p:nvPicPr>
          <p:cNvPr id="10242" name="Picture 2" descr="https://upload.wikimedia.org/wikipedia/commons/thumb/c/c4/Delaunay_Triangulation_%28100_Points%29.svg/2000px-Delaunay_Triangulation_%28100_Points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3" y="1897092"/>
            <a:ext cx="4719368" cy="47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5392" y="2132856"/>
            <a:ext cx="305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Straight-line graph on the given points where all bounded faces are triangles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3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85290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132856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Straight-line </a:t>
            </a:r>
            <a:r>
              <a:rPr lang="en-US" sz="2400" b="1" i="1" dirty="0" smtClean="0"/>
              <a:t>dual</a:t>
            </a:r>
            <a:r>
              <a:rPr lang="en-US" sz="2400" dirty="0" smtClean="0"/>
              <a:t> of the ordinary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diagram: two points are connected if and only if their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cells share an edge</a:t>
            </a:r>
          </a:p>
          <a:p>
            <a:endParaRPr lang="en-US" sz="2400" dirty="0"/>
          </a:p>
          <a:p>
            <a:r>
              <a:rPr lang="en-US" sz="2400" dirty="0" smtClean="0"/>
              <a:t>The Delaunay triangulation inherits the empty circle </a:t>
            </a:r>
            <a:r>
              <a:rPr lang="en-US" sz="2400" dirty="0" smtClean="0"/>
              <a:t>property by duality from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</a:t>
            </a:r>
            <a:endParaRPr lang="en-US" sz="2400" dirty="0"/>
          </a:p>
        </p:txBody>
      </p:sp>
      <p:pic>
        <p:nvPicPr>
          <p:cNvPr id="11266" name="Picture 2" descr="http://www.gamesetwatch.com/wikipedia_Delaunay_Voron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9" y="1973374"/>
            <a:ext cx="43338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85290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5392" y="2132856"/>
            <a:ext cx="3057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particular, the circumcircle of every triangle is empty (and conversely, if three points have an empty circumcircle, they define a Delaunay triangle)</a:t>
            </a:r>
            <a:endParaRPr lang="en-US" sz="2400" dirty="0"/>
          </a:p>
        </p:txBody>
      </p:sp>
      <p:pic>
        <p:nvPicPr>
          <p:cNvPr id="12290" name="Picture 2" descr="https://mssuraj.files.wordpress.com/2014/06/medium_259_2011_1900_fig2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0" y="1958696"/>
            <a:ext cx="4174886" cy="44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85290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5391" y="2132856"/>
            <a:ext cx="3186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Delaunay triangulations exist for points in 3D, but all of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 variations do not have duals that are triangulations</a:t>
            </a:r>
            <a:endParaRPr lang="en-US" sz="2400" dirty="0"/>
          </a:p>
        </p:txBody>
      </p:sp>
      <p:pic>
        <p:nvPicPr>
          <p:cNvPr id="13314" name="Picture 2" descr="http://www.preschern.org/detri/StanBunDeTri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4" y="1874088"/>
            <a:ext cx="5149178" cy="43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20082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smtClean="0"/>
              <a:t>Gabriel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5391" y="2132856"/>
            <a:ext cx="33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Subgraph of the Delaunay triangulation, two points are connected if and only if the diametric circle between the points is empty</a:t>
            </a:r>
            <a:endParaRPr lang="en-US" sz="2400" dirty="0"/>
          </a:p>
        </p:txBody>
      </p:sp>
      <p:pic>
        <p:nvPicPr>
          <p:cNvPr id="14338" name="Picture 2" descr="https://upload.wikimedia.org/wikipedia/commons/thumb/9/9f/Gabriel_graph.svg/600px-Gabriel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" y="1768415"/>
            <a:ext cx="4356340" cy="43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upload.wikimedia.org/wikipedia/commons/thumb/d/db/Not_Gabriel_Pairs.svg/220px-Not_Gabriel_Pai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465" y="4973728"/>
            <a:ext cx="1858886" cy="15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upload.wikimedia.org/wikipedia/commons/thumb/3/32/Gabriel_Pairs.svg/220px-Gabriel_Pair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54" y="4536072"/>
            <a:ext cx="1818585" cy="19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57486" cy="1325563"/>
          </a:xfrm>
        </p:spPr>
        <p:txBody>
          <a:bodyPr>
            <a:normAutofit/>
          </a:bodyPr>
          <a:lstStyle/>
          <a:p>
            <a:r>
              <a:rPr lang="en-US" dirty="0"/>
              <a:t>Geometric structures: </a:t>
            </a:r>
            <a:r>
              <a:rPr lang="en-US" dirty="0" smtClean="0"/>
              <a:t>Relative neighborhood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5391" y="2132856"/>
            <a:ext cx="33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Subgraph of the Delaunay triangulation, two points are connected if and only if the “lune” between the points is empty</a:t>
            </a:r>
            <a:endParaRPr lang="en-US" sz="2400" dirty="0"/>
          </a:p>
        </p:txBody>
      </p:sp>
      <p:pic>
        <p:nvPicPr>
          <p:cNvPr id="15362" name="Picture 2" descr="https://upload.wikimedia.org/wikipedia/commons/thumb/e/e7/Relative_neighborhood_graph.svg/450px-Relative_neighborhood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4" y="1764105"/>
            <a:ext cx="4352024" cy="43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i.stack.imgur.com/rRR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81" y="4544697"/>
            <a:ext cx="2861517" cy="190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l-GR" dirty="0" smtClean="0"/>
              <a:t>α</a:t>
            </a:r>
            <a:r>
              <a:rPr lang="en-US" dirty="0" smtClean="0"/>
              <a:t>-shape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45740" y="1813966"/>
            <a:ext cx="7886700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l-GR" b="1" dirty="0" smtClean="0"/>
              <a:t>α</a:t>
            </a:r>
            <a:r>
              <a:rPr lang="en-US" b="1" dirty="0" smtClean="0"/>
              <a:t>-shape </a:t>
            </a:r>
            <a:r>
              <a:rPr lang="en-US" dirty="0" smtClean="0"/>
              <a:t>is a general shape descriptor for a set of points   </a:t>
            </a:r>
            <a:r>
              <a:rPr lang="en-US" sz="2000" dirty="0" smtClean="0"/>
              <a:t>[ </a:t>
            </a:r>
            <a:r>
              <a:rPr lang="en-US" sz="2000" dirty="0" err="1" smtClean="0"/>
              <a:t>Edelsbrunner</a:t>
            </a:r>
            <a:r>
              <a:rPr lang="en-US" sz="2000" dirty="0" smtClean="0"/>
              <a:t>, Kirkpatrick, Seidel 1983]</a:t>
            </a:r>
          </a:p>
        </p:txBody>
      </p:sp>
      <p:pic>
        <p:nvPicPr>
          <p:cNvPr id="28676" name="Picture 7" descr="C:\Personal\Figures\Vector\2D_Point-set_Shapes\Data-driven\Process\alpha_shape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352800"/>
            <a:ext cx="4610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</a:p>
          <a:p>
            <a:r>
              <a:rPr lang="en-US" dirty="0" smtClean="0"/>
              <a:t>Geometric structures</a:t>
            </a:r>
          </a:p>
          <a:p>
            <a:pPr lvl="1"/>
            <a:r>
              <a:rPr lang="en-US" dirty="0" err="1" smtClean="0"/>
              <a:t>Voronoi</a:t>
            </a:r>
            <a:r>
              <a:rPr lang="en-US" dirty="0" smtClean="0"/>
              <a:t> diagrams</a:t>
            </a:r>
          </a:p>
          <a:p>
            <a:pPr lvl="1"/>
            <a:r>
              <a:rPr lang="en-US" dirty="0" smtClean="0"/>
              <a:t>Delaunay triangulation</a:t>
            </a:r>
          </a:p>
          <a:p>
            <a:pPr lvl="1"/>
            <a:r>
              <a:rPr lang="en-US" dirty="0" smtClean="0"/>
              <a:t>Gabriel graph, relative neighborhood graph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lpha-shape</a:t>
            </a:r>
            <a:endParaRPr lang="en-US" dirty="0"/>
          </a:p>
          <a:p>
            <a:r>
              <a:rPr lang="en-US" dirty="0" smtClean="0"/>
              <a:t>Topological structures</a:t>
            </a:r>
          </a:p>
          <a:p>
            <a:pPr lvl="1"/>
            <a:r>
              <a:rPr lang="en-US" dirty="0" smtClean="0"/>
              <a:t>Alpha-complex</a:t>
            </a:r>
          </a:p>
          <a:p>
            <a:pPr lvl="1"/>
            <a:r>
              <a:rPr lang="en-US" dirty="0" smtClean="0"/>
              <a:t>Persistence diagram</a:t>
            </a:r>
          </a:p>
        </p:txBody>
      </p:sp>
    </p:spTree>
    <p:extLst>
      <p:ext uri="{BB962C8B-B14F-4D97-AF65-F5344CB8AC3E}">
        <p14:creationId xmlns:p14="http://schemas.microsoft.com/office/powerpoint/2010/main" val="2903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" descr="C:\Personal\Figures\Vector\2D_Point-set_Shapes\Data-driven\Process\alpha_shape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352800"/>
            <a:ext cx="4610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The </a:t>
            </a:r>
            <a:r>
              <a:rPr lang="el-GR" dirty="0">
                <a:latin typeface="Calibri" pitchFamily="34" charset="0"/>
              </a:rPr>
              <a:t>α</a:t>
            </a:r>
            <a:r>
              <a:rPr lang="en-US" dirty="0" smtClean="0">
                <a:latin typeface="Calibri" pitchFamily="34" charset="0"/>
              </a:rPr>
              <a:t>-shape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45740" y="1813966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l-GR" b="1" dirty="0" smtClean="0"/>
              <a:t>α</a:t>
            </a:r>
            <a:r>
              <a:rPr lang="en-US" b="1" dirty="0" smtClean="0"/>
              <a:t>-shape </a:t>
            </a:r>
            <a:r>
              <a:rPr lang="en-US" dirty="0" smtClean="0"/>
              <a:t>is the straight-line graph with the </a:t>
            </a:r>
            <a:r>
              <a:rPr lang="el-GR" dirty="0" smtClean="0"/>
              <a:t>α</a:t>
            </a:r>
            <a:r>
              <a:rPr lang="en-US" dirty="0" smtClean="0"/>
              <a:t>-extreme points as the vertices and the </a:t>
            </a:r>
            <a:r>
              <a:rPr lang="el-GR" dirty="0" smtClean="0"/>
              <a:t>α</a:t>
            </a:r>
            <a:r>
              <a:rPr lang="en-US" dirty="0" smtClean="0"/>
              <a:t>-neighbors as the edges</a:t>
            </a:r>
          </a:p>
        </p:txBody>
      </p:sp>
      <p:sp>
        <p:nvSpPr>
          <p:cNvPr id="29699" name="Oval 5"/>
          <p:cNvSpPr>
            <a:spLocks noChangeArrowheads="1"/>
          </p:cNvSpPr>
          <p:nvPr/>
        </p:nvSpPr>
        <p:spPr bwMode="auto">
          <a:xfrm>
            <a:off x="987425" y="3895725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539750" y="3368675"/>
            <a:ext cx="156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radius </a:t>
            </a:r>
            <a:r>
              <a:rPr lang="el-GR" sz="2000"/>
              <a:t>α</a:t>
            </a:r>
            <a:r>
              <a:rPr lang="en-US" sz="2000"/>
              <a:t>-disk 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7112000" y="44243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/>
              <a:t>α</a:t>
            </a:r>
            <a:r>
              <a:rPr lang="en-US" sz="2000"/>
              <a:t>-extreme point 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4302125" y="3052763"/>
            <a:ext cx="186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/>
              <a:t>α</a:t>
            </a:r>
            <a:r>
              <a:rPr lang="en-US" sz="2000"/>
              <a:t>-neighbors</a:t>
            </a:r>
          </a:p>
        </p:txBody>
      </p:sp>
      <p:sp>
        <p:nvSpPr>
          <p:cNvPr id="29703" name="Oval 5"/>
          <p:cNvSpPr>
            <a:spLocks noChangeArrowheads="1"/>
          </p:cNvSpPr>
          <p:nvPr/>
        </p:nvSpPr>
        <p:spPr bwMode="auto">
          <a:xfrm>
            <a:off x="3786188" y="3465513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6911975" y="3733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5" name="Oval 5"/>
          <p:cNvSpPr>
            <a:spLocks noChangeArrowheads="1"/>
          </p:cNvSpPr>
          <p:nvPr/>
        </p:nvSpPr>
        <p:spPr bwMode="auto">
          <a:xfrm>
            <a:off x="5072063" y="407035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" descr="C:\Personal\Figures\Vector\2D_Point-set_Shapes\Data-driven\Process\alpha_shape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352800"/>
            <a:ext cx="4610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288338" cy="1168400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l-GR" b="1" dirty="0" smtClean="0"/>
              <a:t>α</a:t>
            </a:r>
            <a:r>
              <a:rPr lang="en-US" b="1" dirty="0" smtClean="0"/>
              <a:t>-shape </a:t>
            </a:r>
            <a:r>
              <a:rPr lang="en-US" dirty="0" smtClean="0"/>
              <a:t>edge is also a Delaunay triangulation edge (it has an empty circle through its endpoints)</a:t>
            </a:r>
          </a:p>
        </p:txBody>
      </p:sp>
      <p:sp>
        <p:nvSpPr>
          <p:cNvPr id="30723" name="Oval 5"/>
          <p:cNvSpPr>
            <a:spLocks noChangeArrowheads="1"/>
          </p:cNvSpPr>
          <p:nvPr/>
        </p:nvSpPr>
        <p:spPr bwMode="auto">
          <a:xfrm>
            <a:off x="987425" y="3895725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539750" y="3368675"/>
            <a:ext cx="156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radius </a:t>
            </a:r>
            <a:r>
              <a:rPr lang="el-GR" sz="2000"/>
              <a:t>α</a:t>
            </a:r>
            <a:r>
              <a:rPr lang="en-US" sz="2000"/>
              <a:t>-disk 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7112000" y="44243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/>
              <a:t>α</a:t>
            </a:r>
            <a:r>
              <a:rPr lang="en-US" sz="2000"/>
              <a:t>-extreme point 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4302125" y="3052763"/>
            <a:ext cx="186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/>
              <a:t>α</a:t>
            </a:r>
            <a:r>
              <a:rPr lang="en-US" sz="2000"/>
              <a:t>-neighbors</a:t>
            </a: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86188" y="3465513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6911975" y="3733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29" name="Oval 5"/>
          <p:cNvSpPr>
            <a:spLocks noChangeArrowheads="1"/>
          </p:cNvSpPr>
          <p:nvPr/>
        </p:nvSpPr>
        <p:spPr bwMode="auto">
          <a:xfrm>
            <a:off x="5072063" y="407035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The </a:t>
            </a:r>
            <a:r>
              <a:rPr lang="el-GR" dirty="0">
                <a:latin typeface="Calibri" pitchFamily="34" charset="0"/>
              </a:rPr>
              <a:t>α</a:t>
            </a:r>
            <a:r>
              <a:rPr lang="en-US" dirty="0" smtClean="0">
                <a:latin typeface="Calibri" pitchFamily="34" charset="0"/>
              </a:rPr>
              <a:t>-shape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42" y="1772791"/>
            <a:ext cx="8288338" cy="4032473"/>
          </a:xfrm>
        </p:spPr>
        <p:txBody>
          <a:bodyPr/>
          <a:lstStyle/>
          <a:p>
            <a:r>
              <a:rPr lang="en-US" dirty="0" smtClean="0"/>
              <a:t>The choice of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is important</a:t>
            </a:r>
          </a:p>
          <a:p>
            <a:pPr lvl="1"/>
            <a:r>
              <a:rPr lang="en-US" dirty="0" smtClean="0"/>
              <a:t>bigger </a:t>
            </a:r>
            <a:r>
              <a:rPr lang="el-GR" dirty="0" smtClean="0"/>
              <a:t>α</a:t>
            </a:r>
            <a:r>
              <a:rPr lang="en-US" dirty="0" smtClean="0"/>
              <a:t>: avoids holes and separate components in shape, but also less detail</a:t>
            </a:r>
          </a:p>
          <a:p>
            <a:pPr lvl="1"/>
            <a:r>
              <a:rPr lang="en-US" dirty="0" smtClean="0"/>
              <a:t>smaller </a:t>
            </a:r>
            <a:r>
              <a:rPr lang="el-GR" dirty="0" smtClean="0"/>
              <a:t>α</a:t>
            </a:r>
            <a:r>
              <a:rPr lang="en-US" dirty="0" smtClean="0"/>
              <a:t>: more detail but risk of holes and separate components</a:t>
            </a:r>
          </a:p>
          <a:p>
            <a:r>
              <a:rPr lang="en-US" dirty="0" smtClean="0"/>
              <a:t>How to determine the right </a:t>
            </a:r>
            <a:r>
              <a:rPr lang="el-GR" dirty="0" smtClean="0"/>
              <a:t>α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make </a:t>
            </a:r>
            <a:r>
              <a:rPr lang="el-GR" dirty="0" smtClean="0"/>
              <a:t>α</a:t>
            </a:r>
            <a:r>
              <a:rPr lang="en-US" dirty="0" smtClean="0"/>
              <a:t> adaptive: smaller where point density is higher and larger where point density is lower?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The </a:t>
            </a:r>
            <a:r>
              <a:rPr lang="el-GR" dirty="0">
                <a:latin typeface="Calibri" pitchFamily="34" charset="0"/>
              </a:rPr>
              <a:t>α</a:t>
            </a:r>
            <a:r>
              <a:rPr lang="en-US" dirty="0" smtClean="0">
                <a:latin typeface="Calibri" pitchFamily="34" charset="0"/>
              </a:rPr>
              <a:t>-shape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6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-shapes</a:t>
            </a:r>
          </a:p>
        </p:txBody>
      </p:sp>
      <p:pic>
        <p:nvPicPr>
          <p:cNvPr id="31747" name="Picture 2" descr="http://cgm.cs.mcgill.ca/%7Egodfried/teaching/projects97/belair/example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221163"/>
            <a:ext cx="2209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http://cgm.cs.mcgill.ca/%7Egodfried/teaching/projects97/belair/example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205038"/>
            <a:ext cx="2209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 descr="http://www.cgal.org/Manual/latest/doc_html/cgal_manual/Alpha_shapes_2/alphashap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782763"/>
            <a:ext cx="281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8" descr="http://ars.els-cdn.com/content/image/1-s2.0-S1570870508001716-gr2.jpg"/>
          <p:cNvPicPr>
            <a:picLocks noChangeAspect="1" noChangeArrowheads="1"/>
          </p:cNvPicPr>
          <p:nvPr/>
        </p:nvPicPr>
        <p:blipFill>
          <a:blip r:embed="rId5"/>
          <a:srcRect b="8156"/>
          <a:stretch>
            <a:fillRect/>
          </a:stretch>
        </p:blipFill>
        <p:spPr bwMode="auto">
          <a:xfrm>
            <a:off x="3492500" y="4076700"/>
            <a:ext cx="466725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0" descr="http://takisword.files.wordpress.com/2009/09/alpha_shape_2d_27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682750"/>
            <a:ext cx="2160587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α</a:t>
            </a:r>
            <a:r>
              <a:rPr lang="en-US" smtClean="0"/>
              <a:t>-shapes in 3D</a:t>
            </a:r>
          </a:p>
        </p:txBody>
      </p:sp>
      <p:pic>
        <p:nvPicPr>
          <p:cNvPr id="32771" name="Picture 2" descr="http://www.cs.princeton.edu/courses/archive/spr00/cs598b/lectures/pointclouds/img044.jpg"/>
          <p:cNvPicPr>
            <a:picLocks noChangeAspect="1" noChangeArrowheads="1"/>
          </p:cNvPicPr>
          <p:nvPr/>
        </p:nvPicPr>
        <p:blipFill>
          <a:blip r:embed="rId2"/>
          <a:srcRect l="12163" t="23656" r="12640" b="8377"/>
          <a:stretch>
            <a:fillRect/>
          </a:stretch>
        </p:blipFill>
        <p:spPr bwMode="auto">
          <a:xfrm>
            <a:off x="1042988" y="1844675"/>
            <a:ext cx="712946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α</a:t>
            </a:r>
            <a:r>
              <a:rPr lang="en-US" smtClean="0"/>
              <a:t>-shapes in 3D</a:t>
            </a:r>
          </a:p>
        </p:txBody>
      </p:sp>
      <p:pic>
        <p:nvPicPr>
          <p:cNvPr id="33795" name="Picture 2" descr="Conformal alpha shapes can be used for surface reconstruction of non-uniformly sampled sha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844675"/>
            <a:ext cx="7705725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>
            <a:off x="2319338" y="4878388"/>
            <a:ext cx="100012" cy="28892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835150" y="3644900"/>
            <a:ext cx="1008063" cy="28797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 smtClean="0"/>
              <a:t>-shape</a:t>
            </a:r>
          </a:p>
        </p:txBody>
      </p:sp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2116138"/>
          </a:xfrm>
        </p:spPr>
        <p:txBody>
          <a:bodyPr/>
          <a:lstStyle/>
          <a:p>
            <a:r>
              <a:rPr lang="en-US" dirty="0" smtClean="0"/>
              <a:t>We can compute the 2D </a:t>
            </a:r>
            <a:r>
              <a:rPr lang="el-GR" dirty="0" smtClean="0"/>
              <a:t>α</a:t>
            </a:r>
            <a:r>
              <a:rPr lang="en-US" dirty="0" smtClean="0"/>
              <a:t>-shape from the Delaunay triangulation by testing every edge: determine the radius of the smallest and largest empty circle through its endpoints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12875" y="4649788"/>
            <a:ext cx="1924050" cy="647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12875" y="3925888"/>
            <a:ext cx="1943100" cy="1952625"/>
          </a:xfrm>
          <a:custGeom>
            <a:avLst/>
            <a:gdLst>
              <a:gd name="connsiteX0" fmla="*/ 0 w 1943100"/>
              <a:gd name="connsiteY0" fmla="*/ 733425 h 1952625"/>
              <a:gd name="connsiteX1" fmla="*/ 1085850 w 1943100"/>
              <a:gd name="connsiteY1" fmla="*/ 0 h 1952625"/>
              <a:gd name="connsiteX2" fmla="*/ 1943100 w 1943100"/>
              <a:gd name="connsiteY2" fmla="*/ 1390650 h 1952625"/>
              <a:gd name="connsiteX3" fmla="*/ 142875 w 1943100"/>
              <a:gd name="connsiteY3" fmla="*/ 1952625 h 1952625"/>
              <a:gd name="connsiteX4" fmla="*/ 0 w 1943100"/>
              <a:gd name="connsiteY4" fmla="*/ 7334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3100" h="1952625">
                <a:moveTo>
                  <a:pt x="0" y="733425"/>
                </a:moveTo>
                <a:lnTo>
                  <a:pt x="1085850" y="0"/>
                </a:lnTo>
                <a:lnTo>
                  <a:pt x="1943100" y="1390650"/>
                </a:lnTo>
                <a:lnTo>
                  <a:pt x="142875" y="1952625"/>
                </a:lnTo>
                <a:lnTo>
                  <a:pt x="0" y="73342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14588" y="3860800"/>
            <a:ext cx="142875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3500" y="4581525"/>
            <a:ext cx="144463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8188" y="5229225"/>
            <a:ext cx="144462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7963" y="5805488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58888" y="4116388"/>
            <a:ext cx="2116137" cy="207645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54138" y="3925888"/>
            <a:ext cx="2078037" cy="20669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30" name="TextBox 15"/>
          <p:cNvSpPr txBox="1">
            <a:spLocks noChangeArrowheads="1"/>
          </p:cNvSpPr>
          <p:nvPr/>
        </p:nvSpPr>
        <p:spPr bwMode="auto">
          <a:xfrm>
            <a:off x="912813" y="4365625"/>
            <a:ext cx="346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p</a:t>
            </a:r>
          </a:p>
        </p:txBody>
      </p:sp>
      <p:sp>
        <p:nvSpPr>
          <p:cNvPr id="34831" name="TextBox 16"/>
          <p:cNvSpPr txBox="1">
            <a:spLocks noChangeArrowheads="1"/>
          </p:cNvSpPr>
          <p:nvPr/>
        </p:nvSpPr>
        <p:spPr bwMode="auto">
          <a:xfrm>
            <a:off x="3419475" y="5157788"/>
            <a:ext cx="347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q</a:t>
            </a:r>
          </a:p>
        </p:txBody>
      </p:sp>
      <p:sp>
        <p:nvSpPr>
          <p:cNvPr id="34832" name="TextBox 17"/>
          <p:cNvSpPr txBox="1">
            <a:spLocks noChangeArrowheads="1"/>
          </p:cNvSpPr>
          <p:nvPr/>
        </p:nvSpPr>
        <p:spPr bwMode="auto">
          <a:xfrm>
            <a:off x="4067175" y="3573463"/>
            <a:ext cx="4752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Circles containing </a:t>
            </a:r>
            <a:r>
              <a:rPr lang="en-US" sz="2400" i="1">
                <a:latin typeface="Calibri" pitchFamily="34" charset="0"/>
              </a:rPr>
              <a:t>p</a:t>
            </a:r>
            <a:r>
              <a:rPr lang="en-US" sz="2400">
                <a:latin typeface="Calibri" pitchFamily="34" charset="0"/>
              </a:rPr>
              <a:t> and </a:t>
            </a:r>
            <a:r>
              <a:rPr lang="en-US" sz="2400" i="1">
                <a:latin typeface="Calibri" pitchFamily="34" charset="0"/>
              </a:rPr>
              <a:t>q</a:t>
            </a:r>
            <a:r>
              <a:rPr lang="en-US" sz="2400">
                <a:latin typeface="Calibri" pitchFamily="34" charset="0"/>
              </a:rPr>
              <a:t> have their centers on the bisector of </a:t>
            </a:r>
            <a:r>
              <a:rPr lang="en-US" sz="2400" i="1">
                <a:latin typeface="Calibri" pitchFamily="34" charset="0"/>
              </a:rPr>
              <a:t>p</a:t>
            </a:r>
            <a:r>
              <a:rPr lang="en-US" sz="2400">
                <a:latin typeface="Calibri" pitchFamily="34" charset="0"/>
              </a:rPr>
              <a:t> and </a:t>
            </a:r>
            <a:r>
              <a:rPr lang="en-US" sz="2400" i="1">
                <a:latin typeface="Calibri" pitchFamily="34" charset="0"/>
              </a:rPr>
              <a:t>q</a:t>
            </a:r>
          </a:p>
        </p:txBody>
      </p:sp>
      <p:sp>
        <p:nvSpPr>
          <p:cNvPr id="34833" name="TextBox 18"/>
          <p:cNvSpPr txBox="1">
            <a:spLocks noChangeArrowheads="1"/>
          </p:cNvSpPr>
          <p:nvPr/>
        </p:nvSpPr>
        <p:spPr bwMode="auto">
          <a:xfrm>
            <a:off x="4067175" y="4541838"/>
            <a:ext cx="47529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Empty circles containing </a:t>
            </a:r>
            <a:r>
              <a:rPr lang="en-US" sz="2400" i="1">
                <a:latin typeface="Calibri" pitchFamily="34" charset="0"/>
              </a:rPr>
              <a:t>p</a:t>
            </a:r>
            <a:r>
              <a:rPr lang="en-US" sz="2400">
                <a:latin typeface="Calibri" pitchFamily="34" charset="0"/>
              </a:rPr>
              <a:t> and </a:t>
            </a:r>
            <a:r>
              <a:rPr lang="en-US" sz="2400" i="1">
                <a:latin typeface="Calibri" pitchFamily="34" charset="0"/>
              </a:rPr>
              <a:t>q</a:t>
            </a:r>
            <a:r>
              <a:rPr lang="en-US" sz="2400">
                <a:latin typeface="Calibri" pitchFamily="34" charset="0"/>
              </a:rPr>
              <a:t> have their centers between the centers of the circumcircles of the two triangles incident to edge </a:t>
            </a:r>
            <a:r>
              <a:rPr lang="en-US" sz="2400" i="1">
                <a:latin typeface="Calibri" pitchFamily="34" charset="0"/>
              </a:rPr>
              <a:t>pq</a:t>
            </a:r>
            <a:r>
              <a:rPr lang="en-US" sz="2400">
                <a:latin typeface="Calibri" pitchFamily="34" charset="0"/>
              </a:rPr>
              <a:t>  </a:t>
            </a:r>
            <a:endParaRPr lang="en-US" sz="2400" i="1"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92363" y="4806950"/>
            <a:ext cx="73025" cy="7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68538" y="5157788"/>
            <a:ext cx="71437" cy="71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>
            <a:off x="552450" y="4061743"/>
            <a:ext cx="3381375" cy="1657350"/>
          </a:xfrm>
          <a:custGeom>
            <a:avLst/>
            <a:gdLst>
              <a:gd name="connsiteX0" fmla="*/ 0 w 2781300"/>
              <a:gd name="connsiteY0" fmla="*/ 381000 h 1371600"/>
              <a:gd name="connsiteX1" fmla="*/ 1095375 w 2781300"/>
              <a:gd name="connsiteY1" fmla="*/ 0 h 1371600"/>
              <a:gd name="connsiteX2" fmla="*/ 2781300 w 2781300"/>
              <a:gd name="connsiteY2" fmla="*/ 85725 h 1371600"/>
              <a:gd name="connsiteX3" fmla="*/ 1095375 w 2781300"/>
              <a:gd name="connsiteY3" fmla="*/ 1371600 h 1371600"/>
              <a:gd name="connsiteX4" fmla="*/ 0 w 2781300"/>
              <a:gd name="connsiteY4" fmla="*/ 381000 h 1371600"/>
              <a:gd name="connsiteX0" fmla="*/ 0 w 1485900"/>
              <a:gd name="connsiteY0" fmla="*/ 381000 h 1371600"/>
              <a:gd name="connsiteX1" fmla="*/ 1095375 w 1485900"/>
              <a:gd name="connsiteY1" fmla="*/ 0 h 1371600"/>
              <a:gd name="connsiteX2" fmla="*/ 1485900 w 1485900"/>
              <a:gd name="connsiteY2" fmla="*/ 523875 h 1371600"/>
              <a:gd name="connsiteX3" fmla="*/ 1095375 w 1485900"/>
              <a:gd name="connsiteY3" fmla="*/ 1371600 h 1371600"/>
              <a:gd name="connsiteX4" fmla="*/ 0 w 1485900"/>
              <a:gd name="connsiteY4" fmla="*/ 381000 h 1371600"/>
              <a:gd name="connsiteX0" fmla="*/ 0 w 3381375"/>
              <a:gd name="connsiteY0" fmla="*/ 1657350 h 1657350"/>
              <a:gd name="connsiteX1" fmla="*/ 2990850 w 3381375"/>
              <a:gd name="connsiteY1" fmla="*/ 0 h 1657350"/>
              <a:gd name="connsiteX2" fmla="*/ 3381375 w 3381375"/>
              <a:gd name="connsiteY2" fmla="*/ 523875 h 1657350"/>
              <a:gd name="connsiteX3" fmla="*/ 2990850 w 3381375"/>
              <a:gd name="connsiteY3" fmla="*/ 1371600 h 1657350"/>
              <a:gd name="connsiteX4" fmla="*/ 0 w 3381375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375" h="1657350">
                <a:moveTo>
                  <a:pt x="0" y="1657350"/>
                </a:moveTo>
                <a:lnTo>
                  <a:pt x="2990850" y="0"/>
                </a:lnTo>
                <a:lnTo>
                  <a:pt x="3381375" y="523875"/>
                </a:lnTo>
                <a:lnTo>
                  <a:pt x="2990850" y="1371600"/>
                </a:lnTo>
                <a:lnTo>
                  <a:pt x="0" y="165735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457700" y="1880518"/>
            <a:ext cx="2847975" cy="1371600"/>
          </a:xfrm>
          <a:custGeom>
            <a:avLst/>
            <a:gdLst>
              <a:gd name="connsiteX0" fmla="*/ 0 w 2781300"/>
              <a:gd name="connsiteY0" fmla="*/ 381000 h 1371600"/>
              <a:gd name="connsiteX1" fmla="*/ 1095375 w 2781300"/>
              <a:gd name="connsiteY1" fmla="*/ 0 h 1371600"/>
              <a:gd name="connsiteX2" fmla="*/ 2781300 w 2781300"/>
              <a:gd name="connsiteY2" fmla="*/ 85725 h 1371600"/>
              <a:gd name="connsiteX3" fmla="*/ 1095375 w 2781300"/>
              <a:gd name="connsiteY3" fmla="*/ 1371600 h 1371600"/>
              <a:gd name="connsiteX4" fmla="*/ 0 w 2781300"/>
              <a:gd name="connsiteY4" fmla="*/ 381000 h 1371600"/>
              <a:gd name="connsiteX0" fmla="*/ 0 w 2847975"/>
              <a:gd name="connsiteY0" fmla="*/ 381000 h 1371600"/>
              <a:gd name="connsiteX1" fmla="*/ 1095375 w 2847975"/>
              <a:gd name="connsiteY1" fmla="*/ 0 h 1371600"/>
              <a:gd name="connsiteX2" fmla="*/ 2847975 w 2847975"/>
              <a:gd name="connsiteY2" fmla="*/ 228600 h 1371600"/>
              <a:gd name="connsiteX3" fmla="*/ 1095375 w 2847975"/>
              <a:gd name="connsiteY3" fmla="*/ 1371600 h 1371600"/>
              <a:gd name="connsiteX4" fmla="*/ 0 w 2847975"/>
              <a:gd name="connsiteY4" fmla="*/ 3810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75" h="1371600">
                <a:moveTo>
                  <a:pt x="0" y="381000"/>
                </a:moveTo>
                <a:lnTo>
                  <a:pt x="1095375" y="0"/>
                </a:lnTo>
                <a:lnTo>
                  <a:pt x="2847975" y="228600"/>
                </a:lnTo>
                <a:lnTo>
                  <a:pt x="1095375" y="1371600"/>
                </a:lnTo>
                <a:lnTo>
                  <a:pt x="0" y="38100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59213" y="4514181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7838" y="5628606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31063" y="2028156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83088" y="2190081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 smtClean="0"/>
              <a:t>-shape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93975" y="2556793"/>
            <a:ext cx="568801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4"/>
            <a:endCxn id="11" idx="0"/>
          </p:cNvCxnSpPr>
          <p:nvPr/>
        </p:nvCxnSpPr>
        <p:spPr>
          <a:xfrm>
            <a:off x="5545138" y="1951956"/>
            <a:ext cx="0" cy="12239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73700" y="1807493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73700" y="3175918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95900" y="1520156"/>
            <a:ext cx="2116138" cy="207645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54" name="TextBox 14"/>
          <p:cNvSpPr txBox="1">
            <a:spLocks noChangeArrowheads="1"/>
          </p:cNvSpPr>
          <p:nvPr/>
        </p:nvSpPr>
        <p:spPr bwMode="auto">
          <a:xfrm>
            <a:off x="5402263" y="1340768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p</a:t>
            </a:r>
          </a:p>
        </p:txBody>
      </p:sp>
      <p:sp>
        <p:nvSpPr>
          <p:cNvPr id="35855" name="TextBox 15"/>
          <p:cNvSpPr txBox="1">
            <a:spLocks noChangeArrowheads="1"/>
          </p:cNvSpPr>
          <p:nvPr/>
        </p:nvSpPr>
        <p:spPr bwMode="auto">
          <a:xfrm>
            <a:off x="5373688" y="3287043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q</a:t>
            </a:r>
          </a:p>
        </p:txBody>
      </p:sp>
      <p:sp>
        <p:nvSpPr>
          <p:cNvPr id="36" name="Oval 35"/>
          <p:cNvSpPr/>
          <p:nvPr/>
        </p:nvSpPr>
        <p:spPr>
          <a:xfrm>
            <a:off x="4391025" y="1796381"/>
            <a:ext cx="1611313" cy="152241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84200" y="4747543"/>
            <a:ext cx="568801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9" idx="4"/>
            <a:endCxn id="40" idx="0"/>
          </p:cNvCxnSpPr>
          <p:nvPr/>
        </p:nvCxnSpPr>
        <p:spPr>
          <a:xfrm>
            <a:off x="3535363" y="4142706"/>
            <a:ext cx="0" cy="12239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63925" y="3998243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63925" y="5366668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7650" y="3118768"/>
            <a:ext cx="3449638" cy="329565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62" name="TextBox 41"/>
          <p:cNvSpPr txBox="1">
            <a:spLocks noChangeArrowheads="1"/>
          </p:cNvSpPr>
          <p:nvPr/>
        </p:nvSpPr>
        <p:spPr bwMode="auto">
          <a:xfrm>
            <a:off x="3421063" y="3502943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p</a:t>
            </a:r>
          </a:p>
        </p:txBody>
      </p:sp>
      <p:sp>
        <p:nvSpPr>
          <p:cNvPr id="35863" name="TextBox 42"/>
          <p:cNvSpPr txBox="1">
            <a:spLocks noChangeArrowheads="1"/>
          </p:cNvSpPr>
          <p:nvPr/>
        </p:nvSpPr>
        <p:spPr bwMode="auto">
          <a:xfrm>
            <a:off x="3411538" y="5468268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Calibri" pitchFamily="34" charset="0"/>
              </a:rPr>
              <a:t>q</a:t>
            </a:r>
          </a:p>
        </p:txBody>
      </p:sp>
      <p:sp>
        <p:nvSpPr>
          <p:cNvPr id="44" name="Oval 43"/>
          <p:cNvSpPr/>
          <p:nvPr/>
        </p:nvSpPr>
        <p:spPr>
          <a:xfrm>
            <a:off x="2411760" y="3987131"/>
            <a:ext cx="1541115" cy="1527174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9" name="Straight Connector 48"/>
          <p:cNvCxnSpPr>
            <a:stCxn id="50" idx="2"/>
            <a:endCxn id="51" idx="6"/>
          </p:cNvCxnSpPr>
          <p:nvPr/>
        </p:nvCxnSpPr>
        <p:spPr>
          <a:xfrm flipH="1" flipV="1">
            <a:off x="1979141" y="4749131"/>
            <a:ext cx="1166813" cy="3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45954" y="4715793"/>
            <a:ext cx="73025" cy="7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07704" y="4714206"/>
            <a:ext cx="71437" cy="71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" name="Straight Connector 53"/>
          <p:cNvCxnSpPr>
            <a:stCxn id="55" idx="2"/>
            <a:endCxn id="56" idx="6"/>
          </p:cNvCxnSpPr>
          <p:nvPr/>
        </p:nvCxnSpPr>
        <p:spPr>
          <a:xfrm flipH="1" flipV="1">
            <a:off x="5226050" y="2558381"/>
            <a:ext cx="1166813" cy="3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92863" y="2525043"/>
            <a:ext cx="73025" cy="7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54613" y="2523456"/>
            <a:ext cx="71437" cy="71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275856" y="4823743"/>
            <a:ext cx="1228725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581650" y="2594893"/>
            <a:ext cx="790575" cy="1143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3" name="TextBox 60"/>
          <p:cNvSpPr txBox="1">
            <a:spLocks noChangeArrowheads="1"/>
          </p:cNvSpPr>
          <p:nvPr/>
        </p:nvSpPr>
        <p:spPr bwMode="auto">
          <a:xfrm>
            <a:off x="6162675" y="3756943"/>
            <a:ext cx="265779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This center realizes the smallest circle</a:t>
            </a:r>
          </a:p>
        </p:txBody>
      </p:sp>
      <p:sp>
        <p:nvSpPr>
          <p:cNvPr id="35874" name="TextBox 61"/>
          <p:cNvSpPr txBox="1">
            <a:spLocks noChangeArrowheads="1"/>
          </p:cNvSpPr>
          <p:nvPr/>
        </p:nvSpPr>
        <p:spPr bwMode="auto">
          <a:xfrm>
            <a:off x="4572000" y="5214268"/>
            <a:ext cx="2933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This center realizes the smallest circle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477000" y="2632993"/>
            <a:ext cx="1000125" cy="657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6" name="TextBox 66"/>
          <p:cNvSpPr txBox="1">
            <a:spLocks noChangeArrowheads="1"/>
          </p:cNvSpPr>
          <p:nvPr/>
        </p:nvSpPr>
        <p:spPr bwMode="auto">
          <a:xfrm>
            <a:off x="7534275" y="3147343"/>
            <a:ext cx="1020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largest</a:t>
            </a:r>
          </a:p>
        </p:txBody>
      </p:sp>
      <p:sp>
        <p:nvSpPr>
          <p:cNvPr id="35877" name="TextBox 67"/>
          <p:cNvSpPr txBox="1">
            <a:spLocks noChangeArrowheads="1"/>
          </p:cNvSpPr>
          <p:nvPr/>
        </p:nvSpPr>
        <p:spPr bwMode="auto">
          <a:xfrm>
            <a:off x="3114675" y="6119143"/>
            <a:ext cx="1020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largest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2066925" y="4833268"/>
            <a:ext cx="1123950" cy="1362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 smtClean="0"/>
              <a:t>-shape</a:t>
            </a:r>
          </a:p>
        </p:txBody>
      </p:sp>
      <p:sp>
        <p:nvSpPr>
          <p:cNvPr id="36866" name="Content Placeholder 3"/>
          <p:cNvSpPr>
            <a:spLocks noGrp="1"/>
          </p:cNvSpPr>
          <p:nvPr>
            <p:ph idx="1"/>
          </p:nvPr>
        </p:nvSpPr>
        <p:spPr>
          <a:xfrm>
            <a:off x="611560" y="1700808"/>
            <a:ext cx="7886700" cy="4351338"/>
          </a:xfrm>
        </p:spPr>
        <p:txBody>
          <a:bodyPr/>
          <a:lstStyle/>
          <a:p>
            <a:r>
              <a:rPr lang="en-US" dirty="0" smtClean="0"/>
              <a:t>The 2D </a:t>
            </a:r>
            <a:r>
              <a:rPr lang="el-GR" dirty="0" smtClean="0"/>
              <a:t>α</a:t>
            </a:r>
            <a:r>
              <a:rPr lang="en-US" dirty="0" smtClean="0"/>
              <a:t>-shape can be computed from a given Delaunay triangulation on </a:t>
            </a:r>
            <a:r>
              <a:rPr lang="en-US" i="1" dirty="0" smtClean="0"/>
              <a:t>n</a:t>
            </a:r>
            <a:r>
              <a:rPr lang="en-US" dirty="0" smtClean="0"/>
              <a:t> points in just O(</a:t>
            </a:r>
            <a:r>
              <a:rPr lang="en-US" i="1" dirty="0" smtClean="0"/>
              <a:t>n</a:t>
            </a:r>
            <a:r>
              <a:rPr lang="en-US" dirty="0" smtClean="0"/>
              <a:t>) time (assuming the Delaunay triangulation is stored in a suitable triangle mesh representation!)</a:t>
            </a:r>
          </a:p>
          <a:p>
            <a:r>
              <a:rPr lang="en-US" dirty="0" smtClean="0"/>
              <a:t>From the points: 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 time is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 flipV="1">
            <a:off x="7374582" y="5274940"/>
            <a:ext cx="1085850" cy="190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107882" y="4846315"/>
            <a:ext cx="333375" cy="838200"/>
          </a:xfrm>
          <a:custGeom>
            <a:avLst/>
            <a:gdLst>
              <a:gd name="connsiteX0" fmla="*/ 0 w 333375"/>
              <a:gd name="connsiteY0" fmla="*/ 0 h 838200"/>
              <a:gd name="connsiteX1" fmla="*/ 9525 w 333375"/>
              <a:gd name="connsiteY1" fmla="*/ 838200 h 838200"/>
              <a:gd name="connsiteX2" fmla="*/ 333375 w 333375"/>
              <a:gd name="connsiteY2" fmla="*/ 342900 h 838200"/>
              <a:gd name="connsiteX3" fmla="*/ 0 w 333375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838200">
                <a:moveTo>
                  <a:pt x="0" y="0"/>
                </a:moveTo>
                <a:lnTo>
                  <a:pt x="9525" y="838200"/>
                </a:lnTo>
                <a:lnTo>
                  <a:pt x="333375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 smtClean="0"/>
              <a:t>-shape in 3D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812035"/>
          </a:xfrm>
        </p:spPr>
        <p:txBody>
          <a:bodyPr/>
          <a:lstStyle/>
          <a:p>
            <a:r>
              <a:rPr lang="en-US" dirty="0" smtClean="0"/>
              <a:t>In 3D everything is analogous:</a:t>
            </a:r>
          </a:p>
          <a:p>
            <a:pPr lvl="1"/>
            <a:r>
              <a:rPr lang="en-US" dirty="0" smtClean="0"/>
              <a:t>Triangles of the </a:t>
            </a:r>
            <a:r>
              <a:rPr lang="el-GR" dirty="0" smtClean="0"/>
              <a:t>α</a:t>
            </a:r>
            <a:r>
              <a:rPr lang="en-US" dirty="0" smtClean="0"/>
              <a:t>-shape are defined by empty balls of radius </a:t>
            </a:r>
            <a:r>
              <a:rPr lang="el-GR" dirty="0" smtClean="0"/>
              <a:t>α</a:t>
            </a:r>
            <a:endParaRPr lang="en-US" dirty="0" smtClean="0"/>
          </a:p>
          <a:p>
            <a:pPr lvl="1"/>
            <a:r>
              <a:rPr lang="en-US" dirty="0" smtClean="0"/>
              <a:t>These triangles occur in the Delaunay </a:t>
            </a:r>
            <a:r>
              <a:rPr lang="en-US" dirty="0" err="1" smtClean="0"/>
              <a:t>tetrahedrilization</a:t>
            </a:r>
            <a:endParaRPr lang="en-US" dirty="0" smtClean="0"/>
          </a:p>
          <a:p>
            <a:pPr lvl="1"/>
            <a:r>
              <a:rPr lang="en-US" dirty="0" smtClean="0"/>
              <a:t>For any triangle in the Delaunay </a:t>
            </a:r>
            <a:r>
              <a:rPr lang="en-US" dirty="0" err="1" smtClean="0"/>
              <a:t>tetrahedrilization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 centers of balls through</a:t>
            </a:r>
            <a:br>
              <a:rPr lang="en-US" dirty="0" smtClean="0"/>
            </a:br>
            <a:r>
              <a:rPr lang="en-US" dirty="0" smtClean="0"/>
              <a:t>its vertices lie on a line and</a:t>
            </a:r>
            <a:br>
              <a:rPr lang="en-US" dirty="0" smtClean="0"/>
            </a:br>
            <a:r>
              <a:rPr lang="en-US" dirty="0" smtClean="0"/>
              <a:t>we can decide in O(1) time</a:t>
            </a:r>
            <a:br>
              <a:rPr lang="en-US" dirty="0" smtClean="0"/>
            </a:br>
            <a:r>
              <a:rPr lang="en-US" dirty="0" smtClean="0"/>
              <a:t>whether a triangle occurs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l-GR" dirty="0" smtClean="0"/>
              <a:t>α</a:t>
            </a:r>
            <a:r>
              <a:rPr lang="en-US" dirty="0" smtClean="0"/>
              <a:t>-shape by inspecting</a:t>
            </a:r>
            <a:br>
              <a:rPr lang="en-US" dirty="0" smtClean="0"/>
            </a:br>
            <a:r>
              <a:rPr lang="en-US" dirty="0" smtClean="0"/>
              <a:t>the two incident </a:t>
            </a:r>
            <a:r>
              <a:rPr lang="en-US" dirty="0" err="1" smtClean="0"/>
              <a:t>tetrahedra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(their </a:t>
            </a:r>
            <a:r>
              <a:rPr lang="en-US" dirty="0" err="1" smtClean="0"/>
              <a:t>circumspheres</a:t>
            </a:r>
            <a:r>
              <a:rPr lang="en-US" dirty="0" smtClean="0"/>
              <a:t>)</a:t>
            </a:r>
          </a:p>
        </p:txBody>
      </p:sp>
      <p:sp>
        <p:nvSpPr>
          <p:cNvPr id="5" name="Freeform 4"/>
          <p:cNvSpPr/>
          <p:nvPr/>
        </p:nvSpPr>
        <p:spPr>
          <a:xfrm>
            <a:off x="6917382" y="3789040"/>
            <a:ext cx="657225" cy="2800350"/>
          </a:xfrm>
          <a:custGeom>
            <a:avLst/>
            <a:gdLst>
              <a:gd name="connsiteX0" fmla="*/ 0 w 647700"/>
              <a:gd name="connsiteY0" fmla="*/ 0 h 2447925"/>
              <a:gd name="connsiteX1" fmla="*/ 647700 w 647700"/>
              <a:gd name="connsiteY1" fmla="*/ 704850 h 2447925"/>
              <a:gd name="connsiteX2" fmla="*/ 619125 w 647700"/>
              <a:gd name="connsiteY2" fmla="*/ 2447925 h 2447925"/>
              <a:gd name="connsiteX3" fmla="*/ 0 w 647700"/>
              <a:gd name="connsiteY3" fmla="*/ 1819275 h 2447925"/>
              <a:gd name="connsiteX4" fmla="*/ 0 w 647700"/>
              <a:gd name="connsiteY4" fmla="*/ 0 h 2447925"/>
              <a:gd name="connsiteX0" fmla="*/ 0 w 647700"/>
              <a:gd name="connsiteY0" fmla="*/ 0 h 2447925"/>
              <a:gd name="connsiteX1" fmla="*/ 647700 w 647700"/>
              <a:gd name="connsiteY1" fmla="*/ 546650 h 2447925"/>
              <a:gd name="connsiteX2" fmla="*/ 619125 w 647700"/>
              <a:gd name="connsiteY2" fmla="*/ 2447925 h 2447925"/>
              <a:gd name="connsiteX3" fmla="*/ 0 w 647700"/>
              <a:gd name="connsiteY3" fmla="*/ 1819275 h 2447925"/>
              <a:gd name="connsiteX4" fmla="*/ 0 w 647700"/>
              <a:gd name="connsiteY4" fmla="*/ 0 h 2447925"/>
              <a:gd name="connsiteX0" fmla="*/ 0 w 657225"/>
              <a:gd name="connsiteY0" fmla="*/ 0 h 2447925"/>
              <a:gd name="connsiteX1" fmla="*/ 647700 w 657225"/>
              <a:gd name="connsiteY1" fmla="*/ 546650 h 2447925"/>
              <a:gd name="connsiteX2" fmla="*/ 657225 w 657225"/>
              <a:gd name="connsiteY2" fmla="*/ 2447925 h 2447925"/>
              <a:gd name="connsiteX3" fmla="*/ 0 w 657225"/>
              <a:gd name="connsiteY3" fmla="*/ 1819275 h 2447925"/>
              <a:gd name="connsiteX4" fmla="*/ 0 w 657225"/>
              <a:gd name="connsiteY4" fmla="*/ 0 h 244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2447925">
                <a:moveTo>
                  <a:pt x="0" y="0"/>
                </a:moveTo>
                <a:lnTo>
                  <a:pt x="647700" y="546650"/>
                </a:lnTo>
                <a:lnTo>
                  <a:pt x="657225" y="2447925"/>
                </a:lnTo>
                <a:lnTo>
                  <a:pt x="0" y="181927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50732" y="4655815"/>
            <a:ext cx="390525" cy="1200150"/>
          </a:xfrm>
          <a:prstGeom prst="ellipse">
            <a:avLst/>
          </a:prstGeom>
          <a:noFill/>
          <a:ln>
            <a:solidFill>
              <a:srgbClr val="4F6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1845" y="4779640"/>
            <a:ext cx="84137" cy="14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5220" y="5103490"/>
            <a:ext cx="84137" cy="14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71370" y="5589265"/>
            <a:ext cx="84137" cy="14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5581203" y="5255890"/>
            <a:ext cx="1660030" cy="95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823670" cy="1325563"/>
          </a:xfrm>
        </p:spPr>
        <p:txBody>
          <a:bodyPr/>
          <a:lstStyle/>
          <a:p>
            <a:r>
              <a:rPr lang="en-US" dirty="0" smtClean="0"/>
              <a:t>Geometric structures: </a:t>
            </a:r>
            <a:r>
              <a:rPr lang="en-US" dirty="0" err="1" smtClean="0"/>
              <a:t>Voronoi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99519"/>
          </a:xfrm>
        </p:spPr>
        <p:txBody>
          <a:bodyPr/>
          <a:lstStyle/>
          <a:p>
            <a:r>
              <a:rPr lang="en-US" dirty="0" smtClean="0"/>
              <a:t>Versatile geometric structure that captures nearest data information</a:t>
            </a:r>
          </a:p>
          <a:p>
            <a:pPr lvl="1"/>
            <a:r>
              <a:rPr lang="en-US" dirty="0" smtClean="0"/>
              <a:t>Basic version for point data</a:t>
            </a:r>
          </a:p>
          <a:p>
            <a:pPr lvl="1"/>
            <a:r>
              <a:rPr lang="en-US" dirty="0" smtClean="0"/>
              <a:t>Generalized version for other objects than points</a:t>
            </a:r>
          </a:p>
          <a:p>
            <a:pPr lvl="1"/>
            <a:r>
              <a:rPr lang="en-US" dirty="0" smtClean="0"/>
              <a:t>Variations for second-, third-closest points, etc.</a:t>
            </a:r>
          </a:p>
          <a:p>
            <a:pPr lvl="1"/>
            <a:r>
              <a:rPr lang="en-US" dirty="0" smtClean="0"/>
              <a:t>Different metrics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1527"/>
          </a:xfrm>
        </p:spPr>
        <p:txBody>
          <a:bodyPr/>
          <a:lstStyle/>
          <a:p>
            <a:r>
              <a:rPr lang="en-US" dirty="0" smtClean="0"/>
              <a:t>Structures that focus on connectivity and changes in connectivity rather than exact geometry</a:t>
            </a:r>
          </a:p>
          <a:p>
            <a:r>
              <a:rPr lang="en-US" dirty="0" smtClean="0"/>
              <a:t>Based on (mathematical) topology (homology)</a:t>
            </a:r>
          </a:p>
          <a:p>
            <a:r>
              <a:rPr lang="en-US" dirty="0" smtClean="0"/>
              <a:t>Important for shape analysis and data analysis</a:t>
            </a:r>
          </a:p>
          <a:p>
            <a:r>
              <a:rPr lang="en-US" dirty="0" smtClean="0"/>
              <a:t>Allow to distinguish noise from features in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92749" y="35378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5736" y="292494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4429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34644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38328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81228" y="517309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07149" y="54229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7118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5284" y="383993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036" y="33070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1562" y="28699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20741" y="246812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81128" y="270930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028" y="269825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044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60948" y="378412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0176" y="44293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26572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63044" y="49918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61318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7704" y="2181113"/>
            <a:ext cx="4706928" cy="3870295"/>
            <a:chOff x="1907704" y="2181113"/>
            <a:chExt cx="4706928" cy="3870295"/>
          </a:xfrm>
        </p:grpSpPr>
        <p:sp>
          <p:nvSpPr>
            <p:cNvPr id="23" name="Oval 22"/>
            <p:cNvSpPr/>
            <p:nvPr/>
          </p:nvSpPr>
          <p:spPr>
            <a:xfrm>
              <a:off x="2556194" y="2878279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92749" y="353784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95736" y="292494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74429" y="54848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34644" y="566679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8328" y="54848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81228" y="5173091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107149" y="5422928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27118" y="45704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5284" y="383993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239036" y="330707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11562" y="286998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20741" y="2468126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81128" y="2709302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81028" y="2698259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863044" y="3191272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60948" y="378412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10176" y="442934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6572" y="45704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63044" y="499185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861318" y="566679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07704" y="261889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09599" y="254505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62681" y="517309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61808" y="467886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325336" y="4257474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08940" y="411635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59712" y="347113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37082" y="2181113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043888" y="2385265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173193" y="2385266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79992" y="4860098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37092" y="5173512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33408" y="5353797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46437" y="5353797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40152" y="2996952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91513" y="3213948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625882" y="4257474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805913" y="5109935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84048" y="352694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7704" y="2181113"/>
            <a:ext cx="4706928" cy="3870295"/>
            <a:chOff x="1907704" y="2181113"/>
            <a:chExt cx="4706928" cy="3870295"/>
          </a:xfrm>
        </p:grpSpPr>
        <p:sp>
          <p:nvSpPr>
            <p:cNvPr id="23" name="Oval 22"/>
            <p:cNvSpPr/>
            <p:nvPr/>
          </p:nvSpPr>
          <p:spPr>
            <a:xfrm>
              <a:off x="2556194" y="2878279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92749" y="353784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95736" y="292494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74429" y="54848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34644" y="566679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8328" y="54848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81228" y="5173091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107149" y="5422928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27118" y="45704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5284" y="383993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239036" y="330707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11562" y="286998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20741" y="2468126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81128" y="2709302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81028" y="2698259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863044" y="3191272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60948" y="378412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10176" y="4429343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6572" y="4570467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63044" y="4991854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861318" y="5666790"/>
              <a:ext cx="72008" cy="716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07704" y="261889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09599" y="254505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62681" y="517309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61808" y="467886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325336" y="4257474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08940" y="411635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59712" y="3471131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37082" y="2181113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043888" y="2385265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173193" y="2385266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79992" y="4860098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37092" y="5173512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33408" y="5353797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46437" y="5353797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40152" y="2996952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91513" y="3213948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625882" y="4257474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805913" y="5109935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84048" y="3526940"/>
              <a:ext cx="674480" cy="69761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5182204" y="2529263"/>
            <a:ext cx="339903" cy="35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546180" y="3855750"/>
            <a:ext cx="250772" cy="573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571639" y="4490480"/>
            <a:ext cx="72302" cy="83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694859" y="4624780"/>
            <a:ext cx="204189" cy="36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796952" y="3262898"/>
            <a:ext cx="102096" cy="521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35892" y="5546004"/>
            <a:ext cx="325426" cy="156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33326" y="5702603"/>
            <a:ext cx="30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846747" y="3368207"/>
            <a:ext cx="402834" cy="4822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54212" y="3598980"/>
            <a:ext cx="531072" cy="27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899791" y="5234228"/>
            <a:ext cx="391982" cy="2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306652" y="5520680"/>
            <a:ext cx="531676" cy="181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1848" y="27809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23928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1848" y="45448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17840" y="292494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64088" y="3416545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9832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3233" y="50634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448" y="51811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1128" y="503735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0032" y="47523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05922" y="41490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7848" y="208255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88980" y="40079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9752" y="33786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1380" y="41603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90366" y="2420123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71553" y="313257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85953" y="50020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40122" y="52095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84180" y="24928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92749" y="35378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5736" y="292494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4429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34644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38328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81228" y="517309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07149" y="54229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7118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5284" y="383993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036" y="33070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1562" y="28699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20741" y="246812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81128" y="270930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028" y="269825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044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60948" y="378412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0176" y="44293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26572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63044" y="49918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61318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1848" y="27809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23928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1848" y="45448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17840" y="292494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64088" y="3416545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9832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3233" y="50634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448" y="51811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1128" y="503735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0032" y="47523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05922" y="41490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7848" y="208255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88980" y="40079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9752" y="33786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1380" y="41603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90366" y="2420123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71553" y="313257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85953" y="50020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40122" y="52095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5" idx="0"/>
            <a:endCxn id="35" idx="3"/>
          </p:cNvCxnSpPr>
          <p:nvPr/>
        </p:nvCxnSpPr>
        <p:spPr>
          <a:xfrm flipV="1">
            <a:off x="5228753" y="2931124"/>
            <a:ext cx="293354" cy="606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5" idx="5"/>
            <a:endCxn id="34" idx="1"/>
          </p:cNvCxnSpPr>
          <p:nvPr/>
        </p:nvCxnSpPr>
        <p:spPr>
          <a:xfrm>
            <a:off x="5573025" y="2931124"/>
            <a:ext cx="676556" cy="3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6" idx="5"/>
            <a:endCxn id="35" idx="1"/>
          </p:cNvCxnSpPr>
          <p:nvPr/>
        </p:nvCxnSpPr>
        <p:spPr>
          <a:xfrm>
            <a:off x="5182204" y="2529263"/>
            <a:ext cx="339903" cy="35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7"/>
            <a:endCxn id="36" idx="2"/>
          </p:cNvCxnSpPr>
          <p:nvPr/>
        </p:nvCxnSpPr>
        <p:spPr>
          <a:xfrm flipV="1">
            <a:off x="4442591" y="2503939"/>
            <a:ext cx="678150" cy="215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8" idx="6"/>
            <a:endCxn id="37" idx="2"/>
          </p:cNvCxnSpPr>
          <p:nvPr/>
        </p:nvCxnSpPr>
        <p:spPr>
          <a:xfrm>
            <a:off x="3553036" y="2734072"/>
            <a:ext cx="828092" cy="11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7"/>
            <a:endCxn id="38" idx="3"/>
          </p:cNvCxnSpPr>
          <p:nvPr/>
        </p:nvCxnSpPr>
        <p:spPr>
          <a:xfrm flipV="1">
            <a:off x="2924507" y="2759396"/>
            <a:ext cx="567066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6"/>
            <a:endCxn id="39" idx="1"/>
          </p:cNvCxnSpPr>
          <p:nvPr/>
        </p:nvCxnSpPr>
        <p:spPr>
          <a:xfrm>
            <a:off x="2267744" y="2960757"/>
            <a:ext cx="605845" cy="241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40" idx="3"/>
          </p:cNvCxnSpPr>
          <p:nvPr/>
        </p:nvCxnSpPr>
        <p:spPr>
          <a:xfrm flipV="1">
            <a:off x="2546180" y="3845261"/>
            <a:ext cx="225313" cy="584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1"/>
            <a:endCxn id="41" idx="5"/>
          </p:cNvCxnSpPr>
          <p:nvPr/>
        </p:nvCxnSpPr>
        <p:spPr>
          <a:xfrm flipH="1" flipV="1">
            <a:off x="2571639" y="4490480"/>
            <a:ext cx="72302" cy="83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0"/>
            <a:endCxn id="42" idx="5"/>
          </p:cNvCxnSpPr>
          <p:nvPr/>
        </p:nvCxnSpPr>
        <p:spPr>
          <a:xfrm flipH="1" flipV="1">
            <a:off x="2694859" y="4624780"/>
            <a:ext cx="204189" cy="36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92749" y="35378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5736" y="292494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4429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34644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38328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07149" y="54229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7118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5284" y="383993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036" y="33070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1562" y="28699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20741" y="246812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81128" y="270930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028" y="269825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044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60948" y="378412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0176" y="44293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33396" y="45636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63044" y="49918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61318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0" idx="0"/>
            <a:endCxn id="39" idx="4"/>
          </p:cNvCxnSpPr>
          <p:nvPr/>
        </p:nvCxnSpPr>
        <p:spPr>
          <a:xfrm flipV="1">
            <a:off x="2796952" y="3262898"/>
            <a:ext cx="102096" cy="521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1"/>
            <a:endCxn id="43" idx="5"/>
          </p:cNvCxnSpPr>
          <p:nvPr/>
        </p:nvCxnSpPr>
        <p:spPr>
          <a:xfrm flipH="1" flipV="1">
            <a:off x="2924507" y="5052991"/>
            <a:ext cx="560467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46" idx="2"/>
          </p:cNvCxnSpPr>
          <p:nvPr/>
        </p:nvCxnSpPr>
        <p:spPr>
          <a:xfrm>
            <a:off x="3535892" y="5546004"/>
            <a:ext cx="325426" cy="156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28" idx="2"/>
          </p:cNvCxnSpPr>
          <p:nvPr/>
        </p:nvCxnSpPr>
        <p:spPr>
          <a:xfrm>
            <a:off x="3933326" y="5702603"/>
            <a:ext cx="30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6"/>
            <a:endCxn id="29" idx="2"/>
          </p:cNvCxnSpPr>
          <p:nvPr/>
        </p:nvCxnSpPr>
        <p:spPr>
          <a:xfrm flipV="1">
            <a:off x="4306652" y="5520680"/>
            <a:ext cx="531676" cy="181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4" idx="3"/>
          </p:cNvCxnSpPr>
          <p:nvPr/>
        </p:nvCxnSpPr>
        <p:spPr>
          <a:xfrm flipV="1">
            <a:off x="5846747" y="3368207"/>
            <a:ext cx="402834" cy="48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5" idx="5"/>
            <a:endCxn id="33" idx="2"/>
          </p:cNvCxnSpPr>
          <p:nvPr/>
        </p:nvCxnSpPr>
        <p:spPr>
          <a:xfrm>
            <a:off x="5254212" y="3598980"/>
            <a:ext cx="531072" cy="27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2" idx="0"/>
            <a:endCxn id="33" idx="4"/>
          </p:cNvCxnSpPr>
          <p:nvPr/>
        </p:nvCxnSpPr>
        <p:spPr>
          <a:xfrm flipH="1" flipV="1">
            <a:off x="5821288" y="3911559"/>
            <a:ext cx="141834" cy="658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2" idx="5"/>
            <a:endCxn id="31" idx="0"/>
          </p:cNvCxnSpPr>
          <p:nvPr/>
        </p:nvCxnSpPr>
        <p:spPr>
          <a:xfrm>
            <a:off x="5988581" y="4631604"/>
            <a:ext cx="154572" cy="79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0" idx="7"/>
            <a:endCxn id="32" idx="3"/>
          </p:cNvCxnSpPr>
          <p:nvPr/>
        </p:nvCxnSpPr>
        <p:spPr>
          <a:xfrm flipV="1">
            <a:off x="5342691" y="4631604"/>
            <a:ext cx="594972" cy="55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7"/>
            <a:endCxn id="30" idx="3"/>
          </p:cNvCxnSpPr>
          <p:nvPr/>
        </p:nvCxnSpPr>
        <p:spPr>
          <a:xfrm flipV="1">
            <a:off x="4899791" y="5234228"/>
            <a:ext cx="391982" cy="2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0" idx="5"/>
            <a:endCxn id="31" idx="2"/>
          </p:cNvCxnSpPr>
          <p:nvPr/>
        </p:nvCxnSpPr>
        <p:spPr>
          <a:xfrm>
            <a:off x="5342691" y="5234228"/>
            <a:ext cx="764458" cy="224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81228" y="517309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endCxn id="40" idx="4"/>
          </p:cNvCxnSpPr>
          <p:nvPr/>
        </p:nvCxnSpPr>
        <p:spPr>
          <a:xfrm flipV="1">
            <a:off x="2694859" y="3855750"/>
            <a:ext cx="102093" cy="707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4180" y="24928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535870" y="3829050"/>
            <a:ext cx="251779" cy="768350"/>
          </a:xfrm>
          <a:custGeom>
            <a:avLst/>
            <a:gdLst>
              <a:gd name="connsiteX0" fmla="*/ 234950 w 234950"/>
              <a:gd name="connsiteY0" fmla="*/ 0 h 768350"/>
              <a:gd name="connsiteX1" fmla="*/ 0 w 234950"/>
              <a:gd name="connsiteY1" fmla="*/ 628650 h 768350"/>
              <a:gd name="connsiteX2" fmla="*/ 120650 w 234950"/>
              <a:gd name="connsiteY2" fmla="*/ 768350 h 768350"/>
              <a:gd name="connsiteX3" fmla="*/ 234950 w 234950"/>
              <a:gd name="connsiteY3" fmla="*/ 0 h 768350"/>
              <a:gd name="connsiteX0" fmla="*/ 251779 w 251779"/>
              <a:gd name="connsiteY0" fmla="*/ 0 h 768350"/>
              <a:gd name="connsiteX1" fmla="*/ 0 w 251779"/>
              <a:gd name="connsiteY1" fmla="*/ 634259 h 768350"/>
              <a:gd name="connsiteX2" fmla="*/ 137479 w 251779"/>
              <a:gd name="connsiteY2" fmla="*/ 768350 h 768350"/>
              <a:gd name="connsiteX3" fmla="*/ 251779 w 251779"/>
              <a:gd name="connsiteY3" fmla="*/ 0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79" h="768350">
                <a:moveTo>
                  <a:pt x="251779" y="0"/>
                </a:moveTo>
                <a:lnTo>
                  <a:pt x="0" y="634259"/>
                </a:lnTo>
                <a:lnTo>
                  <a:pt x="137479" y="768350"/>
                </a:lnTo>
                <a:lnTo>
                  <a:pt x="25177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41848" y="27809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23928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1848" y="45448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17840" y="292494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64088" y="3416545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9832" y="22768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3233" y="50634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448" y="51811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1128" y="503735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0032" y="47523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05922" y="41490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7848" y="208255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88980" y="40079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9752" y="33786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1380" y="41603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90366" y="2420123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71553" y="313257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85953" y="50020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40122" y="520959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5" idx="0"/>
            <a:endCxn id="35" idx="3"/>
          </p:cNvCxnSpPr>
          <p:nvPr/>
        </p:nvCxnSpPr>
        <p:spPr>
          <a:xfrm flipV="1">
            <a:off x="5228753" y="2931124"/>
            <a:ext cx="293354" cy="606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5" idx="5"/>
            <a:endCxn id="34" idx="1"/>
          </p:cNvCxnSpPr>
          <p:nvPr/>
        </p:nvCxnSpPr>
        <p:spPr>
          <a:xfrm>
            <a:off x="5573025" y="2931124"/>
            <a:ext cx="676556" cy="3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6" idx="5"/>
            <a:endCxn id="35" idx="1"/>
          </p:cNvCxnSpPr>
          <p:nvPr/>
        </p:nvCxnSpPr>
        <p:spPr>
          <a:xfrm>
            <a:off x="5182204" y="2529263"/>
            <a:ext cx="339903" cy="35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7"/>
            <a:endCxn id="36" idx="2"/>
          </p:cNvCxnSpPr>
          <p:nvPr/>
        </p:nvCxnSpPr>
        <p:spPr>
          <a:xfrm flipV="1">
            <a:off x="4442591" y="2503939"/>
            <a:ext cx="678150" cy="215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8" idx="6"/>
            <a:endCxn id="37" idx="2"/>
          </p:cNvCxnSpPr>
          <p:nvPr/>
        </p:nvCxnSpPr>
        <p:spPr>
          <a:xfrm>
            <a:off x="3553036" y="2734072"/>
            <a:ext cx="828092" cy="11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7"/>
            <a:endCxn id="38" idx="3"/>
          </p:cNvCxnSpPr>
          <p:nvPr/>
        </p:nvCxnSpPr>
        <p:spPr>
          <a:xfrm flipV="1">
            <a:off x="2924507" y="2759396"/>
            <a:ext cx="567066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6"/>
            <a:endCxn id="39" idx="1"/>
          </p:cNvCxnSpPr>
          <p:nvPr/>
        </p:nvCxnSpPr>
        <p:spPr>
          <a:xfrm>
            <a:off x="2267744" y="2960757"/>
            <a:ext cx="605845" cy="241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40" idx="3"/>
          </p:cNvCxnSpPr>
          <p:nvPr/>
        </p:nvCxnSpPr>
        <p:spPr>
          <a:xfrm flipV="1">
            <a:off x="2546180" y="3845261"/>
            <a:ext cx="225313" cy="584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1"/>
            <a:endCxn id="41" idx="5"/>
          </p:cNvCxnSpPr>
          <p:nvPr/>
        </p:nvCxnSpPr>
        <p:spPr>
          <a:xfrm flipH="1" flipV="1">
            <a:off x="2571639" y="4490480"/>
            <a:ext cx="72302" cy="83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0"/>
            <a:endCxn id="42" idx="5"/>
          </p:cNvCxnSpPr>
          <p:nvPr/>
        </p:nvCxnSpPr>
        <p:spPr>
          <a:xfrm flipH="1" flipV="1">
            <a:off x="2694859" y="4624780"/>
            <a:ext cx="204189" cy="36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92749" y="35378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5736" y="292494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4429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34644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38328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07149" y="54229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7118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5284" y="383993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036" y="33070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1562" y="28699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20741" y="246812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81128" y="270930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028" y="269825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044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60948" y="378412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0176" y="44293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33396" y="45636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63044" y="49918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61318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0" idx="0"/>
            <a:endCxn id="39" idx="4"/>
          </p:cNvCxnSpPr>
          <p:nvPr/>
        </p:nvCxnSpPr>
        <p:spPr>
          <a:xfrm flipV="1">
            <a:off x="2796952" y="3262898"/>
            <a:ext cx="102096" cy="521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1"/>
            <a:endCxn id="43" idx="5"/>
          </p:cNvCxnSpPr>
          <p:nvPr/>
        </p:nvCxnSpPr>
        <p:spPr>
          <a:xfrm flipH="1" flipV="1">
            <a:off x="2924507" y="5052991"/>
            <a:ext cx="560467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46" idx="2"/>
          </p:cNvCxnSpPr>
          <p:nvPr/>
        </p:nvCxnSpPr>
        <p:spPr>
          <a:xfrm>
            <a:off x="3535892" y="5546004"/>
            <a:ext cx="325426" cy="156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28" idx="2"/>
          </p:cNvCxnSpPr>
          <p:nvPr/>
        </p:nvCxnSpPr>
        <p:spPr>
          <a:xfrm>
            <a:off x="3933326" y="5702603"/>
            <a:ext cx="30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6"/>
            <a:endCxn id="29" idx="2"/>
          </p:cNvCxnSpPr>
          <p:nvPr/>
        </p:nvCxnSpPr>
        <p:spPr>
          <a:xfrm flipV="1">
            <a:off x="4306652" y="5520680"/>
            <a:ext cx="531676" cy="181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4" idx="3"/>
          </p:cNvCxnSpPr>
          <p:nvPr/>
        </p:nvCxnSpPr>
        <p:spPr>
          <a:xfrm flipV="1">
            <a:off x="5846747" y="3368207"/>
            <a:ext cx="402834" cy="48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5" idx="5"/>
            <a:endCxn id="33" idx="2"/>
          </p:cNvCxnSpPr>
          <p:nvPr/>
        </p:nvCxnSpPr>
        <p:spPr>
          <a:xfrm>
            <a:off x="5254212" y="3598980"/>
            <a:ext cx="531072" cy="27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2" idx="0"/>
            <a:endCxn id="33" idx="4"/>
          </p:cNvCxnSpPr>
          <p:nvPr/>
        </p:nvCxnSpPr>
        <p:spPr>
          <a:xfrm flipH="1" flipV="1">
            <a:off x="5821288" y="3911559"/>
            <a:ext cx="141834" cy="658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2" idx="5"/>
            <a:endCxn id="31" idx="0"/>
          </p:cNvCxnSpPr>
          <p:nvPr/>
        </p:nvCxnSpPr>
        <p:spPr>
          <a:xfrm>
            <a:off x="5988581" y="4631604"/>
            <a:ext cx="154572" cy="79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0" idx="7"/>
            <a:endCxn id="32" idx="3"/>
          </p:cNvCxnSpPr>
          <p:nvPr/>
        </p:nvCxnSpPr>
        <p:spPr>
          <a:xfrm flipV="1">
            <a:off x="5342691" y="4631604"/>
            <a:ext cx="594972" cy="55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7"/>
            <a:endCxn id="30" idx="3"/>
          </p:cNvCxnSpPr>
          <p:nvPr/>
        </p:nvCxnSpPr>
        <p:spPr>
          <a:xfrm flipV="1">
            <a:off x="4899791" y="5234228"/>
            <a:ext cx="391982" cy="2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0" idx="5"/>
            <a:endCxn id="31" idx="2"/>
          </p:cNvCxnSpPr>
          <p:nvPr/>
        </p:nvCxnSpPr>
        <p:spPr>
          <a:xfrm>
            <a:off x="5342691" y="5234228"/>
            <a:ext cx="764458" cy="224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81228" y="517309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endCxn id="40" idx="4"/>
          </p:cNvCxnSpPr>
          <p:nvPr/>
        </p:nvCxnSpPr>
        <p:spPr>
          <a:xfrm flipV="1">
            <a:off x="2694859" y="3855750"/>
            <a:ext cx="102093" cy="707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784180" y="249289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5226050" y="2914650"/>
            <a:ext cx="1047750" cy="965200"/>
          </a:xfrm>
          <a:custGeom>
            <a:avLst/>
            <a:gdLst>
              <a:gd name="connsiteX0" fmla="*/ 0 w 1123950"/>
              <a:gd name="connsiteY0" fmla="*/ 0 h 1377950"/>
              <a:gd name="connsiteX1" fmla="*/ 76200 w 1123950"/>
              <a:gd name="connsiteY1" fmla="*/ 1066800 h 1377950"/>
              <a:gd name="connsiteX2" fmla="*/ 660400 w 1123950"/>
              <a:gd name="connsiteY2" fmla="*/ 1377950 h 1377950"/>
              <a:gd name="connsiteX3" fmla="*/ 1123950 w 1123950"/>
              <a:gd name="connsiteY3" fmla="*/ 838200 h 1377950"/>
              <a:gd name="connsiteX4" fmla="*/ 393700 w 1123950"/>
              <a:gd name="connsiteY4" fmla="*/ 412750 h 1377950"/>
              <a:gd name="connsiteX5" fmla="*/ 0 w 1123950"/>
              <a:gd name="connsiteY5" fmla="*/ 0 h 1377950"/>
              <a:gd name="connsiteX0" fmla="*/ 317500 w 1047750"/>
              <a:gd name="connsiteY0" fmla="*/ 0 h 965200"/>
              <a:gd name="connsiteX1" fmla="*/ 0 w 1047750"/>
              <a:gd name="connsiteY1" fmla="*/ 654050 h 965200"/>
              <a:gd name="connsiteX2" fmla="*/ 584200 w 1047750"/>
              <a:gd name="connsiteY2" fmla="*/ 965200 h 965200"/>
              <a:gd name="connsiteX3" fmla="*/ 1047750 w 1047750"/>
              <a:gd name="connsiteY3" fmla="*/ 425450 h 965200"/>
              <a:gd name="connsiteX4" fmla="*/ 317500 w 1047750"/>
              <a:gd name="connsiteY4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965200">
                <a:moveTo>
                  <a:pt x="317500" y="0"/>
                </a:moveTo>
                <a:lnTo>
                  <a:pt x="0" y="654050"/>
                </a:lnTo>
                <a:lnTo>
                  <a:pt x="584200" y="965200"/>
                </a:lnTo>
                <a:lnTo>
                  <a:pt x="1047750" y="425450"/>
                </a:lnTo>
                <a:lnTo>
                  <a:pt x="3175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314950" y="4603750"/>
            <a:ext cx="831850" cy="857250"/>
          </a:xfrm>
          <a:custGeom>
            <a:avLst/>
            <a:gdLst>
              <a:gd name="connsiteX0" fmla="*/ 0 w 831850"/>
              <a:gd name="connsiteY0" fmla="*/ 603250 h 850900"/>
              <a:gd name="connsiteX1" fmla="*/ 647700 w 831850"/>
              <a:gd name="connsiteY1" fmla="*/ 0 h 850900"/>
              <a:gd name="connsiteX2" fmla="*/ 831850 w 831850"/>
              <a:gd name="connsiteY2" fmla="*/ 850900 h 850900"/>
              <a:gd name="connsiteX3" fmla="*/ 0 w 831850"/>
              <a:gd name="connsiteY3" fmla="*/ 603250 h 850900"/>
              <a:gd name="connsiteX0" fmla="*/ 0 w 831850"/>
              <a:gd name="connsiteY0" fmla="*/ 609600 h 857250"/>
              <a:gd name="connsiteX1" fmla="*/ 673100 w 831850"/>
              <a:gd name="connsiteY1" fmla="*/ 0 h 857250"/>
              <a:gd name="connsiteX2" fmla="*/ 831850 w 831850"/>
              <a:gd name="connsiteY2" fmla="*/ 857250 h 857250"/>
              <a:gd name="connsiteX3" fmla="*/ 0 w 831850"/>
              <a:gd name="connsiteY3" fmla="*/ 60960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850" h="857250">
                <a:moveTo>
                  <a:pt x="0" y="609600"/>
                </a:moveTo>
                <a:lnTo>
                  <a:pt x="673100" y="0"/>
                </a:lnTo>
                <a:lnTo>
                  <a:pt x="831850" y="85725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552700" y="3829050"/>
            <a:ext cx="234950" cy="768350"/>
          </a:xfrm>
          <a:custGeom>
            <a:avLst/>
            <a:gdLst>
              <a:gd name="connsiteX0" fmla="*/ 234950 w 234950"/>
              <a:gd name="connsiteY0" fmla="*/ 0 h 768350"/>
              <a:gd name="connsiteX1" fmla="*/ 0 w 234950"/>
              <a:gd name="connsiteY1" fmla="*/ 628650 h 768350"/>
              <a:gd name="connsiteX2" fmla="*/ 120650 w 234950"/>
              <a:gd name="connsiteY2" fmla="*/ 768350 h 768350"/>
              <a:gd name="connsiteX3" fmla="*/ 234950 w 234950"/>
              <a:gd name="connsiteY3" fmla="*/ 0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768350">
                <a:moveTo>
                  <a:pt x="234950" y="0"/>
                </a:moveTo>
                <a:lnTo>
                  <a:pt x="0" y="628650"/>
                </a:lnTo>
                <a:lnTo>
                  <a:pt x="120650" y="768350"/>
                </a:lnTo>
                <a:lnTo>
                  <a:pt x="23495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691679" y="2001570"/>
            <a:ext cx="5113054" cy="4235742"/>
            <a:chOff x="1691679" y="2001570"/>
            <a:chExt cx="5113054" cy="4235742"/>
          </a:xfrm>
        </p:grpSpPr>
        <p:sp>
          <p:nvSpPr>
            <p:cNvPr id="23" name="Oval 22"/>
            <p:cNvSpPr/>
            <p:nvPr/>
          </p:nvSpPr>
          <p:spPr>
            <a:xfrm>
              <a:off x="1691679" y="2420888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130268" y="4071763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33682" y="4509120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970526" y="4966861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55906" y="5157192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730741" y="5181927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356283" y="5013176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66934" y="4675500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03246" y="4931048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23215" y="4078587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292387" y="3356992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88846" y="3021687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004355" y="2373615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724920" y="2800365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339752" y="2699392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970525" y="2217422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861409" y="2217422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616838" y="2001570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268051" y="3292244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30759" y="3936469"/>
              <a:ext cx="1079813" cy="10553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>
            <a:stCxn id="25" idx="7"/>
            <a:endCxn id="35" idx="3"/>
          </p:cNvCxnSpPr>
          <p:nvPr/>
        </p:nvCxnSpPr>
        <p:spPr>
          <a:xfrm flipV="1">
            <a:off x="5254212" y="2931124"/>
            <a:ext cx="267895" cy="617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5" idx="5"/>
            <a:endCxn id="34" idx="1"/>
          </p:cNvCxnSpPr>
          <p:nvPr/>
        </p:nvCxnSpPr>
        <p:spPr>
          <a:xfrm>
            <a:off x="5573025" y="2931124"/>
            <a:ext cx="676556" cy="3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6" idx="5"/>
            <a:endCxn id="35" idx="1"/>
          </p:cNvCxnSpPr>
          <p:nvPr/>
        </p:nvCxnSpPr>
        <p:spPr>
          <a:xfrm>
            <a:off x="5182204" y="2529263"/>
            <a:ext cx="339903" cy="35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7"/>
            <a:endCxn id="36" idx="2"/>
          </p:cNvCxnSpPr>
          <p:nvPr/>
        </p:nvCxnSpPr>
        <p:spPr>
          <a:xfrm flipV="1">
            <a:off x="4442591" y="2503939"/>
            <a:ext cx="678150" cy="215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8" idx="6"/>
            <a:endCxn id="37" idx="2"/>
          </p:cNvCxnSpPr>
          <p:nvPr/>
        </p:nvCxnSpPr>
        <p:spPr>
          <a:xfrm>
            <a:off x="3553036" y="2734072"/>
            <a:ext cx="828092" cy="11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7"/>
            <a:endCxn id="38" idx="3"/>
          </p:cNvCxnSpPr>
          <p:nvPr/>
        </p:nvCxnSpPr>
        <p:spPr>
          <a:xfrm flipV="1">
            <a:off x="2924507" y="2759396"/>
            <a:ext cx="567066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6"/>
            <a:endCxn id="39" idx="1"/>
          </p:cNvCxnSpPr>
          <p:nvPr/>
        </p:nvCxnSpPr>
        <p:spPr>
          <a:xfrm>
            <a:off x="2267744" y="2960757"/>
            <a:ext cx="605845" cy="241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40" idx="3"/>
          </p:cNvCxnSpPr>
          <p:nvPr/>
        </p:nvCxnSpPr>
        <p:spPr>
          <a:xfrm flipV="1">
            <a:off x="2546180" y="3845261"/>
            <a:ext cx="225313" cy="584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1"/>
            <a:endCxn id="41" idx="5"/>
          </p:cNvCxnSpPr>
          <p:nvPr/>
        </p:nvCxnSpPr>
        <p:spPr>
          <a:xfrm flipH="1" flipV="1">
            <a:off x="2571639" y="4490480"/>
            <a:ext cx="72302" cy="83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0"/>
            <a:endCxn id="42" idx="5"/>
          </p:cNvCxnSpPr>
          <p:nvPr/>
        </p:nvCxnSpPr>
        <p:spPr>
          <a:xfrm flipH="1" flipV="1">
            <a:off x="2694859" y="4624780"/>
            <a:ext cx="204189" cy="36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 </a:t>
            </a:r>
            <a:br>
              <a:rPr lang="en-US" dirty="0" smtClean="0"/>
            </a:br>
            <a:r>
              <a:rPr lang="en-US" dirty="0" smtClean="0"/>
              <a:t>alpha-complex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92749" y="35378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5736" y="292494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38328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07149" y="54229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7118" y="45704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5284" y="383993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036" y="33070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1562" y="28699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20741" y="246812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81128" y="270930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028" y="269825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044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60948" y="378412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0176" y="44293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33396" y="456364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63044" y="49918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0" idx="0"/>
            <a:endCxn id="39" idx="4"/>
          </p:cNvCxnSpPr>
          <p:nvPr/>
        </p:nvCxnSpPr>
        <p:spPr>
          <a:xfrm flipV="1">
            <a:off x="2796952" y="3262898"/>
            <a:ext cx="102096" cy="521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1"/>
            <a:endCxn id="43" idx="5"/>
          </p:cNvCxnSpPr>
          <p:nvPr/>
        </p:nvCxnSpPr>
        <p:spPr>
          <a:xfrm flipH="1" flipV="1">
            <a:off x="2924507" y="5052991"/>
            <a:ext cx="560467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6"/>
            <a:endCxn id="29" idx="2"/>
          </p:cNvCxnSpPr>
          <p:nvPr/>
        </p:nvCxnSpPr>
        <p:spPr>
          <a:xfrm flipV="1">
            <a:off x="4306652" y="5520680"/>
            <a:ext cx="531676" cy="181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4" idx="3"/>
          </p:cNvCxnSpPr>
          <p:nvPr/>
        </p:nvCxnSpPr>
        <p:spPr>
          <a:xfrm flipV="1">
            <a:off x="5846747" y="3368207"/>
            <a:ext cx="402834" cy="48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5" idx="5"/>
            <a:endCxn id="33" idx="2"/>
          </p:cNvCxnSpPr>
          <p:nvPr/>
        </p:nvCxnSpPr>
        <p:spPr>
          <a:xfrm>
            <a:off x="5254212" y="3598980"/>
            <a:ext cx="531072" cy="27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2" idx="0"/>
            <a:endCxn id="33" idx="4"/>
          </p:cNvCxnSpPr>
          <p:nvPr/>
        </p:nvCxnSpPr>
        <p:spPr>
          <a:xfrm flipH="1" flipV="1">
            <a:off x="5821288" y="3911559"/>
            <a:ext cx="141834" cy="658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2" idx="5"/>
            <a:endCxn id="31" idx="0"/>
          </p:cNvCxnSpPr>
          <p:nvPr/>
        </p:nvCxnSpPr>
        <p:spPr>
          <a:xfrm>
            <a:off x="5988581" y="4631604"/>
            <a:ext cx="154572" cy="79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0" idx="7"/>
            <a:endCxn id="32" idx="3"/>
          </p:cNvCxnSpPr>
          <p:nvPr/>
        </p:nvCxnSpPr>
        <p:spPr>
          <a:xfrm flipV="1">
            <a:off x="5342691" y="4631604"/>
            <a:ext cx="594972" cy="55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7"/>
            <a:endCxn id="30" idx="3"/>
          </p:cNvCxnSpPr>
          <p:nvPr/>
        </p:nvCxnSpPr>
        <p:spPr>
          <a:xfrm flipV="1">
            <a:off x="4899791" y="5234228"/>
            <a:ext cx="391982" cy="2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0" idx="5"/>
            <a:endCxn id="31" idx="2"/>
          </p:cNvCxnSpPr>
          <p:nvPr/>
        </p:nvCxnSpPr>
        <p:spPr>
          <a:xfrm>
            <a:off x="5342691" y="5234228"/>
            <a:ext cx="764458" cy="224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81228" y="517309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endCxn id="40" idx="4"/>
          </p:cNvCxnSpPr>
          <p:nvPr/>
        </p:nvCxnSpPr>
        <p:spPr>
          <a:xfrm flipV="1">
            <a:off x="2694859" y="3855750"/>
            <a:ext cx="102093" cy="707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5" idx="6"/>
            <a:endCxn id="34" idx="2"/>
          </p:cNvCxnSpPr>
          <p:nvPr/>
        </p:nvCxnSpPr>
        <p:spPr>
          <a:xfrm flipV="1">
            <a:off x="5264757" y="3342883"/>
            <a:ext cx="974279" cy="23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474429" y="548486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34644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61318" y="56667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27" idx="5"/>
            <a:endCxn id="46" idx="2"/>
          </p:cNvCxnSpPr>
          <p:nvPr/>
        </p:nvCxnSpPr>
        <p:spPr>
          <a:xfrm>
            <a:off x="3535892" y="5546004"/>
            <a:ext cx="325426" cy="156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28" idx="2"/>
          </p:cNvCxnSpPr>
          <p:nvPr/>
        </p:nvCxnSpPr>
        <p:spPr>
          <a:xfrm>
            <a:off x="3933326" y="5702603"/>
            <a:ext cx="30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75798" cy="4699719"/>
          </a:xfrm>
        </p:spPr>
        <p:txBody>
          <a:bodyPr/>
          <a:lstStyle/>
          <a:p>
            <a:r>
              <a:rPr lang="en-US" dirty="0" smtClean="0"/>
              <a:t>When the disks grow at the same rate:</a:t>
            </a:r>
          </a:p>
          <a:p>
            <a:pPr lvl="1"/>
            <a:r>
              <a:rPr lang="en-US" dirty="0" smtClean="0"/>
              <a:t>Two touching disks create an edge between their centers, unless this edge intersects another edge</a:t>
            </a:r>
          </a:p>
          <a:p>
            <a:pPr lvl="1"/>
            <a:r>
              <a:rPr lang="en-US" dirty="0" smtClean="0"/>
              <a:t>A loop of touching disks creates a cycle in the graph</a:t>
            </a:r>
          </a:p>
          <a:p>
            <a:pPr lvl="1"/>
            <a:r>
              <a:rPr lang="en-US" dirty="0" smtClean="0"/>
              <a:t>A triple of touching disks creates a triangle, if the three edges are 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the disks are very large, we obtain all edges and triangles of the Delaunay triangulation</a:t>
            </a:r>
          </a:p>
          <a:p>
            <a:r>
              <a:rPr lang="en-US" dirty="0" smtClean="0"/>
              <a:t>The process also works for disks of different radii and the power distance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pic>
        <p:nvPicPr>
          <p:cNvPr id="2052" name="Picture 4" descr="http://www.cs.uml.edu/~rhenniga/html_testing/images/phom/survey/voronoiDelaunayAlph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" y="2132856"/>
            <a:ext cx="9115038" cy="30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11702" cy="1325563"/>
          </a:xfrm>
        </p:spPr>
        <p:txBody>
          <a:bodyPr/>
          <a:lstStyle/>
          <a:p>
            <a:r>
              <a:rPr lang="en-US" dirty="0" smtClean="0"/>
              <a:t>Geometric structures: </a:t>
            </a:r>
            <a:r>
              <a:rPr lang="en-US" dirty="0" err="1" smtClean="0"/>
              <a:t>Voronoi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1026" name="Picture 2" descr="http://www.ams.org/featurecolumn/images/august2006/diagramintro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5392" y="2132856"/>
            <a:ext cx="3237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 set of points, subdivision of the plane into regions where a specific point of the set is the closest one </a:t>
            </a:r>
          </a:p>
          <a:p>
            <a:endParaRPr lang="en-US" sz="2400" dirty="0"/>
          </a:p>
          <a:p>
            <a:r>
              <a:rPr lang="en-US" sz="2400" dirty="0" smtClean="0"/>
              <a:t>On boundaries between regions, more than one point is closest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pic>
        <p:nvPicPr>
          <p:cNvPr id="2052" name="Picture 4" descr="http://www.cs.uml.edu/~rhenniga/html_testing/images/phom/survey/voronoiDelaunayAlph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b="3196"/>
          <a:stretch/>
        </p:blipFill>
        <p:spPr bwMode="auto">
          <a:xfrm>
            <a:off x="323528" y="1855783"/>
            <a:ext cx="4824536" cy="47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2082328"/>
            <a:ext cx="3888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 inside the union of the disks</a:t>
            </a:r>
          </a:p>
          <a:p>
            <a:endParaRPr lang="en-US" sz="2400" dirty="0"/>
          </a:p>
          <a:p>
            <a:r>
              <a:rPr lang="en-US" sz="2400" dirty="0" smtClean="0"/>
              <a:t>Then two points are connected if they share a piece of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edge inside this union of disks </a:t>
            </a:r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hree points make a triangle if the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vertex is inside the union of disks</a:t>
            </a:r>
          </a:p>
        </p:txBody>
      </p:sp>
    </p:spTree>
    <p:extLst>
      <p:ext uri="{BB962C8B-B14F-4D97-AF65-F5344CB8AC3E}">
        <p14:creationId xmlns:p14="http://schemas.microsoft.com/office/powerpoint/2010/main" val="18337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871864" y="234888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1196480"/>
          </a:xfrm>
        </p:spPr>
        <p:txBody>
          <a:bodyPr/>
          <a:lstStyle/>
          <a:p>
            <a:r>
              <a:rPr lang="en-US" dirty="0" smtClean="0"/>
              <a:t>We are interested in the connection events and their order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696716" y="4095378"/>
            <a:ext cx="234950" cy="768350"/>
          </a:xfrm>
          <a:custGeom>
            <a:avLst/>
            <a:gdLst>
              <a:gd name="connsiteX0" fmla="*/ 234950 w 234950"/>
              <a:gd name="connsiteY0" fmla="*/ 0 h 768350"/>
              <a:gd name="connsiteX1" fmla="*/ 0 w 234950"/>
              <a:gd name="connsiteY1" fmla="*/ 628650 h 768350"/>
              <a:gd name="connsiteX2" fmla="*/ 120650 w 234950"/>
              <a:gd name="connsiteY2" fmla="*/ 768350 h 768350"/>
              <a:gd name="connsiteX3" fmla="*/ 234950 w 234950"/>
              <a:gd name="connsiteY3" fmla="*/ 0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768350">
                <a:moveTo>
                  <a:pt x="234950" y="0"/>
                </a:moveTo>
                <a:lnTo>
                  <a:pt x="0" y="628650"/>
                </a:lnTo>
                <a:lnTo>
                  <a:pt x="120650" y="768350"/>
                </a:lnTo>
                <a:lnTo>
                  <a:pt x="23495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5864" y="30472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67944" y="254320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864" y="481121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61856" y="319127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08104" y="3682873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3848" y="2543200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97249" y="532980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57464" y="5447456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25144" y="530368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501871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49938" y="441540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32996" y="42742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3768" y="364502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85396" y="442668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34382" y="2686451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5569" y="3398904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29969" y="526841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84138" y="547591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07704" y="2780928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38" idx="0"/>
            <a:endCxn id="47" idx="3"/>
          </p:cNvCxnSpPr>
          <p:nvPr/>
        </p:nvCxnSpPr>
        <p:spPr>
          <a:xfrm flipV="1">
            <a:off x="5372769" y="3197452"/>
            <a:ext cx="293354" cy="606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7" idx="5"/>
            <a:endCxn id="46" idx="1"/>
          </p:cNvCxnSpPr>
          <p:nvPr/>
        </p:nvCxnSpPr>
        <p:spPr>
          <a:xfrm>
            <a:off x="5717041" y="3197452"/>
            <a:ext cx="676556" cy="3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8" idx="5"/>
            <a:endCxn id="47" idx="1"/>
          </p:cNvCxnSpPr>
          <p:nvPr/>
        </p:nvCxnSpPr>
        <p:spPr>
          <a:xfrm>
            <a:off x="5326220" y="2795591"/>
            <a:ext cx="339903" cy="35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9" idx="7"/>
            <a:endCxn id="48" idx="2"/>
          </p:cNvCxnSpPr>
          <p:nvPr/>
        </p:nvCxnSpPr>
        <p:spPr>
          <a:xfrm flipV="1">
            <a:off x="4586607" y="2770267"/>
            <a:ext cx="678150" cy="215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0" idx="6"/>
            <a:endCxn id="49" idx="2"/>
          </p:cNvCxnSpPr>
          <p:nvPr/>
        </p:nvCxnSpPr>
        <p:spPr>
          <a:xfrm>
            <a:off x="3697052" y="3000400"/>
            <a:ext cx="828092" cy="11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1" idx="7"/>
            <a:endCxn id="50" idx="3"/>
          </p:cNvCxnSpPr>
          <p:nvPr/>
        </p:nvCxnSpPr>
        <p:spPr>
          <a:xfrm flipV="1">
            <a:off x="3068523" y="3025724"/>
            <a:ext cx="567066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9" idx="6"/>
            <a:endCxn id="51" idx="1"/>
          </p:cNvCxnSpPr>
          <p:nvPr/>
        </p:nvCxnSpPr>
        <p:spPr>
          <a:xfrm>
            <a:off x="2411760" y="3227085"/>
            <a:ext cx="605845" cy="241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3" idx="0"/>
            <a:endCxn id="52" idx="3"/>
          </p:cNvCxnSpPr>
          <p:nvPr/>
        </p:nvCxnSpPr>
        <p:spPr>
          <a:xfrm flipV="1">
            <a:off x="2690196" y="4111589"/>
            <a:ext cx="225313" cy="584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4" idx="1"/>
            <a:endCxn id="53" idx="5"/>
          </p:cNvCxnSpPr>
          <p:nvPr/>
        </p:nvCxnSpPr>
        <p:spPr>
          <a:xfrm flipH="1" flipV="1">
            <a:off x="2715655" y="4756808"/>
            <a:ext cx="72302" cy="83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5" idx="0"/>
            <a:endCxn id="54" idx="5"/>
          </p:cNvCxnSpPr>
          <p:nvPr/>
        </p:nvCxnSpPr>
        <p:spPr>
          <a:xfrm flipH="1" flipV="1">
            <a:off x="2838875" y="4891108"/>
            <a:ext cx="204189" cy="36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36765" y="380417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39752" y="319127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18445" y="575119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78660" y="593311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82344" y="575119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51165" y="568925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71134" y="483679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29300" y="410626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83052" y="357339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55578" y="313631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64757" y="273445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25144" y="297563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25044" y="296458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07060" y="345760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904964" y="405045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54192" y="469567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77412" y="4829971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07060" y="525818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05334" y="593311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0"/>
            <a:endCxn id="51" idx="4"/>
          </p:cNvCxnSpPr>
          <p:nvPr/>
        </p:nvCxnSpPr>
        <p:spPr>
          <a:xfrm flipV="1">
            <a:off x="2940968" y="3529226"/>
            <a:ext cx="102096" cy="521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0" idx="1"/>
            <a:endCxn id="55" idx="5"/>
          </p:cNvCxnSpPr>
          <p:nvPr/>
        </p:nvCxnSpPr>
        <p:spPr>
          <a:xfrm flipH="1" flipV="1">
            <a:off x="3068523" y="5319319"/>
            <a:ext cx="560467" cy="442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0" idx="5"/>
            <a:endCxn id="56" idx="2"/>
          </p:cNvCxnSpPr>
          <p:nvPr/>
        </p:nvCxnSpPr>
        <p:spPr>
          <a:xfrm>
            <a:off x="3679908" y="5812332"/>
            <a:ext cx="325426" cy="156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6"/>
            <a:endCxn id="41" idx="2"/>
          </p:cNvCxnSpPr>
          <p:nvPr/>
        </p:nvCxnSpPr>
        <p:spPr>
          <a:xfrm>
            <a:off x="4077342" y="5968931"/>
            <a:ext cx="30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6"/>
            <a:endCxn id="42" idx="2"/>
          </p:cNvCxnSpPr>
          <p:nvPr/>
        </p:nvCxnSpPr>
        <p:spPr>
          <a:xfrm flipV="1">
            <a:off x="4450668" y="5787008"/>
            <a:ext cx="531676" cy="181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7"/>
            <a:endCxn id="46" idx="3"/>
          </p:cNvCxnSpPr>
          <p:nvPr/>
        </p:nvCxnSpPr>
        <p:spPr>
          <a:xfrm flipV="1">
            <a:off x="5990763" y="3634535"/>
            <a:ext cx="402834" cy="48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5"/>
            <a:endCxn id="45" idx="2"/>
          </p:cNvCxnSpPr>
          <p:nvPr/>
        </p:nvCxnSpPr>
        <p:spPr>
          <a:xfrm>
            <a:off x="5398228" y="3865308"/>
            <a:ext cx="531072" cy="27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4" idx="0"/>
            <a:endCxn id="45" idx="4"/>
          </p:cNvCxnSpPr>
          <p:nvPr/>
        </p:nvCxnSpPr>
        <p:spPr>
          <a:xfrm flipH="1" flipV="1">
            <a:off x="5965304" y="4177887"/>
            <a:ext cx="141834" cy="658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4" idx="5"/>
            <a:endCxn id="43" idx="0"/>
          </p:cNvCxnSpPr>
          <p:nvPr/>
        </p:nvCxnSpPr>
        <p:spPr>
          <a:xfrm>
            <a:off x="6132597" y="4897932"/>
            <a:ext cx="154572" cy="79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9" idx="7"/>
            <a:endCxn id="44" idx="3"/>
          </p:cNvCxnSpPr>
          <p:nvPr/>
        </p:nvCxnSpPr>
        <p:spPr>
          <a:xfrm flipV="1">
            <a:off x="5486707" y="4897932"/>
            <a:ext cx="594972" cy="55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7"/>
            <a:endCxn id="69" idx="3"/>
          </p:cNvCxnSpPr>
          <p:nvPr/>
        </p:nvCxnSpPr>
        <p:spPr>
          <a:xfrm flipV="1">
            <a:off x="5043807" y="5500556"/>
            <a:ext cx="391982" cy="2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5"/>
            <a:endCxn id="43" idx="2"/>
          </p:cNvCxnSpPr>
          <p:nvPr/>
        </p:nvCxnSpPr>
        <p:spPr>
          <a:xfrm>
            <a:off x="5486707" y="5500556"/>
            <a:ext cx="764458" cy="224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25244" y="543941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endCxn id="52" idx="4"/>
          </p:cNvCxnSpPr>
          <p:nvPr/>
        </p:nvCxnSpPr>
        <p:spPr>
          <a:xfrm flipV="1">
            <a:off x="2838875" y="4122078"/>
            <a:ext cx="102093" cy="707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081679" y="3600851"/>
            <a:ext cx="866585" cy="3663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84777" y="3789040"/>
            <a:ext cx="190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loop is formed for some radius, and closed for a slightly bigger radius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928196" y="3789040"/>
            <a:ext cx="1851716" cy="21236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5293" y="3460822"/>
            <a:ext cx="190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loop is formed for some radius, and closed for a much bigger radius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6670" y="6165304"/>
            <a:ext cx="341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closed = filled by triangles</a:t>
            </a:r>
          </a:p>
        </p:txBody>
      </p:sp>
    </p:spTree>
    <p:extLst>
      <p:ext uri="{BB962C8B-B14F-4D97-AF65-F5344CB8AC3E}">
        <p14:creationId xmlns:p14="http://schemas.microsoft.com/office/powerpoint/2010/main" val="1854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4739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importance</a:t>
            </a:r>
            <a:r>
              <a:rPr lang="en-US" dirty="0" smtClean="0"/>
              <a:t> (persistence) of a loop is the size of the radius range in which it lives:</a:t>
            </a:r>
          </a:p>
          <a:p>
            <a:pPr lvl="1"/>
            <a:r>
              <a:rPr lang="en-US" dirty="0" smtClean="0"/>
              <a:t>Short-lived loops are caused by noise or sampling</a:t>
            </a:r>
          </a:p>
          <a:p>
            <a:pPr lvl="1"/>
            <a:r>
              <a:rPr lang="en-US" dirty="0" smtClean="0"/>
              <a:t>Long-lived loops are features of the shape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9393" y="42963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70977" y="458151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3982" y="441295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977" y="47255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32183" y="425825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7041" y="43527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4703" y="428344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19049" y="448458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73731" y="465313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6922" y="478371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2695" y="485533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2985" y="486954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95385" y="494116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6336" y="411292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39852" y="500047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03848" y="454531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91680" y="448458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60515" y="378904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0032" y="433850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4427" y="393305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67275" y="501218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2439" y="545241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2100" y="551672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58344" y="538078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0707" y="490535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16016" y="540481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9632" y="6093296"/>
            <a:ext cx="35668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31640" y="5949280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18370" y="5877272"/>
            <a:ext cx="8140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6093296"/>
            <a:ext cx="94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radius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151672" y="6324128"/>
            <a:ext cx="4203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59632" y="6057292"/>
            <a:ext cx="0" cy="108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9553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732240" y="4148742"/>
            <a:ext cx="0" cy="1944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6093296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59465" y="609329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birth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22696" y="4119463"/>
            <a:ext cx="90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32240" y="4296370"/>
            <a:ext cx="1728192" cy="17969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804248" y="5589622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48264" y="5085184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04248" y="587765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76256" y="58052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32240" y="59576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04248" y="58052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32240" y="5877272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28656" y="5661248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81056" y="5517232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2898475" y="5262113"/>
            <a:ext cx="155276" cy="362310"/>
          </a:xfrm>
          <a:custGeom>
            <a:avLst/>
            <a:gdLst>
              <a:gd name="connsiteX0" fmla="*/ 0 w 155276"/>
              <a:gd name="connsiteY0" fmla="*/ 362310 h 362310"/>
              <a:gd name="connsiteX1" fmla="*/ 155276 w 155276"/>
              <a:gd name="connsiteY1" fmla="*/ 0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276" h="362310">
                <a:moveTo>
                  <a:pt x="0" y="362310"/>
                </a:moveTo>
                <a:lnTo>
                  <a:pt x="155276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174521" y="4183811"/>
            <a:ext cx="112143" cy="439947"/>
          </a:xfrm>
          <a:custGeom>
            <a:avLst/>
            <a:gdLst>
              <a:gd name="connsiteX0" fmla="*/ 112143 w 112143"/>
              <a:gd name="connsiteY0" fmla="*/ 0 h 439947"/>
              <a:gd name="connsiteX1" fmla="*/ 0 w 112143"/>
              <a:gd name="connsiteY1" fmla="*/ 439947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43" h="439947">
                <a:moveTo>
                  <a:pt x="112143" y="0"/>
                </a:moveTo>
                <a:lnTo>
                  <a:pt x="0" y="43994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242868" y="4045789"/>
            <a:ext cx="1880558" cy="1794294"/>
          </a:xfrm>
          <a:custGeom>
            <a:avLst/>
            <a:gdLst>
              <a:gd name="connsiteX0" fmla="*/ 655607 w 1880558"/>
              <a:gd name="connsiteY0" fmla="*/ 1587260 h 1794294"/>
              <a:gd name="connsiteX1" fmla="*/ 1078302 w 1880558"/>
              <a:gd name="connsiteY1" fmla="*/ 1794294 h 1794294"/>
              <a:gd name="connsiteX2" fmla="*/ 1578634 w 1880558"/>
              <a:gd name="connsiteY2" fmla="*/ 1794294 h 1794294"/>
              <a:gd name="connsiteX3" fmla="*/ 1802921 w 1880558"/>
              <a:gd name="connsiteY3" fmla="*/ 1362973 h 1794294"/>
              <a:gd name="connsiteX4" fmla="*/ 1880558 w 1880558"/>
              <a:gd name="connsiteY4" fmla="*/ 793630 h 1794294"/>
              <a:gd name="connsiteX5" fmla="*/ 1578634 w 1880558"/>
              <a:gd name="connsiteY5" fmla="*/ 353683 h 1794294"/>
              <a:gd name="connsiteX6" fmla="*/ 1043796 w 1880558"/>
              <a:gd name="connsiteY6" fmla="*/ 146649 h 1794294"/>
              <a:gd name="connsiteX7" fmla="*/ 500332 w 1880558"/>
              <a:gd name="connsiteY7" fmla="*/ 0 h 1794294"/>
              <a:gd name="connsiteX8" fmla="*/ 138023 w 1880558"/>
              <a:gd name="connsiteY8" fmla="*/ 327803 h 1794294"/>
              <a:gd name="connsiteX9" fmla="*/ 0 w 1880558"/>
              <a:gd name="connsiteY9" fmla="*/ 759124 h 1794294"/>
              <a:gd name="connsiteX10" fmla="*/ 77638 w 1880558"/>
              <a:gd name="connsiteY10" fmla="*/ 1216324 h 1794294"/>
              <a:gd name="connsiteX11" fmla="*/ 284672 w 1880558"/>
              <a:gd name="connsiteY11" fmla="*/ 1518249 h 1794294"/>
              <a:gd name="connsiteX12" fmla="*/ 655607 w 1880558"/>
              <a:gd name="connsiteY12" fmla="*/ 1587260 h 179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0558" h="1794294">
                <a:moveTo>
                  <a:pt x="655607" y="1587260"/>
                </a:moveTo>
                <a:lnTo>
                  <a:pt x="1078302" y="1794294"/>
                </a:lnTo>
                <a:lnTo>
                  <a:pt x="1578634" y="1794294"/>
                </a:lnTo>
                <a:lnTo>
                  <a:pt x="1802921" y="1362973"/>
                </a:lnTo>
                <a:lnTo>
                  <a:pt x="1880558" y="793630"/>
                </a:lnTo>
                <a:lnTo>
                  <a:pt x="1578634" y="353683"/>
                </a:lnTo>
                <a:lnTo>
                  <a:pt x="1043796" y="146649"/>
                </a:lnTo>
                <a:lnTo>
                  <a:pt x="500332" y="0"/>
                </a:lnTo>
                <a:lnTo>
                  <a:pt x="138023" y="327803"/>
                </a:lnTo>
                <a:lnTo>
                  <a:pt x="0" y="759124"/>
                </a:lnTo>
                <a:lnTo>
                  <a:pt x="77638" y="1216324"/>
                </a:lnTo>
                <a:lnTo>
                  <a:pt x="284672" y="1518249"/>
                </a:lnTo>
                <a:lnTo>
                  <a:pt x="655607" y="15872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47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 loop </a:t>
            </a:r>
            <a:r>
              <a:rPr lang="en-US" i="1" dirty="0" smtClean="0"/>
              <a:t>L</a:t>
            </a:r>
            <a:r>
              <a:rPr lang="en-US" dirty="0" smtClean="0"/>
              <a:t> is formed and then splits into two loops: loop </a:t>
            </a:r>
            <a:r>
              <a:rPr lang="en-US" i="1" dirty="0" smtClean="0"/>
              <a:t>L</a:t>
            </a:r>
            <a:r>
              <a:rPr lang="en-US" dirty="0" smtClean="0"/>
              <a:t> lives on the in the longest living </a:t>
            </a:r>
            <a:r>
              <a:rPr lang="en-US" dirty="0" err="1" smtClean="0"/>
              <a:t>subloop</a:t>
            </a:r>
            <a:endParaRPr lang="en-US" dirty="0" smtClean="0"/>
          </a:p>
          <a:p>
            <a:r>
              <a:rPr lang="en-US" dirty="0" smtClean="0"/>
              <a:t>Also when a loop shrinks a bit, it lives 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339752" y="432984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67744" y="521738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95736" y="476222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08387" y="400595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79912" y="436510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42299" y="414996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67944" y="479715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75856" y="5805264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59972" y="558924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83768" y="551723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95936" y="537321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732240" y="4148742"/>
            <a:ext cx="0" cy="1944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6093296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59465" y="609329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birth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22696" y="4119463"/>
            <a:ext cx="90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32240" y="4296370"/>
            <a:ext cx="1728192" cy="17969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092280" y="4581128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52320" y="4581510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31840" y="458151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12372" y="522920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79912" y="580564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452320" y="4797152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49778" y="4263479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673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03790" cy="1747391"/>
          </a:xfrm>
        </p:spPr>
        <p:txBody>
          <a:bodyPr/>
          <a:lstStyle/>
          <a:p>
            <a:r>
              <a:rPr lang="en-US" dirty="0" smtClean="0"/>
              <a:t>By using a cut-off for the life length of a loop, we can extract the important loops and therefore get the topology of a shape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9393" y="42963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70977" y="458151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3982" y="441295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977" y="472559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32183" y="425825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7041" y="435277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4703" y="428344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19049" y="448458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73731" y="465313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6922" y="478371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2695" y="485533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2985" y="486954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95385" y="4941168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6336" y="4112929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39852" y="500047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03848" y="454531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91680" y="4484583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60515" y="3789040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0032" y="433850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4427" y="393305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67275" y="501218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2439" y="5452412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2100" y="551672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58344" y="5380786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0707" y="4905355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16016" y="5404817"/>
            <a:ext cx="72008" cy="7162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9632" y="6093296"/>
            <a:ext cx="35668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31640" y="5949280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18370" y="5877272"/>
            <a:ext cx="8140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6093296"/>
            <a:ext cx="94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radius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151672" y="6324128"/>
            <a:ext cx="4203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59632" y="6057292"/>
            <a:ext cx="0" cy="108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9553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732240" y="4148742"/>
            <a:ext cx="0" cy="1944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6093296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59465" y="609329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birth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22696" y="4119463"/>
            <a:ext cx="90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32240" y="4296370"/>
            <a:ext cx="1728192" cy="17969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804248" y="5589622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48264" y="5085184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04248" y="587765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76256" y="58052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32240" y="59576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04248" y="58052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32240" y="5877272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732240" y="4077072"/>
            <a:ext cx="1728192" cy="1796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28656" y="5661248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81056" y="5517232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43151" y="3576206"/>
            <a:ext cx="102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cut-off</a:t>
            </a:r>
          </a:p>
        </p:txBody>
      </p:sp>
    </p:spTree>
    <p:extLst>
      <p:ext uri="{BB962C8B-B14F-4D97-AF65-F5344CB8AC3E}">
        <p14:creationId xmlns:p14="http://schemas.microsoft.com/office/powerpoint/2010/main" val="7996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03790" cy="1747391"/>
          </a:xfrm>
        </p:spPr>
        <p:txBody>
          <a:bodyPr/>
          <a:lstStyle/>
          <a:p>
            <a:r>
              <a:rPr lang="en-US" dirty="0" smtClean="0"/>
              <a:t>By using a cut-off for the life length of a loop, we can extract the important loops and therefore get the topology of a shape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23587" y="3555011"/>
            <a:ext cx="0" cy="2538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23587" y="6111301"/>
            <a:ext cx="32686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78501" y="611130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birth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27784" y="3613689"/>
            <a:ext cx="90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823587" y="3717032"/>
            <a:ext cx="2332589" cy="2394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95936" y="5301208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11960" y="4725144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895595" y="580526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7603" y="5823269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23587" y="5975669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6007" y="5499424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5936" y="5661248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845610" y="3608081"/>
            <a:ext cx="2116565" cy="21749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120003" y="5679253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72403" y="5535237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424803" y="5301208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577203" y="5157192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11960" y="5445606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72000" y="3789040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004048" y="4149080"/>
            <a:ext cx="72008" cy="716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04248" y="3955514"/>
            <a:ext cx="182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persistence diagram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54177" y="2951499"/>
            <a:ext cx="175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real features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8224" y="314641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noise</a:t>
            </a:r>
          </a:p>
        </p:txBody>
      </p:sp>
      <p:cxnSp>
        <p:nvCxnSpPr>
          <p:cNvPr id="45" name="Straight Arrow Connector 44"/>
          <p:cNvCxnSpPr>
            <a:stCxn id="42" idx="1"/>
          </p:cNvCxnSpPr>
          <p:nvPr/>
        </p:nvCxnSpPr>
        <p:spPr>
          <a:xfrm flipH="1">
            <a:off x="6012160" y="3377249"/>
            <a:ext cx="576064" cy="3397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903892" y="3413164"/>
            <a:ext cx="100156" cy="303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860032" y="4869160"/>
            <a:ext cx="72008" cy="7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pic>
        <p:nvPicPr>
          <p:cNvPr id="1026" name="Picture 2" descr="http://www.shapecollage.com/shapes/mask-yiny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9968"/>
            <a:ext cx="4032448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339752" y="217331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35696" y="2492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0370" y="290570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3808" y="31661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63974" y="30809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1820" y="332690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73871" y="303184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86608" y="43493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31640" y="29417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42653" y="30809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3608" y="35730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71600" y="417619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608" y="47705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1720" y="551723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6649" y="503569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415244" y="544522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63663" y="573325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15716" y="58772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86608" y="212396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91880" y="23488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7904" y="23488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7944" y="2492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86386" y="278092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83968" y="286970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03948" y="32909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06924" y="35370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99992" y="33989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99992" y="393305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7651" y="59531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60032" y="38610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7867" y="61168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4008" y="43001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23728" y="502256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97646" y="451715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85442" y="48425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49674" y="46541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57450" y="53732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47864" y="414034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06813" y="477475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69382" y="42663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16685" y="508374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9654" y="499969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2697" y="529399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5936" y="441410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03848" y="486916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577208" y="501152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46040" y="542256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06094" y="4867511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27984" y="535931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8394" y="5459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60093" y="580526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11860" y="604479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51820" y="57391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27884" y="55111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19872" y="46541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099978" y="547382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65859" y="528080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03240" y="57088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77666" y="48421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275856" y="505856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79912" y="386319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8763" y="325510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34916" y="47754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04531" y="42121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24028" y="451715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93851" y="57088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058616" y="479080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95861" y="43961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762908" y="530120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04220" y="59492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55976" y="486916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 </a:t>
            </a:r>
            <a:br>
              <a:rPr lang="en-US" dirty="0"/>
            </a:br>
            <a:r>
              <a:rPr lang="en-US" dirty="0"/>
              <a:t>alpha-complex</a:t>
            </a:r>
          </a:p>
        </p:txBody>
      </p:sp>
      <p:sp>
        <p:nvSpPr>
          <p:cNvPr id="5" name="Oval 4"/>
          <p:cNvSpPr/>
          <p:nvPr/>
        </p:nvSpPr>
        <p:spPr>
          <a:xfrm>
            <a:off x="2339752" y="217331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35696" y="2492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0370" y="290570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3808" y="31661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63974" y="30809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1820" y="332690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73871" y="303184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86608" y="43493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31640" y="29417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42653" y="30809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3608" y="35730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71600" y="417619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608" y="47705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1720" y="551723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6649" y="503569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415244" y="544522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63663" y="573325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15716" y="58772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86608" y="212396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91880" y="23488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7904" y="23488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7944" y="2492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86386" y="278092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83968" y="286970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03948" y="32909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06924" y="35370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99992" y="339891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99992" y="393305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7651" y="59531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60032" y="38610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7867" y="611680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4008" y="430017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23728" y="502256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97646" y="451715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85442" y="48425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49674" y="46541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57450" y="53732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47864" y="414034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06813" y="477475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69382" y="426632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16685" y="508374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9654" y="499969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2697" y="529399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5936" y="441410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03848" y="486916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577208" y="501152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46040" y="5422565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06094" y="4867511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27984" y="535931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8394" y="54598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60093" y="580526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11860" y="604479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51820" y="57391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27884" y="55111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19872" y="465411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099978" y="547382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65859" y="528080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03240" y="57088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77666" y="48421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275856" y="5058569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79912" y="3863194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8763" y="325510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34916" y="47754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04531" y="4212196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24028" y="4517157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93851" y="570884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058616" y="4790803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95861" y="4396172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762908" y="5301208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04220" y="594928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55976" y="4869160"/>
            <a:ext cx="72008" cy="72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structures:</a:t>
            </a:r>
            <a:br>
              <a:rPr lang="en-US" dirty="0" smtClean="0"/>
            </a:br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916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idea of applying persistence is more general than just its application to the alpha-complex:</a:t>
            </a:r>
            <a:br>
              <a:rPr lang="en-US" dirty="0" smtClean="0"/>
            </a:br>
            <a:r>
              <a:rPr lang="en-US" dirty="0" smtClean="0"/>
              <a:t>it can be applied to any growth process with structural changes</a:t>
            </a:r>
          </a:p>
          <a:p>
            <a:pPr lvl="1"/>
            <a:r>
              <a:rPr lang="en-US" dirty="0" err="1" smtClean="0"/>
              <a:t>Cech</a:t>
            </a:r>
            <a:r>
              <a:rPr lang="en-US" dirty="0" smtClean="0"/>
              <a:t> complex, </a:t>
            </a:r>
            <a:br>
              <a:rPr lang="en-US" dirty="0" smtClean="0"/>
            </a:br>
            <a:r>
              <a:rPr lang="en-US" dirty="0" err="1" smtClean="0"/>
              <a:t>Vietoris</a:t>
            </a:r>
            <a:r>
              <a:rPr lang="en-US" dirty="0" smtClean="0"/>
              <a:t>-Rips complex: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i="1" dirty="0" smtClean="0"/>
              <a:t>k</a:t>
            </a:r>
            <a:r>
              <a:rPr lang="en-US" dirty="0" smtClean="0"/>
              <a:t>-simplex for every</a:t>
            </a:r>
            <a:br>
              <a:rPr lang="en-US" dirty="0" smtClean="0"/>
            </a:br>
            <a:r>
              <a:rPr lang="en-US" i="1" dirty="0" smtClean="0"/>
              <a:t>k</a:t>
            </a:r>
            <a:r>
              <a:rPr lang="en-US" dirty="0" smtClean="0"/>
              <a:t>-fold intersection of</a:t>
            </a:r>
            <a:br>
              <a:rPr lang="en-US" dirty="0" smtClean="0"/>
            </a:br>
            <a:r>
              <a:rPr lang="en-US" dirty="0" smtClean="0"/>
              <a:t>disks </a:t>
            </a:r>
          </a:p>
          <a:p>
            <a:pPr lvl="1"/>
            <a:r>
              <a:rPr lang="en-US" dirty="0" smtClean="0"/>
              <a:t>Disks may have different </a:t>
            </a:r>
            <a:br>
              <a:rPr lang="en-US" dirty="0" smtClean="0"/>
            </a:br>
            <a:r>
              <a:rPr lang="en-US" dirty="0" smtClean="0"/>
              <a:t>radii and growth rates</a:t>
            </a:r>
          </a:p>
        </p:txBody>
      </p:sp>
      <p:pic>
        <p:nvPicPr>
          <p:cNvPr id="3074" name="Picture 2" descr="http://upload.wikimedia.org/wikipedia/commons/thumb/d/d0/VR_complex.svg/585px-VR_comple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99385"/>
            <a:ext cx="4032448" cy="32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structures:</a:t>
            </a:r>
            <a:br>
              <a:rPr lang="en-US" dirty="0"/>
            </a:br>
            <a:r>
              <a:rPr lang="en-US" dirty="0"/>
              <a:t>persistence</a:t>
            </a:r>
          </a:p>
        </p:txBody>
      </p:sp>
      <p:pic>
        <p:nvPicPr>
          <p:cNvPr id="5" name="Picture 4" descr="http://www.math.colostate.edu/%7Eadams/research/Evasion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904656" cy="40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83710" cy="1325563"/>
          </a:xfrm>
        </p:spPr>
        <p:txBody>
          <a:bodyPr/>
          <a:lstStyle/>
          <a:p>
            <a:r>
              <a:rPr lang="en-US" dirty="0" smtClean="0"/>
              <a:t>Geometric structures: </a:t>
            </a:r>
            <a:r>
              <a:rPr lang="en-US" dirty="0" err="1" smtClean="0"/>
              <a:t>Voronoi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1026" name="Picture 2" descr="http://www.ams.org/featurecolumn/images/august2006/diagramintro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5393" y="2132856"/>
            <a:ext cx="3168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Fundamental property: </a:t>
            </a:r>
            <a:r>
              <a:rPr lang="en-US" sz="2400" b="1" dirty="0" smtClean="0"/>
              <a:t>empty-circle property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err="1"/>
              <a:t>V</a:t>
            </a:r>
            <a:r>
              <a:rPr lang="en-US" sz="2400" dirty="0" err="1" smtClean="0"/>
              <a:t>oronoi</a:t>
            </a:r>
            <a:r>
              <a:rPr lang="en-US" sz="2400" dirty="0" smtClean="0"/>
              <a:t> edge corresponds to centers of circles where the same two points of the set are closest, so no point lies inside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err="1"/>
              <a:t>V</a:t>
            </a:r>
            <a:r>
              <a:rPr lang="en-US" sz="2400" dirty="0" err="1" smtClean="0"/>
              <a:t>oronoi</a:t>
            </a:r>
            <a:r>
              <a:rPr lang="en-US" sz="2400" dirty="0" smtClean="0"/>
              <a:t> vertex is closest to at least three points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648036" y="2864562"/>
            <a:ext cx="793905" cy="78866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3221" y="3247782"/>
            <a:ext cx="914400" cy="9144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55182" y="3173306"/>
            <a:ext cx="1063353" cy="106335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12633" y="3301416"/>
            <a:ext cx="775574" cy="80713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76529" y="3950898"/>
            <a:ext cx="995736" cy="98708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02658" y="2646684"/>
            <a:ext cx="500263" cy="52662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shape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5703"/>
          </a:xfrm>
        </p:spPr>
        <p:txBody>
          <a:bodyPr>
            <a:normAutofit/>
          </a:bodyPr>
          <a:lstStyle/>
          <a:p>
            <a:r>
              <a:rPr lang="en-US" dirty="0" smtClean="0"/>
              <a:t>3D shapes have components, tunnels and voids</a:t>
            </a:r>
          </a:p>
          <a:p>
            <a:r>
              <a:rPr lang="en-US" dirty="0" smtClean="0"/>
              <a:t>Components grow together by edges</a:t>
            </a:r>
          </a:p>
          <a:p>
            <a:r>
              <a:rPr lang="en-US" dirty="0" smtClean="0"/>
              <a:t>Tunnels may be created by an addition of an edge and may be destroyed by filling in triangles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Voids (open space inside a solid) may be created by an addition of a triangle and may be destroyed by filling in </a:t>
            </a:r>
            <a:r>
              <a:rPr lang="en-US" dirty="0" err="1" smtClean="0"/>
              <a:t>tetrahedra</a:t>
            </a:r>
            <a:endParaRPr lang="en-US" dirty="0"/>
          </a:p>
        </p:txBody>
      </p:sp>
      <p:pic>
        <p:nvPicPr>
          <p:cNvPr id="1026" name="Picture 2" descr="http://youngmathwizards.com/lessons/images/Topology/TransformDonutToCoffeeCup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6716" r="3955"/>
          <a:stretch/>
        </p:blipFill>
        <p:spPr bwMode="auto">
          <a:xfrm>
            <a:off x="755576" y="3714750"/>
            <a:ext cx="6143625" cy="9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tack.imgur.com/wY4qj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25649" r="10817" b="16969"/>
          <a:stretch/>
        </p:blipFill>
        <p:spPr bwMode="auto">
          <a:xfrm>
            <a:off x="7162800" y="3573016"/>
            <a:ext cx="1704975" cy="9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1647"/>
          </a:xfrm>
        </p:spPr>
        <p:txBody>
          <a:bodyPr/>
          <a:lstStyle/>
          <a:p>
            <a:r>
              <a:rPr lang="en-US" dirty="0" smtClean="0"/>
              <a:t>An analysis of components, tunnels and voids, and persistence, can be applied to any growth process in 3D</a:t>
            </a:r>
          </a:p>
          <a:p>
            <a:r>
              <a:rPr lang="en-US" dirty="0" smtClean="0"/>
              <a:t>It can distinguish noise and features in real-world data</a:t>
            </a:r>
          </a:p>
          <a:p>
            <a:r>
              <a:rPr lang="en-US" dirty="0" smtClean="0"/>
              <a:t>In 3D and higher-D, there are more applications to data analysis than only shape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pic>
        <p:nvPicPr>
          <p:cNvPr id="2052" name="Picture 4" descr="http://www.qhull.org/html/normal_voronoi_knauss_oester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5760640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48264" y="2708919"/>
            <a:ext cx="2069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diagram of points in 3D</a:t>
            </a:r>
          </a:p>
        </p:txBody>
      </p:sp>
    </p:spTree>
    <p:extLst>
      <p:ext uri="{BB962C8B-B14F-4D97-AF65-F5344CB8AC3E}">
        <p14:creationId xmlns:p14="http://schemas.microsoft.com/office/powerpoint/2010/main" val="35266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67686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pic>
        <p:nvPicPr>
          <p:cNvPr id="4100" name="Picture 4" descr="Voronoi diagram of points, straight-line segments and circular ar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02010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5805264"/>
            <a:ext cx="68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Generalized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diagram; sites are not just points</a:t>
            </a:r>
          </a:p>
        </p:txBody>
      </p:sp>
    </p:spTree>
    <p:extLst>
      <p:ext uri="{BB962C8B-B14F-4D97-AF65-F5344CB8AC3E}">
        <p14:creationId xmlns:p14="http://schemas.microsoft.com/office/powerpoint/2010/main" val="49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67686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2132856"/>
            <a:ext cx="295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Generalized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diagram; sites are not just points</a:t>
            </a:r>
          </a:p>
          <a:p>
            <a:endParaRPr lang="en-US" sz="2400" dirty="0"/>
          </a:p>
          <a:p>
            <a:r>
              <a:rPr lang="en-US" sz="2400" dirty="0" err="1" smtClean="0"/>
              <a:t>Voronoi</a:t>
            </a:r>
            <a:r>
              <a:rPr lang="en-US" sz="2400" dirty="0" smtClean="0"/>
              <a:t> edges are straight or parabolic when sites are piecewise straight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7584" y="1954247"/>
            <a:ext cx="4464496" cy="4337528"/>
            <a:chOff x="1043608" y="1954247"/>
            <a:chExt cx="4464496" cy="4337528"/>
          </a:xfrm>
        </p:grpSpPr>
        <p:pic>
          <p:nvPicPr>
            <p:cNvPr id="4098" name="Picture 2" descr="http://www.mdpi.com/sensors/sensors-15-12736/article_deploy/html/images/sensors-15-12736f15a-102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6314"/>
            <a:stretch/>
          </p:blipFill>
          <p:spPr bwMode="auto">
            <a:xfrm>
              <a:off x="1043608" y="1954247"/>
              <a:ext cx="4464496" cy="433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949292" y="220486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3705" y="5822454"/>
              <a:ext cx="288032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1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67686" cy="1325563"/>
          </a:xfrm>
        </p:spPr>
        <p:txBody>
          <a:bodyPr/>
          <a:lstStyle/>
          <a:p>
            <a:r>
              <a:rPr lang="en-US" dirty="0"/>
              <a:t>Geometric structures: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392" y="2132856"/>
            <a:ext cx="3237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diagram of points in the Manhattan (or L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metric</a:t>
            </a:r>
          </a:p>
          <a:p>
            <a:endParaRPr lang="en-US" sz="2400" dirty="0" smtClean="0"/>
          </a:p>
          <a:p>
            <a:r>
              <a:rPr lang="en-US" sz="2400" dirty="0" smtClean="0"/>
              <a:t>All edges are horizontal, vertical, or diagonal (slope +1 or -1)</a:t>
            </a:r>
            <a:endParaRPr lang="en-US" sz="2400" dirty="0"/>
          </a:p>
        </p:txBody>
      </p:sp>
      <p:pic>
        <p:nvPicPr>
          <p:cNvPr id="5124" name="Picture 4" descr="200910110249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1716" r="2044" b="1889"/>
          <a:stretch/>
        </p:blipFill>
        <p:spPr bwMode="auto">
          <a:xfrm>
            <a:off x="940278" y="2294629"/>
            <a:ext cx="3700732" cy="37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11678</TotalTime>
  <Words>1326</Words>
  <Application>Microsoft Office PowerPoint</Application>
  <PresentationFormat>On-screen Show (4:3)</PresentationFormat>
  <Paragraphs>192</Paragraphs>
  <Slides>51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Tools for Geometric Pattern Recognition</vt:lpstr>
      <vt:lpstr>Topics this lecture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Voronoi diagram</vt:lpstr>
      <vt:lpstr>Geometric structures: Delaunay triangulation</vt:lpstr>
      <vt:lpstr>Geometric structures: Delaunay triangulation</vt:lpstr>
      <vt:lpstr>Geometric structures: Delaunay triangulation</vt:lpstr>
      <vt:lpstr>Geometric structures: Delaunay triangulation</vt:lpstr>
      <vt:lpstr>Geometric structures: Gabriel Graph</vt:lpstr>
      <vt:lpstr>Geometric structures: Relative neighborhood graph</vt:lpstr>
      <vt:lpstr>The α-shape</vt:lpstr>
      <vt:lpstr>The α-shape</vt:lpstr>
      <vt:lpstr>The α-shape</vt:lpstr>
      <vt:lpstr>The α-shape</vt:lpstr>
      <vt:lpstr>α-shapes</vt:lpstr>
      <vt:lpstr>α-shapes in 3D</vt:lpstr>
      <vt:lpstr>α-shapes in 3D</vt:lpstr>
      <vt:lpstr>The α-shape</vt:lpstr>
      <vt:lpstr>The α-shape</vt:lpstr>
      <vt:lpstr>The α-shape</vt:lpstr>
      <vt:lpstr>The α-shape in 3D</vt:lpstr>
      <vt:lpstr>Topological structures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 alpha-complex</vt:lpstr>
      <vt:lpstr>Topological structures: persistence</vt:lpstr>
      <vt:lpstr>Topological structures: persistence</vt:lpstr>
      <vt:lpstr>3D shape analysis</vt:lpstr>
      <vt:lpstr>Shape and data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Marc van Kreveld</dc:creator>
  <cp:lastModifiedBy>Marc van Kreveld</cp:lastModifiedBy>
  <cp:revision>75</cp:revision>
  <dcterms:created xsi:type="dcterms:W3CDTF">2015-10-23T20:03:32Z</dcterms:created>
  <dcterms:modified xsi:type="dcterms:W3CDTF">2016-01-05T17:55:00Z</dcterms:modified>
</cp:coreProperties>
</file>