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22"/>
  </p:notesMasterIdLst>
  <p:handoutMasterIdLst>
    <p:handoutMasterId r:id="rId23"/>
  </p:handoutMasterIdLst>
  <p:sldIdLst>
    <p:sldId id="278" r:id="rId5"/>
    <p:sldId id="282" r:id="rId6"/>
    <p:sldId id="271" r:id="rId7"/>
    <p:sldId id="283" r:id="rId8"/>
    <p:sldId id="288" r:id="rId9"/>
    <p:sldId id="294" r:id="rId10"/>
    <p:sldId id="284" r:id="rId11"/>
    <p:sldId id="295" r:id="rId12"/>
    <p:sldId id="285" r:id="rId13"/>
    <p:sldId id="286" r:id="rId14"/>
    <p:sldId id="296" r:id="rId15"/>
    <p:sldId id="287" r:id="rId16"/>
    <p:sldId id="298" r:id="rId17"/>
    <p:sldId id="299" r:id="rId18"/>
    <p:sldId id="297" r:id="rId19"/>
    <p:sldId id="290" r:id="rId20"/>
    <p:sldId id="29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FD1C19-90FD-4C6C-9EDE-BCEC8284A109}" v="3" dt="2025-01-16T00:05:10.452"/>
  </p1510:revLst>
</p1510:revInfo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57" autoAdjust="0"/>
    <p:restoredTop sz="95388" autoAdjust="0"/>
  </p:normalViewPr>
  <p:slideViewPr>
    <p:cSldViewPr snapToGrid="0">
      <p:cViewPr varScale="1">
        <p:scale>
          <a:sx n="103" d="100"/>
          <a:sy n="103" d="100"/>
        </p:scale>
        <p:origin x="72" y="24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di Afiatpour" userId="0d916f10-5445-4adf-bb23-aa086e4204ed" providerId="ADAL" clId="{C0FD1C19-90FD-4C6C-9EDE-BCEC8284A109}"/>
    <pc:docChg chg="custSel addSld modSld">
      <pc:chgData name="Mehdi Afiatpour" userId="0d916f10-5445-4adf-bb23-aa086e4204ed" providerId="ADAL" clId="{C0FD1C19-90FD-4C6C-9EDE-BCEC8284A109}" dt="2025-01-16T00:05:48.745" v="115" actId="20577"/>
      <pc:docMkLst>
        <pc:docMk/>
      </pc:docMkLst>
      <pc:sldChg chg="modSp mod">
        <pc:chgData name="Mehdi Afiatpour" userId="0d916f10-5445-4adf-bb23-aa086e4204ed" providerId="ADAL" clId="{C0FD1C19-90FD-4C6C-9EDE-BCEC8284A109}" dt="2025-01-16T00:02:48.518" v="37" actId="20577"/>
        <pc:sldMkLst>
          <pc:docMk/>
          <pc:sldMk cId="414523832" sldId="288"/>
        </pc:sldMkLst>
        <pc:spChg chg="mod">
          <ac:chgData name="Mehdi Afiatpour" userId="0d916f10-5445-4adf-bb23-aa086e4204ed" providerId="ADAL" clId="{C0FD1C19-90FD-4C6C-9EDE-BCEC8284A109}" dt="2025-01-16T00:02:48.518" v="37" actId="20577"/>
          <ac:spMkLst>
            <pc:docMk/>
            <pc:sldMk cId="414523832" sldId="288"/>
            <ac:spMk id="3" creationId="{ECC8AA23-D8D0-93BE-5C5F-103A750B0D2F}"/>
          </ac:spMkLst>
        </pc:spChg>
      </pc:sldChg>
      <pc:sldChg chg="modSp mod">
        <pc:chgData name="Mehdi Afiatpour" userId="0d916f10-5445-4adf-bb23-aa086e4204ed" providerId="ADAL" clId="{C0FD1C19-90FD-4C6C-9EDE-BCEC8284A109}" dt="2025-01-16T00:05:48.745" v="115" actId="20577"/>
        <pc:sldMkLst>
          <pc:docMk/>
          <pc:sldMk cId="2547630249" sldId="292"/>
        </pc:sldMkLst>
        <pc:spChg chg="mod">
          <ac:chgData name="Mehdi Afiatpour" userId="0d916f10-5445-4adf-bb23-aa086e4204ed" providerId="ADAL" clId="{C0FD1C19-90FD-4C6C-9EDE-BCEC8284A109}" dt="2025-01-16T00:05:48.745" v="115" actId="20577"/>
          <ac:spMkLst>
            <pc:docMk/>
            <pc:sldMk cId="2547630249" sldId="292"/>
            <ac:spMk id="3" creationId="{1BE98EFF-197D-3136-70B9-7BBD30A48931}"/>
          </ac:spMkLst>
        </pc:spChg>
      </pc:sldChg>
      <pc:sldChg chg="modSp mod">
        <pc:chgData name="Mehdi Afiatpour" userId="0d916f10-5445-4adf-bb23-aa086e4204ed" providerId="ADAL" clId="{C0FD1C19-90FD-4C6C-9EDE-BCEC8284A109}" dt="2025-01-16T00:03:55.148" v="57" actId="20577"/>
        <pc:sldMkLst>
          <pc:docMk/>
          <pc:sldMk cId="2382206231" sldId="295"/>
        </pc:sldMkLst>
        <pc:spChg chg="mod">
          <ac:chgData name="Mehdi Afiatpour" userId="0d916f10-5445-4adf-bb23-aa086e4204ed" providerId="ADAL" clId="{C0FD1C19-90FD-4C6C-9EDE-BCEC8284A109}" dt="2025-01-16T00:03:55.148" v="57" actId="20577"/>
          <ac:spMkLst>
            <pc:docMk/>
            <pc:sldMk cId="2382206231" sldId="295"/>
            <ac:spMk id="3" creationId="{1C03FCE8-77F3-9634-98D3-055B66ADDDAC}"/>
          </ac:spMkLst>
        </pc:spChg>
      </pc:sldChg>
      <pc:sldChg chg="modSp add mod">
        <pc:chgData name="Mehdi Afiatpour" userId="0d916f10-5445-4adf-bb23-aa086e4204ed" providerId="ADAL" clId="{C0FD1C19-90FD-4C6C-9EDE-BCEC8284A109}" dt="2025-01-16T00:05:03.455" v="87" actId="20577"/>
        <pc:sldMkLst>
          <pc:docMk/>
          <pc:sldMk cId="4134107604" sldId="298"/>
        </pc:sldMkLst>
        <pc:spChg chg="mod">
          <ac:chgData name="Mehdi Afiatpour" userId="0d916f10-5445-4adf-bb23-aa086e4204ed" providerId="ADAL" clId="{C0FD1C19-90FD-4C6C-9EDE-BCEC8284A109}" dt="2025-01-16T00:04:55.885" v="65" actId="20577"/>
          <ac:spMkLst>
            <pc:docMk/>
            <pc:sldMk cId="4134107604" sldId="298"/>
            <ac:spMk id="7" creationId="{F569730C-1F56-CC2D-F259-50BA5A0901D6}"/>
          </ac:spMkLst>
        </pc:spChg>
        <pc:spChg chg="mod">
          <ac:chgData name="Mehdi Afiatpour" userId="0d916f10-5445-4adf-bb23-aa086e4204ed" providerId="ADAL" clId="{C0FD1C19-90FD-4C6C-9EDE-BCEC8284A109}" dt="2025-01-16T00:05:03.455" v="87" actId="20577"/>
          <ac:spMkLst>
            <pc:docMk/>
            <pc:sldMk cId="4134107604" sldId="298"/>
            <ac:spMk id="8" creationId="{89AE829F-1F31-51B7-377D-48C0B6CC511B}"/>
          </ac:spMkLst>
        </pc:spChg>
      </pc:sldChg>
      <pc:sldChg chg="addSp delSp modSp add mod">
        <pc:chgData name="Mehdi Afiatpour" userId="0d916f10-5445-4adf-bb23-aa086e4204ed" providerId="ADAL" clId="{C0FD1C19-90FD-4C6C-9EDE-BCEC8284A109}" dt="2025-01-16T00:05:26.474" v="97" actId="478"/>
        <pc:sldMkLst>
          <pc:docMk/>
          <pc:sldMk cId="3991520033" sldId="299"/>
        </pc:sldMkLst>
        <pc:spChg chg="mod">
          <ac:chgData name="Mehdi Afiatpour" userId="0d916f10-5445-4adf-bb23-aa086e4204ed" providerId="ADAL" clId="{C0FD1C19-90FD-4C6C-9EDE-BCEC8284A109}" dt="2025-01-16T00:05:13.288" v="95" actId="20577"/>
          <ac:spMkLst>
            <pc:docMk/>
            <pc:sldMk cId="3991520033" sldId="299"/>
            <ac:spMk id="2" creationId="{18F162CB-8AE1-689A-2B38-79802FE8C368}"/>
          </ac:spMkLst>
        </pc:spChg>
        <pc:spChg chg="add del mod">
          <ac:chgData name="Mehdi Afiatpour" userId="0d916f10-5445-4adf-bb23-aa086e4204ed" providerId="ADAL" clId="{C0FD1C19-90FD-4C6C-9EDE-BCEC8284A109}" dt="2025-01-16T00:05:26.474" v="97" actId="478"/>
          <ac:spMkLst>
            <pc:docMk/>
            <pc:sldMk cId="3991520033" sldId="299"/>
            <ac:spMk id="4" creationId="{09069F6C-42FE-C449-1534-C26AF89A8E5D}"/>
          </ac:spMkLst>
        </pc:spChg>
        <pc:spChg chg="del">
          <ac:chgData name="Mehdi Afiatpour" userId="0d916f10-5445-4adf-bb23-aa086e4204ed" providerId="ADAL" clId="{C0FD1C19-90FD-4C6C-9EDE-BCEC8284A109}" dt="2025-01-16T00:05:21.329" v="96" actId="478"/>
          <ac:spMkLst>
            <pc:docMk/>
            <pc:sldMk cId="3991520033" sldId="299"/>
            <ac:spMk id="10" creationId="{5B7A4CAF-6FBB-1F67-E964-84AF1CD38797}"/>
          </ac:spMkLst>
        </pc:spChg>
        <pc:spChg chg="del">
          <ac:chgData name="Mehdi Afiatpour" userId="0d916f10-5445-4adf-bb23-aa086e4204ed" providerId="ADAL" clId="{C0FD1C19-90FD-4C6C-9EDE-BCEC8284A109}" dt="2025-01-16T00:05:21.329" v="96" actId="478"/>
          <ac:spMkLst>
            <pc:docMk/>
            <pc:sldMk cId="3991520033" sldId="299"/>
            <ac:spMk id="13" creationId="{32450E11-82F8-A387-DDB6-3CDC8A1959C8}"/>
          </ac:spMkLst>
        </pc:spChg>
        <pc:spChg chg="del">
          <ac:chgData name="Mehdi Afiatpour" userId="0d916f10-5445-4adf-bb23-aa086e4204ed" providerId="ADAL" clId="{C0FD1C19-90FD-4C6C-9EDE-BCEC8284A109}" dt="2025-01-16T00:05:21.329" v="96" actId="478"/>
          <ac:spMkLst>
            <pc:docMk/>
            <pc:sldMk cId="3991520033" sldId="299"/>
            <ac:spMk id="16" creationId="{D6D84732-EE56-46B5-887C-997BFF170E8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2152F-6D8F-3FD5-9130-20E16AEED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9FBE1C-F3F0-5DBB-E51E-1AD5FFD179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7CC810-0D7E-5881-359C-232DB1A751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A712C-09E0-BB0E-7E7B-756ADEBF6A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12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62B4F-9973-D68C-D1D0-429099C25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49CB42-CD89-032B-E8C7-690DC4299B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06AA9B-18F8-F72F-7681-BDC3A55D8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F2D3A-C74F-DB33-E24A-F22EC54318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88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384C2-8025-D65B-5D3B-57DCFE0C3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D3BC88-CA95-7EB5-9964-659A3B34A5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1E9F3A-1A52-CFBC-AD57-23A39D507F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5B4A1-A3E5-CE05-84F6-71C1675F74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25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3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8C2FF-7FB2-B1D6-DE7D-1FFDC3911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A88DA1-9B67-FD71-8B17-C78747AEA3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760D98-C022-ED8B-BF86-9FC67D8923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CE6C8-4A25-C72E-B241-20A7499D6C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942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FF76A-CB1B-02B1-68A3-E3A116490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BA1D30-FBD8-0320-C237-C7B63A9886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B6FF5B-9CA5-E1A8-87B5-2398CB924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6717B-98AD-14DA-CD1E-CDE18F5DC4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244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8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2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06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11926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653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99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anchor="b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42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3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94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829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anchor="b" anchorCtr="0">
            <a:noAutofit/>
          </a:bodyPr>
          <a:lstStyle>
            <a:lvl1pPr algn="r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algn="r">
              <a:defRPr sz="1200">
                <a:solidFill>
                  <a:schemeClr val="tx1"/>
                </a:solidFill>
              </a:defRPr>
            </a:lvl2pPr>
            <a:lvl3pPr algn="r">
              <a:defRPr sz="1200">
                <a:solidFill>
                  <a:schemeClr val="tx1"/>
                </a:solidFill>
              </a:defRPr>
            </a:lvl3pPr>
            <a:lvl4pPr algn="r">
              <a:defRPr sz="1200">
                <a:solidFill>
                  <a:schemeClr val="tx1"/>
                </a:solidFill>
              </a:defRPr>
            </a:lvl4pPr>
            <a:lvl5pPr algn="r"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4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463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reeform: Shape 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Freeform: Shape 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596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3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65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3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8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1337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43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23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3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5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6" r:id="rId20"/>
    <p:sldLayoutId id="2147483728" r:id="rId2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>
            <a:noAutofit/>
          </a:bodyPr>
          <a:lstStyle/>
          <a:p>
            <a:r>
              <a:rPr lang="en-US" sz="4400" dirty="0"/>
              <a:t>Equity Trading:   AI Companies Recommendation</a:t>
            </a:r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/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and Insights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2547977"/>
          </a:xfrm>
        </p:spPr>
        <p:txBody>
          <a:bodyPr/>
          <a:lstStyle/>
          <a:p>
            <a:r>
              <a:rPr lang="en-US" b="1" dirty="0"/>
              <a:t>Performance Comparison</a:t>
            </a:r>
          </a:p>
          <a:p>
            <a:pPr lvl="1"/>
            <a:r>
              <a:rPr lang="en-US" dirty="0"/>
              <a:t>Chart comparing the stock price performance of NVIDIA, Microsoft, Alphabet, Amazon, and Meta Platforms over the past year.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5A03A5-6D4D-7072-B3BD-F2DA38CADEB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05540" y="2097175"/>
            <a:ext cx="5435600" cy="2694281"/>
          </a:xfrm>
        </p:spPr>
        <p:txBody>
          <a:bodyPr/>
          <a:lstStyle/>
          <a:p>
            <a:r>
              <a:rPr lang="en-US" b="1" dirty="0"/>
              <a:t>Volatility Analysis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Analysis of stock volatility and risk.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79A9159A-379D-4CE6-A1D7-F885EC56C10B}"/>
              </a:ext>
            </a:extLst>
          </p:cNvPr>
          <p:cNvSpPr txBox="1">
            <a:spLocks/>
          </p:cNvSpPr>
          <p:nvPr/>
        </p:nvSpPr>
        <p:spPr>
          <a:xfrm>
            <a:off x="3803078" y="5175655"/>
            <a:ext cx="5435600" cy="1435457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Market Events</a:t>
            </a:r>
          </a:p>
          <a:p>
            <a:pPr lvl="1"/>
            <a:r>
              <a:rPr lang="en-US" dirty="0"/>
              <a:t>Summary of major events affecting each stock.</a:t>
            </a:r>
          </a:p>
        </p:txBody>
      </p:sp>
    </p:spTree>
    <p:extLst>
      <p:ext uri="{BB962C8B-B14F-4D97-AF65-F5344CB8AC3E}">
        <p14:creationId xmlns:p14="http://schemas.microsoft.com/office/powerpoint/2010/main" val="23301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C5FFF-A249-52D7-C779-C2F3FF684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536967E4-0CC1-FE4D-B520-21BD14E6E31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E7C0427-49E6-7BBB-278B-3FE9E6AB03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BC79FF5-DC48-2487-63A3-5D8F52B8A8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Timeframe, Diversification and Risk Assessment</a:t>
            </a:r>
          </a:p>
        </p:txBody>
      </p:sp>
    </p:spTree>
    <p:extLst>
      <p:ext uri="{BB962C8B-B14F-4D97-AF65-F5344CB8AC3E}">
        <p14:creationId xmlns:p14="http://schemas.microsoft.com/office/powerpoint/2010/main" val="931522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3134170" cy="3133193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b="1" dirty="0"/>
              <a:t>Short-Term vs. Long-Term:</a:t>
            </a:r>
          </a:p>
          <a:p>
            <a:pPr lvl="2" algn="ctr"/>
            <a:r>
              <a:rPr lang="en-US" dirty="0"/>
              <a:t>Short-term investment recommendations based on current trends.</a:t>
            </a:r>
          </a:p>
          <a:p>
            <a:pPr lvl="2" algn="ctr"/>
            <a:r>
              <a:rPr lang="en-US" dirty="0"/>
              <a:t>Long-term investment recommendations considering outlook.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5A03A5-6D4D-7072-B3BD-F2DA38CADEB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992881" y="2097175"/>
            <a:ext cx="3719386" cy="3133193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b="1" dirty="0"/>
              <a:t>Diversification</a:t>
            </a:r>
            <a:r>
              <a:rPr lang="en-US" dirty="0"/>
              <a:t>:</a:t>
            </a:r>
          </a:p>
          <a:p>
            <a:pPr lvl="1" algn="ctr"/>
            <a:r>
              <a:rPr lang="en-US" dirty="0"/>
              <a:t>Suggested mix of NVIDIA, Microsoft, Alphabet, Amazon, and Meta Platforms stocks to spread risk.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5A60B2C-DA73-99DB-5D18-316D6C11F50D}"/>
              </a:ext>
            </a:extLst>
          </p:cNvPr>
          <p:cNvSpPr txBox="1">
            <a:spLocks/>
          </p:cNvSpPr>
          <p:nvPr/>
        </p:nvSpPr>
        <p:spPr>
          <a:xfrm>
            <a:off x="8199120" y="2097175"/>
            <a:ext cx="3719386" cy="313319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en-US" b="1" dirty="0"/>
              <a:t>Risk Assessment</a:t>
            </a:r>
            <a:r>
              <a:rPr lang="en-US" dirty="0"/>
              <a:t>:</a:t>
            </a:r>
          </a:p>
          <a:p>
            <a:pPr lvl="1" algn="ctr"/>
            <a:r>
              <a:rPr lang="en-US" dirty="0"/>
              <a:t>Evaluation of stability and potential returns for each stock.</a:t>
            </a:r>
          </a:p>
        </p:txBody>
      </p:sp>
    </p:spTree>
    <p:extLst>
      <p:ext uri="{BB962C8B-B14F-4D97-AF65-F5344CB8AC3E}">
        <p14:creationId xmlns:p14="http://schemas.microsoft.com/office/powerpoint/2010/main" val="3353460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3790A-6827-5EB6-3E73-D53D86DD5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93864380-626A-3A32-0178-DAD93D6008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569730C-1F56-CC2D-F259-50BA5A090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9AE829F-1F31-51B7-377D-48C0B6CC51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4134107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55F49-30F0-2609-3A94-0C33FF543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162CB-8AE1-689A-2B38-79802FE8C36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lIns="0">
            <a:normAutofit/>
          </a:bodyPr>
          <a:lstStyle/>
          <a:p>
            <a:r>
              <a:rPr lang="en-US" dirty="0"/>
              <a:t>Visuals</a:t>
            </a:r>
          </a:p>
        </p:txBody>
      </p:sp>
    </p:spTree>
    <p:extLst>
      <p:ext uri="{BB962C8B-B14F-4D97-AF65-F5344CB8AC3E}">
        <p14:creationId xmlns:p14="http://schemas.microsoft.com/office/powerpoint/2010/main" val="3991520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7CDAF-1B6C-8F7C-290D-6B2BD3FF1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4E885069-FC11-1FEC-263A-3137522DD7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C0AE0FC-4E89-9128-F5BB-5A8E1B8D9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F014E20-44AF-0AB1-F082-AA8E9BD6B7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Summary, Actionable Insights and Future Outlook</a:t>
            </a:r>
          </a:p>
        </p:txBody>
      </p:sp>
    </p:spTree>
    <p:extLst>
      <p:ext uri="{BB962C8B-B14F-4D97-AF65-F5344CB8AC3E}">
        <p14:creationId xmlns:p14="http://schemas.microsoft.com/office/powerpoint/2010/main" val="457788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lIns="0">
            <a:normAutofit/>
          </a:bodyPr>
          <a:lstStyle/>
          <a:p>
            <a:r>
              <a:rPr lang="en-US" dirty="0"/>
              <a:t>Summary &amp; takeaways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34D25E2-B587-6DFE-2DEB-43845EB30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3545650" cy="3133193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b="1" dirty="0"/>
              <a:t>Summary: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Recap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D0ADE34-CDA0-CE94-230E-27A1D4E21298}"/>
              </a:ext>
            </a:extLst>
          </p:cNvPr>
          <p:cNvSpPr txBox="1">
            <a:spLocks/>
          </p:cNvSpPr>
          <p:nvPr/>
        </p:nvSpPr>
        <p:spPr>
          <a:xfrm>
            <a:off x="3401568" y="2097174"/>
            <a:ext cx="3545650" cy="313319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panose="020B0604020202020204" pitchFamily="34" charset="0"/>
              <a:buNone/>
            </a:pPr>
            <a:r>
              <a:rPr lang="en-US" b="1" dirty="0"/>
              <a:t>Actionable 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 investment recommendations for the client.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09281C64-D579-41E4-AC47-755C03F0A883}"/>
              </a:ext>
            </a:extLst>
          </p:cNvPr>
          <p:cNvSpPr txBox="1">
            <a:spLocks/>
          </p:cNvSpPr>
          <p:nvPr/>
        </p:nvSpPr>
        <p:spPr>
          <a:xfrm>
            <a:off x="7120128" y="2097173"/>
            <a:ext cx="3545650" cy="313319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panose="020B0604020202020204" pitchFamily="34" charset="0"/>
              <a:buNone/>
            </a:pPr>
            <a:r>
              <a:rPr lang="en-US" b="1" dirty="0"/>
              <a:t>Future Outlook</a:t>
            </a:r>
            <a:r>
              <a:rPr lang="en-US" dirty="0"/>
              <a:t>:</a:t>
            </a:r>
          </a:p>
          <a:p>
            <a:pPr marL="285750" lvl="1" indent="-285750"/>
            <a:r>
              <a:rPr lang="en-US" dirty="0"/>
              <a:t>Discussion of potential future performance based on current trends and market conditions.</a:t>
            </a:r>
          </a:p>
        </p:txBody>
      </p:sp>
    </p:spTree>
    <p:extLst>
      <p:ext uri="{BB962C8B-B14F-4D97-AF65-F5344CB8AC3E}">
        <p14:creationId xmlns:p14="http://schemas.microsoft.com/office/powerpoint/2010/main" val="118667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Austin McCormick</a:t>
            </a:r>
          </a:p>
          <a:p>
            <a:r>
              <a:rPr lang="en-US" dirty="0"/>
              <a:t>Devin Carter</a:t>
            </a:r>
          </a:p>
          <a:p>
            <a:r>
              <a:rPr lang="en-US" dirty="0"/>
              <a:t>Mehdi Afiatpour</a:t>
            </a:r>
          </a:p>
        </p:txBody>
      </p:sp>
      <p:pic>
        <p:nvPicPr>
          <p:cNvPr id="25" name="Picture Placeholder 24" descr="A close-up of a network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/>
      </p:pic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Comparison and Insights</a:t>
            </a:r>
          </a:p>
          <a:p>
            <a:r>
              <a:rPr lang="en-US" dirty="0"/>
              <a:t>Recommendations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/>
          <a:lstStyle/>
          <a:p>
            <a:r>
              <a:rPr lang="en-US" dirty="0"/>
              <a:t>Introduction</a:t>
            </a:r>
          </a:p>
        </p:txBody>
      </p:sp>
      <p:pic>
        <p:nvPicPr>
          <p:cNvPr id="11" name="Picture Placeholder 15" descr="Data points digital background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271" y="3803904"/>
            <a:ext cx="4619089" cy="1289304"/>
          </a:xfrm>
          <a:noFill/>
        </p:spPr>
        <p:txBody>
          <a:bodyPr/>
          <a:lstStyle/>
          <a:p>
            <a:r>
              <a:rPr lang="en-US" dirty="0"/>
              <a:t>Analyze a client’s portfolio to provide investment recommendations for AI companies</a:t>
            </a:r>
          </a:p>
        </p:txBody>
      </p:sp>
      <p:pic>
        <p:nvPicPr>
          <p:cNvPr id="7" name="Picture Placeholder 17" descr="A person drawing on a white board">
            <a:extLst>
              <a:ext uri="{FF2B5EF4-FFF2-40B4-BE49-F238E27FC236}">
                <a16:creationId xmlns:a16="http://schemas.microsoft.com/office/drawing/2014/main" id="{58104626-8F66-9575-5E49-2907EACF11C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solidFill>
            <a:schemeClr val="accent5"/>
          </a:solidFill>
        </p:spPr>
      </p:pic>
    </p:spTree>
    <p:extLst>
      <p:ext uri="{BB962C8B-B14F-4D97-AF65-F5344CB8AC3E}">
        <p14:creationId xmlns:p14="http://schemas.microsoft.com/office/powerpoint/2010/main" val="138859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06B59-80B8-CEED-0BCA-BC3F80A85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C2F317-81E4-3678-2FF2-495B3A95470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7C6D33A-37B7-D2C4-2C1C-6D5253D0D480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8145A95-72C3-9BFC-32D2-908F235E389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pPr algn="l"/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162" y="2827209"/>
            <a:ext cx="4917440" cy="2000823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Data Source: </a:t>
            </a:r>
            <a:r>
              <a:rPr lang="en-US" dirty="0"/>
              <a:t>Tradestation Web API.</a:t>
            </a:r>
          </a:p>
          <a:p>
            <a:pPr algn="l"/>
            <a:r>
              <a:rPr lang="en-US" dirty="0">
                <a:solidFill>
                  <a:srgbClr val="00B0F0"/>
                </a:solidFill>
              </a:rPr>
              <a:t>Time Frame: </a:t>
            </a:r>
            <a:r>
              <a:rPr lang="en-US" dirty="0"/>
              <a:t>25+ years of trading data.</a:t>
            </a:r>
          </a:p>
          <a:p>
            <a:pPr algn="l"/>
            <a:r>
              <a:rPr lang="en-US" dirty="0">
                <a:solidFill>
                  <a:srgbClr val="92D050"/>
                </a:solidFill>
              </a:rPr>
              <a:t>Key Metrics: </a:t>
            </a:r>
            <a:r>
              <a:rPr lang="en-US" dirty="0"/>
              <a:t>Stock prices, trading volume, market cap, and key events.</a:t>
            </a:r>
          </a:p>
        </p:txBody>
      </p:sp>
      <p:pic>
        <p:nvPicPr>
          <p:cNvPr id="20" name="Picture Placeholder 19" descr="A close-up of a graph">
            <a:extLst>
              <a:ext uri="{FF2B5EF4-FFF2-40B4-BE49-F238E27FC236}">
                <a16:creationId xmlns:a16="http://schemas.microsoft.com/office/drawing/2014/main" id="{A7019768-5E2A-F9D1-62D6-EC7C5F0BBE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9"/>
          <a:stretch/>
        </p:blipFill>
        <p:spPr/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C4A7DC2-42C3-FDDF-02BF-9598D75A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3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1BB45-2B09-99B9-17D2-2DD59E6DD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5ACDB9E0-F81B-EFF2-4844-512F5339DC4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0840A2-A241-DB91-259D-2C5B19381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07071A7-A3DD-08E5-A685-797D0EC98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9840"/>
            <a:ext cx="9144000" cy="598424"/>
          </a:xfrm>
        </p:spPr>
        <p:txBody>
          <a:bodyPr/>
          <a:lstStyle/>
          <a:p>
            <a:r>
              <a:rPr lang="en-US" dirty="0"/>
              <a:t>Leveraging the data to understand Market Dynamics, Performance Trends, Technical Indicators and Thematic Themes</a:t>
            </a:r>
          </a:p>
        </p:txBody>
      </p:sp>
    </p:spTree>
    <p:extLst>
      <p:ext uri="{BB962C8B-B14F-4D97-AF65-F5344CB8AC3E}">
        <p14:creationId xmlns:p14="http://schemas.microsoft.com/office/powerpoint/2010/main" val="111681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NVIDIA (NVDA): [Insert detailed analysis of NVIDIA stock performance, including trends and key events]</a:t>
            </a:r>
          </a:p>
          <a:p>
            <a:r>
              <a:rPr lang="en-US" dirty="0"/>
              <a:t>Microsoft (MSFT): [Insert detailed analysis of Microsoft stock performance, including trends and key events]</a:t>
            </a:r>
          </a:p>
          <a:p>
            <a:r>
              <a:rPr lang="en-US" dirty="0"/>
              <a:t>Alphabet (GOOGL): [Insert detailed analysis of Alphabet stock performance, including trends and key events]</a:t>
            </a:r>
          </a:p>
          <a:p>
            <a:r>
              <a:rPr lang="en-US" dirty="0"/>
              <a:t>Amazon (AMZN): [Insert detailed analysis of Amazon stock performance, including trends and key events]</a:t>
            </a:r>
          </a:p>
          <a:p>
            <a:r>
              <a:rPr lang="en-US" dirty="0"/>
              <a:t>Meta Platforms (META): [Insert detailed analysis of Meta Platforms stock performance, including trends and key events]</a:t>
            </a:r>
          </a:p>
        </p:txBody>
      </p:sp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67478-9411-5C5F-9C53-571ED3079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3FDA-144A-2A1B-24A8-9F8DBD83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3FCE8-77F3-9634-98D3-055B66ADD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Averages: Compare the 50-day and 200-day moving averages for each stock.</a:t>
            </a:r>
          </a:p>
          <a:p>
            <a:r>
              <a:rPr lang="en-US" dirty="0"/>
              <a:t>RSI (Relative Strength Index): Identify overbought or oversold conditions.</a:t>
            </a:r>
          </a:p>
          <a:p>
            <a:r>
              <a:rPr lang="en-US" dirty="0"/>
              <a:t>MACD (Moving Average Convergence Divergence): Analyze trend strength and direction.</a:t>
            </a:r>
          </a:p>
          <a:p>
            <a:r>
              <a:rPr lang="en-US" dirty="0"/>
              <a:t>Seasonality</a:t>
            </a:r>
          </a:p>
        </p:txBody>
      </p:sp>
    </p:spTree>
    <p:extLst>
      <p:ext uri="{BB962C8B-B14F-4D97-AF65-F5344CB8AC3E}">
        <p14:creationId xmlns:p14="http://schemas.microsoft.com/office/powerpoint/2010/main" val="238220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Comparison and Insights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450744F-A4B6-FD90-F6DA-4EF9A192E3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Review Performance Comparison, Market Events and Volatility Analysis</a:t>
            </a:r>
          </a:p>
        </p:txBody>
      </p:sp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{AE416396-7242-45A4-9F63-093D18ADE7C4}tf33713516_win32</Template>
  <TotalTime>593</TotalTime>
  <Words>411</Words>
  <Application>Microsoft Office PowerPoint</Application>
  <PresentationFormat>Widescreen</PresentationFormat>
  <Paragraphs>76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Gill Sans MT</vt:lpstr>
      <vt:lpstr>Walbaum Display</vt:lpstr>
      <vt:lpstr>3DFloatVTI</vt:lpstr>
      <vt:lpstr>Equity Trading:   AI Companies Recommendation</vt:lpstr>
      <vt:lpstr>Agenda</vt:lpstr>
      <vt:lpstr>Introduction</vt:lpstr>
      <vt:lpstr>Objective</vt:lpstr>
      <vt:lpstr>Data Collection</vt:lpstr>
      <vt:lpstr>Data Analysis</vt:lpstr>
      <vt:lpstr>Performance Trends</vt:lpstr>
      <vt:lpstr>Technical Indicators</vt:lpstr>
      <vt:lpstr>Comparison and Insights</vt:lpstr>
      <vt:lpstr>Comparison and Insights</vt:lpstr>
      <vt:lpstr>Recommendations</vt:lpstr>
      <vt:lpstr>Recommendations</vt:lpstr>
      <vt:lpstr>Visuals</vt:lpstr>
      <vt:lpstr>Visuals</vt:lpstr>
      <vt:lpstr>Conclusion</vt:lpstr>
      <vt:lpstr>Summary &amp; takeaways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Mehdi Afiatpour</dc:creator>
  <cp:lastModifiedBy>Mehdi Afiatpour</cp:lastModifiedBy>
  <cp:revision>1</cp:revision>
  <dcterms:created xsi:type="dcterms:W3CDTF">2025-01-14T02:55:18Z</dcterms:created>
  <dcterms:modified xsi:type="dcterms:W3CDTF">2025-01-16T00:05:56Z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