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71" r:id="rId7"/>
    <p:sldId id="283" r:id="rId8"/>
    <p:sldId id="288" r:id="rId9"/>
    <p:sldId id="294" r:id="rId10"/>
    <p:sldId id="284" r:id="rId11"/>
    <p:sldId id="295" r:id="rId12"/>
    <p:sldId id="285" r:id="rId13"/>
    <p:sldId id="286" r:id="rId14"/>
    <p:sldId id="296" r:id="rId15"/>
    <p:sldId id="287" r:id="rId16"/>
    <p:sldId id="297" r:id="rId17"/>
    <p:sldId id="290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5796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2152F-6D8F-3FD5-9130-20E16AEE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FBE1C-F3F0-5DBB-E51E-1AD5FFD1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CC810-0D7E-5881-359C-232DB1A75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712C-09E0-BB0E-7E7B-756ADEBF6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84C2-8025-D65B-5D3B-57DCFE0C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3BC88-CA95-7EB5-9964-659A3B34A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E9F3A-1A52-CFBC-AD57-23A39D507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5B4A1-A3E5-CE05-84F6-71C1675F7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2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C2FF-7FB2-B1D6-DE7D-1FFDC391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88DA1-9B67-FD71-8B17-C78747AEA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60D98-C022-ED8B-BF86-9FC67D892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CE6C8-4A25-C72E-B241-20A7499D6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4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F76A-CB1B-02B1-68A3-E3A11649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A1D30-FBD8-0320-C237-C7B63A988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6FF5B-9CA5-E1A8-87B5-2398CB924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6717B-98AD-14DA-CD1E-CDE18F5D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4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6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sz="4400" dirty="0"/>
              <a:t>Equity Trading:   AI Companies Recommendation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2547977"/>
          </a:xfrm>
        </p:spPr>
        <p:txBody>
          <a:bodyPr/>
          <a:lstStyle/>
          <a:p>
            <a:r>
              <a:rPr lang="en-US" b="1" dirty="0"/>
              <a:t>Performance Comparison</a:t>
            </a:r>
          </a:p>
          <a:p>
            <a:pPr lvl="1"/>
            <a:r>
              <a:rPr lang="en-US" dirty="0"/>
              <a:t>Chart comparing the stock price performance of NVIDIA, Microsoft, Alphabet, Amazon, and Meta Platforms over the past year.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0" y="2097175"/>
            <a:ext cx="5435600" cy="2694281"/>
          </a:xfrm>
        </p:spPr>
        <p:txBody>
          <a:bodyPr/>
          <a:lstStyle/>
          <a:p>
            <a:r>
              <a:rPr lang="en-US" b="1" dirty="0"/>
              <a:t>Volatility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Analysis of stock volatility and risk.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9A9159A-379D-4CE6-A1D7-F885EC56C10B}"/>
              </a:ext>
            </a:extLst>
          </p:cNvPr>
          <p:cNvSpPr txBox="1">
            <a:spLocks/>
          </p:cNvSpPr>
          <p:nvPr/>
        </p:nvSpPr>
        <p:spPr>
          <a:xfrm>
            <a:off x="3803078" y="5175655"/>
            <a:ext cx="5435600" cy="143545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Market Events</a:t>
            </a:r>
          </a:p>
          <a:p>
            <a:pPr lvl="1"/>
            <a:r>
              <a:rPr lang="en-US" dirty="0"/>
              <a:t>Summary of major events affecting each stock.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5FFF-A249-52D7-C779-C2F3FF6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36967E4-0CC1-FE4D-B520-21BD14E6E3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E7C0427-49E6-7BBB-278B-3FE9E6AB0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BC79FF5-DC48-2487-63A3-5D8F52B8A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Timeframe, Diversification and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93152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134170" cy="313319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b="1" dirty="0"/>
              <a:t>Short-Term vs. Long-Term:</a:t>
            </a:r>
          </a:p>
          <a:p>
            <a:pPr lvl="2" algn="ctr"/>
            <a:r>
              <a:rPr lang="en-US" dirty="0"/>
              <a:t>Short-term investment recommendations based on current trends.</a:t>
            </a:r>
          </a:p>
          <a:p>
            <a:pPr lvl="2" algn="ctr"/>
            <a:r>
              <a:rPr lang="en-US" dirty="0"/>
              <a:t>Long-term investment recommendations considering outlook.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992881" y="2097175"/>
            <a:ext cx="3719386" cy="313319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b="1" dirty="0"/>
              <a:t>Diversification</a:t>
            </a:r>
            <a:r>
              <a:rPr lang="en-US" dirty="0"/>
              <a:t>:</a:t>
            </a:r>
          </a:p>
          <a:p>
            <a:pPr lvl="1" algn="ctr"/>
            <a:r>
              <a:rPr lang="en-US" dirty="0"/>
              <a:t>Suggested mix of NVIDIA, Microsoft, Alphabet, Amazon, and Meta Platforms stocks to spread risk.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5A60B2C-DA73-99DB-5D18-316D6C11F50D}"/>
              </a:ext>
            </a:extLst>
          </p:cNvPr>
          <p:cNvSpPr txBox="1">
            <a:spLocks/>
          </p:cNvSpPr>
          <p:nvPr/>
        </p:nvSpPr>
        <p:spPr>
          <a:xfrm>
            <a:off x="8199120" y="2097175"/>
            <a:ext cx="3719386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b="1" dirty="0"/>
              <a:t>Risk Assessment</a:t>
            </a:r>
            <a:r>
              <a:rPr lang="en-US" dirty="0"/>
              <a:t>:</a:t>
            </a:r>
          </a:p>
          <a:p>
            <a:pPr lvl="1" algn="ctr"/>
            <a:r>
              <a:rPr lang="en-US" dirty="0"/>
              <a:t>Evaluation of stability and potential returns for each stock.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CDAF-1B6C-8F7C-290D-6B2BD3FF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4E885069-FC11-1FEC-263A-3137522DD7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C0AE0FC-4E89-9128-F5BB-5A8E1B8D9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014E20-44AF-0AB1-F082-AA8E9BD6B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Summary, Actionable Insights and Future Outlook</a:t>
            </a:r>
          </a:p>
        </p:txBody>
      </p:sp>
    </p:spTree>
    <p:extLst>
      <p:ext uri="{BB962C8B-B14F-4D97-AF65-F5344CB8AC3E}">
        <p14:creationId xmlns:p14="http://schemas.microsoft.com/office/powerpoint/2010/main" val="45778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Summary &amp; takeaways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34D25E2-B587-6DFE-2DEB-43845EB30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545650" cy="313319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D0ADE34-CDA0-CE94-230E-27A1D4E21298}"/>
              </a:ext>
            </a:extLst>
          </p:cNvPr>
          <p:cNvSpPr txBox="1">
            <a:spLocks/>
          </p:cNvSpPr>
          <p:nvPr/>
        </p:nvSpPr>
        <p:spPr>
          <a:xfrm>
            <a:off x="3401568" y="2097174"/>
            <a:ext cx="3545650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dirty="0"/>
              <a:t>Actionable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investment recommendations for the client.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9281C64-D579-41E4-AC47-755C03F0A883}"/>
              </a:ext>
            </a:extLst>
          </p:cNvPr>
          <p:cNvSpPr txBox="1">
            <a:spLocks/>
          </p:cNvSpPr>
          <p:nvPr/>
        </p:nvSpPr>
        <p:spPr>
          <a:xfrm>
            <a:off x="7120128" y="2097173"/>
            <a:ext cx="3545650" cy="313319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dirty="0"/>
              <a:t>Future Outlook</a:t>
            </a:r>
            <a:r>
              <a:rPr lang="en-US" dirty="0"/>
              <a:t>:</a:t>
            </a:r>
          </a:p>
          <a:p>
            <a:pPr marL="285750" lvl="1" indent="-285750"/>
            <a:r>
              <a:rPr lang="en-US" dirty="0"/>
              <a:t>Discussion of potential future performance based on current trends and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Austin </a:t>
            </a:r>
          </a:p>
          <a:p>
            <a:r>
              <a:rPr lang="en-US" dirty="0"/>
              <a:t>Devin</a:t>
            </a:r>
          </a:p>
          <a:p>
            <a:r>
              <a:rPr lang="en-US" dirty="0"/>
              <a:t>Mehdi Afiatpour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Comparison and Insights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803904"/>
            <a:ext cx="4619089" cy="1289304"/>
          </a:xfrm>
          <a:noFill/>
        </p:spPr>
        <p:txBody>
          <a:bodyPr/>
          <a:lstStyle/>
          <a:p>
            <a:r>
              <a:rPr lang="en-US" dirty="0"/>
              <a:t>Analyze a client’s portfolio to provide investment recommendations for AI companies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l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200082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Data Source: </a:t>
            </a:r>
            <a:r>
              <a:rPr lang="en-US" dirty="0"/>
              <a:t>Nasdaq DataLinks.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Time Frame: </a:t>
            </a:r>
            <a:r>
              <a:rPr lang="en-US" dirty="0"/>
              <a:t>One year of trading data.</a:t>
            </a:r>
          </a:p>
          <a:p>
            <a:pPr algn="l"/>
            <a:r>
              <a:rPr lang="en-US" dirty="0">
                <a:solidFill>
                  <a:srgbClr val="92D050"/>
                </a:solidFill>
              </a:rPr>
              <a:t>Key Metrics: </a:t>
            </a:r>
            <a:r>
              <a:rPr lang="en-US" dirty="0"/>
              <a:t>Stock prices, trading volume, market cap, and key events.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BB45-2B09-99B9-17D2-2DD59E6DD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5ACDB9E0-F81B-EFF2-4844-512F5339DC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0840A2-A241-DB91-259D-2C5B19381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7071A7-A3DD-08E5-A685-797D0EC9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598424"/>
          </a:xfrm>
        </p:spPr>
        <p:txBody>
          <a:bodyPr/>
          <a:lstStyle/>
          <a:p>
            <a:r>
              <a:rPr lang="en-US" dirty="0"/>
              <a:t>Leveraging the data to understand Market Dynamics, Performance Trends, Technical Indicators and Thematic Themes</a:t>
            </a:r>
          </a:p>
        </p:txBody>
      </p:sp>
    </p:spTree>
    <p:extLst>
      <p:ext uri="{BB962C8B-B14F-4D97-AF65-F5344CB8AC3E}">
        <p14:creationId xmlns:p14="http://schemas.microsoft.com/office/powerpoint/2010/main" val="11168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(NVDA): [Insert detailed analysis of NVIDIA stock performance, including trends and key events]</a:t>
            </a:r>
          </a:p>
          <a:p>
            <a:r>
              <a:rPr lang="en-US" dirty="0"/>
              <a:t>Microsoft (MSFT): [Insert detailed analysis of Microsoft stock performance, including trends and key events]</a:t>
            </a:r>
          </a:p>
          <a:p>
            <a:r>
              <a:rPr lang="en-US" dirty="0"/>
              <a:t>Alphabet (GOOGL): [Insert detailed analysis of Alphabet stock performance, including trends and key events]</a:t>
            </a:r>
          </a:p>
          <a:p>
            <a:r>
              <a:rPr lang="en-US" dirty="0"/>
              <a:t>Amazon (AMZN): [Insert detailed analysis of Amazon stock performance, including trends and key events]</a:t>
            </a:r>
          </a:p>
          <a:p>
            <a:r>
              <a:rPr lang="en-US" dirty="0"/>
              <a:t>Meta Platforms (META): [Insert detailed analysis of Meta Platforms stock performance, including trends and key events]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67478-9411-5C5F-9C53-571ED3079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3FDA-144A-2A1B-24A8-9F8DBD8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FCE8-77F3-9634-98D3-055B66AD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Averages: Compare the 50-day and 200-day moving averages for each stock.</a:t>
            </a:r>
          </a:p>
          <a:p>
            <a:r>
              <a:rPr lang="en-US" dirty="0"/>
              <a:t>RSI (Relative Strength Index): Identify overbought or oversold conditions.</a:t>
            </a:r>
          </a:p>
          <a:p>
            <a:r>
              <a:rPr lang="en-US" dirty="0"/>
              <a:t>MACD (Moving Average Convergence Divergence): Analyze trend strength and direction.</a:t>
            </a:r>
          </a:p>
        </p:txBody>
      </p:sp>
    </p:spTree>
    <p:extLst>
      <p:ext uri="{BB962C8B-B14F-4D97-AF65-F5344CB8AC3E}">
        <p14:creationId xmlns:p14="http://schemas.microsoft.com/office/powerpoint/2010/main" val="238220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and 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Performance Comparison, Market Events and Volatility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{AE416396-7242-45A4-9F63-093D18ADE7C4}tf33713516_win32</Template>
  <TotalTime>588</TotalTime>
  <Words>401</Words>
  <Application>Microsoft Office PowerPoint</Application>
  <PresentationFormat>Widescreen</PresentationFormat>
  <Paragraphs>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Equity Trading:   AI Companies Recommendation</vt:lpstr>
      <vt:lpstr>Agenda</vt:lpstr>
      <vt:lpstr>Introduction</vt:lpstr>
      <vt:lpstr>Objective</vt:lpstr>
      <vt:lpstr>Data Collection</vt:lpstr>
      <vt:lpstr>Data Analysis</vt:lpstr>
      <vt:lpstr>Performance Trends</vt:lpstr>
      <vt:lpstr>Technical Indicators</vt:lpstr>
      <vt:lpstr>Comparison and Insights</vt:lpstr>
      <vt:lpstr>Comparison and Insights</vt:lpstr>
      <vt:lpstr>Recommendations</vt:lpstr>
      <vt:lpstr>Recommendations</vt:lpstr>
      <vt:lpstr>Conclusion</vt:lpstr>
      <vt:lpstr>Summary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Afiatpour</dc:creator>
  <cp:lastModifiedBy>Mehdi Afiatpour</cp:lastModifiedBy>
  <cp:revision>1</cp:revision>
  <dcterms:created xsi:type="dcterms:W3CDTF">2025-01-14T02:55:18Z</dcterms:created>
  <dcterms:modified xsi:type="dcterms:W3CDTF">2025-01-14T12:43:27Z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