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5"/>
  </p:notesMasterIdLst>
  <p:handoutMasterIdLst>
    <p:handoutMasterId r:id="rId6"/>
  </p:handoutMasterIdLst>
  <p:sldIdLst>
    <p:sldId id="1062" r:id="rId2"/>
    <p:sldId id="1063" r:id="rId3"/>
    <p:sldId id="1064" r:id="rId4"/>
  </p:sldIdLst>
  <p:sldSz cx="9144000" cy="6858000" type="screen4x3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179C7D"/>
    <a:srgbClr val="179C7C"/>
    <a:srgbClr val="EAEAEA"/>
    <a:srgbClr val="DDDDDD"/>
    <a:srgbClr val="1C1C1C"/>
    <a:srgbClr val="333333"/>
    <a:srgbClr val="B2B2B2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574" autoAdjust="0"/>
    <p:restoredTop sz="93606" autoAdjust="0"/>
  </p:normalViewPr>
  <p:slideViewPr>
    <p:cSldViewPr>
      <p:cViewPr>
        <p:scale>
          <a:sx n="100" d="100"/>
          <a:sy n="100" d="100"/>
        </p:scale>
        <p:origin x="588" y="162"/>
      </p:cViewPr>
      <p:guideLst>
        <p:guide orient="horz" pos="252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0" y="17"/>
            <a:ext cx="2946401" cy="496412"/>
          </a:xfrm>
          <a:prstGeom prst="rect">
            <a:avLst/>
          </a:prstGeom>
        </p:spPr>
        <p:txBody>
          <a:bodyPr vert="horz" lIns="91567" tIns="45783" rIns="91567" bIns="45783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703" y="17"/>
            <a:ext cx="2946401" cy="496412"/>
          </a:xfrm>
          <a:prstGeom prst="rect">
            <a:avLst/>
          </a:prstGeom>
        </p:spPr>
        <p:txBody>
          <a:bodyPr vert="horz" lIns="91567" tIns="45783" rIns="91567" bIns="45783" rtlCol="0"/>
          <a:lstStyle>
            <a:lvl1pPr algn="r">
              <a:defRPr sz="1200"/>
            </a:lvl1pPr>
          </a:lstStyle>
          <a:p>
            <a:fld id="{48F5986F-62D2-47C9-8CE1-5177B291EA87}" type="datetimeFigureOut">
              <a:rPr lang="de-DE" smtClean="0"/>
              <a:t>13.04.2021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0" y="9430219"/>
            <a:ext cx="2946401" cy="496412"/>
          </a:xfrm>
          <a:prstGeom prst="rect">
            <a:avLst/>
          </a:prstGeom>
        </p:spPr>
        <p:txBody>
          <a:bodyPr vert="horz" lIns="91567" tIns="45783" rIns="91567" bIns="45783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703" y="9430219"/>
            <a:ext cx="2946401" cy="496412"/>
          </a:xfrm>
          <a:prstGeom prst="rect">
            <a:avLst/>
          </a:prstGeom>
        </p:spPr>
        <p:txBody>
          <a:bodyPr vert="horz" lIns="91567" tIns="45783" rIns="91567" bIns="45783" rtlCol="0" anchor="b"/>
          <a:lstStyle>
            <a:lvl1pPr algn="r">
              <a:defRPr sz="1200"/>
            </a:lvl1pPr>
          </a:lstStyle>
          <a:p>
            <a:fld id="{CA5164E1-916D-43A0-8AA0-2FFBE7E44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7596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2945659" cy="496410"/>
          </a:xfrm>
          <a:prstGeom prst="rect">
            <a:avLst/>
          </a:prstGeom>
        </p:spPr>
        <p:txBody>
          <a:bodyPr vert="horz" lIns="95395" tIns="47697" rIns="95395" bIns="47697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60" y="3"/>
            <a:ext cx="2945659" cy="496410"/>
          </a:xfrm>
          <a:prstGeom prst="rect">
            <a:avLst/>
          </a:prstGeom>
        </p:spPr>
        <p:txBody>
          <a:bodyPr vert="horz" lIns="95395" tIns="47697" rIns="95395" bIns="47697" rtlCol="0"/>
          <a:lstStyle>
            <a:lvl1pPr algn="r">
              <a:defRPr sz="1300"/>
            </a:lvl1pPr>
          </a:lstStyle>
          <a:p>
            <a:fld id="{27E8E8E4-78EE-4122-9E97-A133D912E0C5}" type="datetimeFigureOut">
              <a:rPr lang="de-DE" smtClean="0"/>
              <a:pPr/>
              <a:t>13.04.2021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395" tIns="47697" rIns="95395" bIns="47697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3"/>
          </a:xfrm>
          <a:prstGeom prst="rect">
            <a:avLst/>
          </a:prstGeom>
        </p:spPr>
        <p:txBody>
          <a:bodyPr vert="horz" lIns="95395" tIns="47697" rIns="95395" bIns="47697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" y="9430093"/>
            <a:ext cx="2945659" cy="496410"/>
          </a:xfrm>
          <a:prstGeom prst="rect">
            <a:avLst/>
          </a:prstGeom>
        </p:spPr>
        <p:txBody>
          <a:bodyPr vert="horz" lIns="95395" tIns="47697" rIns="95395" bIns="47697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60" y="9430093"/>
            <a:ext cx="2945659" cy="496410"/>
          </a:xfrm>
          <a:prstGeom prst="rect">
            <a:avLst/>
          </a:prstGeom>
        </p:spPr>
        <p:txBody>
          <a:bodyPr vert="horz" lIns="95395" tIns="47697" rIns="95395" bIns="47697" rtlCol="0" anchor="b"/>
          <a:lstStyle>
            <a:lvl1pPr algn="r">
              <a:defRPr sz="1300"/>
            </a:lvl1pPr>
          </a:lstStyle>
          <a:p>
            <a:fld id="{4EED3E3D-A308-439A-B539-BD95E31682C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901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htec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htec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htec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htec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Abgerundetes Rechtec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Abgerundetes Rechtec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dirty="0"/>
              <a:t>Formatvorlage des Untertitelmasters durch Klicken bearbeiten</a:t>
            </a:r>
            <a:endParaRPr kumimoji="0" lang="en-US" dirty="0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1682824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05570425-A15C-456C-A9C7-502FA435F806}" type="datetimeFigureOut">
              <a:rPr lang="de-DE" smtClean="0"/>
              <a:pPr/>
              <a:t>13.04.2021</a:t>
            </a:fld>
            <a:endParaRPr lang="de-DE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de-DE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fld id="{74BFB558-B464-4F9E-99B6-6A05BE702F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feld 17"/>
          <p:cNvSpPr txBox="1"/>
          <p:nvPr userDrawn="1"/>
        </p:nvSpPr>
        <p:spPr>
          <a:xfrm>
            <a:off x="3080245" y="6597352"/>
            <a:ext cx="32239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©</a:t>
            </a:r>
            <a:r>
              <a:rPr lang="de-DE" sz="8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e-DE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Andreas Lase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 </a:t>
            </a:r>
            <a:r>
              <a:rPr lang="de-DE" sz="8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r>
              <a:rPr lang="de-DE" sz="8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Certified Management Consultant (CMC/ BDU)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161" y="5768829"/>
            <a:ext cx="1794892" cy="1043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B558-B464-4F9E-99B6-6A05BE702F2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6800"/>
          </a:xfrm>
        </p:spPr>
        <p:txBody>
          <a:bodyPr/>
          <a:lstStyle/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84208"/>
            <a:ext cx="8229600" cy="4325112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 eaLnBrk="1" latinLnBrk="0" hangingPunct="1"/>
            <a:r>
              <a:rPr lang="de-DE" dirty="0"/>
              <a:t>Textmasterformat bearbeiten</a:t>
            </a:r>
          </a:p>
          <a:p>
            <a:pPr lvl="1" eaLnBrk="1" latinLnBrk="0" hangingPunct="1"/>
            <a:r>
              <a:rPr lang="de-DE" dirty="0"/>
              <a:t>Zweite Ebene</a:t>
            </a:r>
          </a:p>
          <a:p>
            <a:pPr lvl="2" eaLnBrk="1" latinLnBrk="0" hangingPunct="1"/>
            <a:r>
              <a:rPr lang="de-DE" dirty="0"/>
              <a:t>Dritte Ebene</a:t>
            </a:r>
          </a:p>
          <a:p>
            <a:pPr lvl="3" eaLnBrk="1" latinLnBrk="0" hangingPunct="1"/>
            <a:r>
              <a:rPr lang="de-DE" dirty="0"/>
              <a:t>Vierte Ebene</a:t>
            </a:r>
          </a:p>
          <a:p>
            <a:pPr lvl="4" eaLnBrk="1" latinLnBrk="0" hangingPunct="1"/>
            <a:r>
              <a:rPr lang="de-DE" dirty="0"/>
              <a:t>Fünfte Ebene</a:t>
            </a:r>
            <a:endParaRPr kumimoji="0"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B558-B464-4F9E-99B6-6A05BE702F2D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dirty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05570425-A15C-456C-A9C7-502FA435F806}" type="datetimeFigureOut">
              <a:rPr lang="de-DE" smtClean="0"/>
              <a:pPr/>
              <a:t>13.04.2021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B558-B464-4F9E-99B6-6A05BE702F2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6800"/>
          </a:xfrm>
        </p:spPr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98884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dirty="0"/>
              <a:t>Textmasterformat bearbeiten</a:t>
            </a:r>
          </a:p>
          <a:p>
            <a:pPr lvl="1" eaLnBrk="1" latinLnBrk="0" hangingPunct="1"/>
            <a:r>
              <a:rPr lang="de-DE" dirty="0"/>
              <a:t>Zweite Ebene</a:t>
            </a:r>
          </a:p>
          <a:p>
            <a:pPr lvl="2" eaLnBrk="1" latinLnBrk="0" hangingPunct="1"/>
            <a:r>
              <a:rPr lang="de-DE" dirty="0"/>
              <a:t>Dritte Ebene</a:t>
            </a:r>
          </a:p>
          <a:p>
            <a:pPr lvl="3" eaLnBrk="1" latinLnBrk="0" hangingPunct="1"/>
            <a:r>
              <a:rPr lang="de-DE" dirty="0"/>
              <a:t>Vierte Ebene</a:t>
            </a:r>
          </a:p>
          <a:p>
            <a:pPr lvl="4" eaLnBrk="1" latinLnBrk="0" hangingPunct="1"/>
            <a:r>
              <a:rPr lang="de-DE" dirty="0"/>
              <a:t>Fünfte Ebene</a:t>
            </a:r>
            <a:endParaRPr kumimoji="0"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8884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dirty="0"/>
              <a:t>Textmasterformat bearbeiten</a:t>
            </a:r>
          </a:p>
          <a:p>
            <a:pPr lvl="1" eaLnBrk="1" latinLnBrk="0" hangingPunct="1"/>
            <a:r>
              <a:rPr lang="de-DE" dirty="0"/>
              <a:t>Zweite Ebene</a:t>
            </a:r>
          </a:p>
          <a:p>
            <a:pPr lvl="2" eaLnBrk="1" latinLnBrk="0" hangingPunct="1"/>
            <a:r>
              <a:rPr lang="de-DE" dirty="0"/>
              <a:t>Dritte Ebene</a:t>
            </a:r>
          </a:p>
          <a:p>
            <a:pPr lvl="3" eaLnBrk="1" latinLnBrk="0" hangingPunct="1"/>
            <a:r>
              <a:rPr lang="de-DE" dirty="0"/>
              <a:t>Vierte Ebene</a:t>
            </a:r>
          </a:p>
          <a:p>
            <a:pPr lvl="4" eaLnBrk="1" latinLnBrk="0" hangingPunct="1"/>
            <a:r>
              <a:rPr lang="de-DE" dirty="0"/>
              <a:t>Fünfte Ebene</a:t>
            </a:r>
            <a:endParaRPr kumimoji="0"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B558-B464-4F9E-99B6-6A05BE702F2D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4BFB558-B464-4F9E-99B6-6A05BE702F2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05570425-A15C-456C-A9C7-502FA435F806}" type="datetimeFigureOut">
              <a:rPr lang="de-DE" smtClean="0"/>
              <a:pPr/>
              <a:t>13.04.2021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B558-B464-4F9E-99B6-6A05BE702F2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3496" y="692696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353496" y="1700808"/>
            <a:ext cx="3383280" cy="4824536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152400" y="692696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B558-B464-4F9E-99B6-6A05BE702F2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B558-B464-4F9E-99B6-6A05BE702F2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05570425-A15C-456C-A9C7-502FA435F806}" type="datetimeFigureOut">
              <a:rPr lang="de-DE" smtClean="0"/>
              <a:pPr/>
              <a:t>13.04.2021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B558-B464-4F9E-99B6-6A05BE702F2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htec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htec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Abgerundetes Rechtec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Abgerundetes Rechtec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htec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htec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htec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htec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htec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htec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988840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dirty="0"/>
              <a:t>Textmasterformat bearbeiten</a:t>
            </a:r>
          </a:p>
          <a:p>
            <a:pPr lvl="1" eaLnBrk="1" latinLnBrk="0" hangingPunct="1"/>
            <a:r>
              <a:rPr kumimoji="0" lang="de-DE" dirty="0"/>
              <a:t>Zweite Ebene</a:t>
            </a:r>
          </a:p>
          <a:p>
            <a:pPr lvl="2" eaLnBrk="1" latinLnBrk="0" hangingPunct="1"/>
            <a:r>
              <a:rPr kumimoji="0" lang="de-DE" dirty="0"/>
              <a:t>Dritte Ebene</a:t>
            </a:r>
          </a:p>
          <a:p>
            <a:pPr lvl="3" eaLnBrk="1" latinLnBrk="0" hangingPunct="1"/>
            <a:r>
              <a:rPr kumimoji="0" lang="de-DE" dirty="0"/>
              <a:t>Vierte Ebene</a:t>
            </a:r>
          </a:p>
          <a:p>
            <a:pPr lvl="4" eaLnBrk="1" latinLnBrk="0" hangingPunct="1"/>
            <a:r>
              <a:rPr kumimoji="0" lang="de-DE" dirty="0"/>
              <a:t>Fünfte Ebene</a:t>
            </a:r>
            <a:endParaRPr kumimoji="0" lang="en-US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  <a:latin typeface="+mj-lt"/>
              </a:defRPr>
            </a:lvl1pPr>
          </a:lstStyle>
          <a:p>
            <a:fld id="{741A4263-F198-47E5-823F-B00AD133AE6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3080245" y="6597352"/>
            <a:ext cx="32239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©</a:t>
            </a:r>
            <a:r>
              <a:rPr lang="de-DE" sz="8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e-DE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Andreas Lase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 </a:t>
            </a:r>
            <a:r>
              <a:rPr lang="de-DE" sz="8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r>
              <a:rPr lang="de-DE" sz="8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Certified Management Consultant (CMC/ BDU)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514" y="6264005"/>
            <a:ext cx="933452" cy="542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j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j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j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j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de-DE"/>
              <a:t>1. Leitfrage</a:t>
            </a:r>
            <a:r>
              <a:rPr lang="de-DE" dirty="0"/>
              <a:t>:</a:t>
            </a:r>
          </a:p>
          <a:p>
            <a:pPr marL="916686" lvl="1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Was ist aus Ihrer Sicht schlecht gelaufen? (Organisation, Planung, Steuerung),</a:t>
            </a:r>
          </a:p>
          <a:p>
            <a:pPr marL="1181862" lvl="2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Einflussnahme durch Politiker in verschiedenen Gremien</a:t>
            </a:r>
          </a:p>
          <a:p>
            <a:pPr marL="1181862" lvl="2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 err="1"/>
              <a:t>Disfunktionale</a:t>
            </a:r>
            <a:r>
              <a:rPr lang="de-DE" dirty="0"/>
              <a:t> Managementstruktur</a:t>
            </a:r>
          </a:p>
          <a:p>
            <a:pPr marL="1181862" lvl="2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Planung durch Politiker, die nicht reale Begebenheiten berücksichtigt haben (zB zu nah an der Stadt)</a:t>
            </a:r>
          </a:p>
          <a:p>
            <a:pPr marL="1181862" lvl="2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Fokus nicht auf der Sache sondern auf eigenen Interessen</a:t>
            </a:r>
          </a:p>
          <a:p>
            <a:pPr marL="1181862" lvl="2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Besser wäre gewesen einen (oder mehrere) Fachleute zu nehmen</a:t>
            </a:r>
          </a:p>
          <a:p>
            <a:pPr marL="1181862" lvl="2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Selbstüberschätzung von Politikern.</a:t>
            </a:r>
          </a:p>
          <a:p>
            <a:pPr marL="1181862" lvl="2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Mangelnde Kommunikation</a:t>
            </a:r>
          </a:p>
          <a:p>
            <a:pPr marL="1181862" lvl="2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Kein Krisenmanagement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de-DE" sz="2400" b="1" dirty="0"/>
              <a:t>Aufgabe: Projekt-Gutachten zum BER Flughafen</a:t>
            </a:r>
          </a:p>
        </p:txBody>
      </p:sp>
    </p:spTree>
    <p:extLst>
      <p:ext uri="{BB962C8B-B14F-4D97-AF65-F5344CB8AC3E}">
        <p14:creationId xmlns:p14="http://schemas.microsoft.com/office/powerpoint/2010/main" val="37890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de-DE" dirty="0"/>
              <a:t>2. Leitfrage:</a:t>
            </a:r>
          </a:p>
          <a:p>
            <a:pPr marL="916686" lvl="1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Was sind Ihre Handlungsempfehlungen für die FBB-Geschäftsführung aus Ihrer bisher gewonnenen Projektexpertise?</a:t>
            </a:r>
          </a:p>
          <a:p>
            <a:pPr marL="1181862" lvl="2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Fachkompetenten Generalunternehmer beauftragen </a:t>
            </a:r>
          </a:p>
          <a:p>
            <a:pPr marL="1181862" lvl="2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Im Voraus wichtigste Inhalte und Ziele festlegen</a:t>
            </a:r>
          </a:p>
          <a:p>
            <a:pPr marL="1181862" lvl="2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Aus gemachten Fehlern während des Projektes lernen und verbessern.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de-DE" sz="2400" b="1" dirty="0"/>
              <a:t>Aufgabe: Projekt-Gutachten zum BER Flughafen</a:t>
            </a:r>
          </a:p>
        </p:txBody>
      </p:sp>
    </p:spTree>
    <p:extLst>
      <p:ext uri="{BB962C8B-B14F-4D97-AF65-F5344CB8AC3E}">
        <p14:creationId xmlns:p14="http://schemas.microsoft.com/office/powerpoint/2010/main" val="819844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de-DE" dirty="0"/>
              <a:t>3. Leitfrage:</a:t>
            </a:r>
          </a:p>
          <a:p>
            <a:pPr marL="916686" lvl="1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Welche Projektmanagement-Methode, agil oder klassisch, würden Sie für ein Projekt dieser Größenordnung einem verantwortlichen Manager anraten? </a:t>
            </a:r>
          </a:p>
          <a:p>
            <a:pPr marL="1181862" lvl="2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Eher zum klassischen Projektmanagement, agil dürfte zu viel Aufwand bedeuten. </a:t>
            </a:r>
          </a:p>
          <a:p>
            <a:pPr marL="1181862" lvl="2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Klassisches PM bietet bessere Übersichtsmöglichkeiten was Zeitdauer und Kosten angeht.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de-DE" sz="2400" b="1" dirty="0"/>
              <a:t>Aufgabe: Projekt-Gutachten zum BER Flughafen</a:t>
            </a:r>
          </a:p>
        </p:txBody>
      </p:sp>
    </p:spTree>
    <p:extLst>
      <p:ext uri="{BB962C8B-B14F-4D97-AF65-F5344CB8AC3E}">
        <p14:creationId xmlns:p14="http://schemas.microsoft.com/office/powerpoint/2010/main" val="1860397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hea">
  <a:themeElements>
    <a:clrScheme name="Rhea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Rhea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he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174</Words>
  <Application>Microsoft Office PowerPoint</Application>
  <PresentationFormat>Bildschirmpräsentation (4:3)</PresentationFormat>
  <Paragraphs>22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0" baseType="lpstr">
      <vt:lpstr>Arial Narrow</vt:lpstr>
      <vt:lpstr>Calibri</vt:lpstr>
      <vt:lpstr>Georgia</vt:lpstr>
      <vt:lpstr>Trebuchet MS</vt:lpstr>
      <vt:lpstr>Wingdings</vt:lpstr>
      <vt:lpstr>Wingdings 2</vt:lpstr>
      <vt:lpstr>Rhea</vt:lpstr>
      <vt:lpstr>Aufgabe: Projekt-Gutachten zum BER Flughafen</vt:lpstr>
      <vt:lpstr>Aufgabe: Projekt-Gutachten zum BER Flughafen</vt:lpstr>
      <vt:lpstr>Aufgabe: Projekt-Gutachten zum BER Flughafen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 7</dc:creator>
  <cp:lastModifiedBy>Martin</cp:lastModifiedBy>
  <cp:revision>1185</cp:revision>
  <cp:lastPrinted>2017-03-07T09:20:51Z</cp:lastPrinted>
  <dcterms:created xsi:type="dcterms:W3CDTF">2011-07-26T11:21:28Z</dcterms:created>
  <dcterms:modified xsi:type="dcterms:W3CDTF">2021-04-13T09:49:05Z</dcterms:modified>
</cp:coreProperties>
</file>