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7A5F0-C833-4FE7-ABAF-B61D18555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ED216D-9C67-4EDD-A33D-7F9664D6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6A011-FFBB-40AF-A257-8CA070A2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0EA6-8E7B-4418-AA44-0522CF6F7CA0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52954E-BAB6-42A0-AEC4-A52164A8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22728-EC06-49A3-8489-A0195AC2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E27A-D34A-430A-85D4-C928F4B3A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98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A4AA6-BE65-4857-A65F-DD45A854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7D983B-487F-49D7-91F2-DBDCE78E4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13C224-AF4A-453B-BBEF-DA9D4238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0EA6-8E7B-4418-AA44-0522CF6F7CA0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0AAA32-9287-4125-9C25-94B9C47D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44953-1D28-40BA-85D2-109F8722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E27A-D34A-430A-85D4-C928F4B3A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42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E5E069-DD57-4FA2-BF06-8F4D6C378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64389B-1E87-47D8-B4DA-FE4B203DA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D14D32-4974-49E4-A97D-C838FBDA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0EA6-8E7B-4418-AA44-0522CF6F7CA0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78204E-98FE-4EE4-A74E-CF64C78A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3D387-DA85-4B87-91ED-23EBEBD3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E27A-D34A-430A-85D4-C928F4B3A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185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955CB-D1BC-4501-8C86-8A895B44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779D87-F444-414A-A433-464C768AA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BAB1E2-52A4-4354-A552-D89C7037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0EA6-8E7B-4418-AA44-0522CF6F7CA0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3744BB-FB0C-40F7-AAF5-AF0A3D82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52022B-2114-4C64-AD02-C6E4124A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E27A-D34A-430A-85D4-C928F4B3A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46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5BC86-240D-48CC-B536-4D1B8191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5DCC0F-6065-44E7-9A22-A812F0A9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A3E33-4E56-48EA-B053-0DEE90A7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0EA6-8E7B-4418-AA44-0522CF6F7CA0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76B68D-A69D-4DB6-8346-9776140F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D6376-51F1-469E-8F28-B174C3AB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E27A-D34A-430A-85D4-C928F4B3A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21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CAC9-04BB-41C8-9FB0-079E561E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CCFB93-2E43-4A88-BDF2-5E795F93A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DA35EC-6D40-4ECD-89EB-232D5D36F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1D3228-204A-4E19-B148-E5741FCC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0EA6-8E7B-4418-AA44-0522CF6F7CA0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18C48D-B517-46E3-A2F4-F28C1AA6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FF5750-8EB6-46D5-A7AD-C779325D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E27A-D34A-430A-85D4-C928F4B3A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91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97FC8-E60E-4440-8427-0871B907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565351-337B-4D0C-BAAB-FB5B95BB1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CADCD6-8A8A-480D-86A9-133397072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5834FF-9ED3-43C2-B1AD-5C962C2A4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4B2EC9-0659-4C93-92B4-FA1388767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DDA34-0D97-41D0-AB80-DD38117C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0EA6-8E7B-4418-AA44-0522CF6F7CA0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6C96D3-70C9-4DA0-B3FF-E5A9C504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DF3C4E-92A3-4493-A919-C595E363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E27A-D34A-430A-85D4-C928F4B3A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50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C56A5-CC18-4BAD-B731-75B67513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536A7A6-6507-4BB2-A715-D2B3447E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0EA6-8E7B-4418-AA44-0522CF6F7CA0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0440C4-6FC5-49AC-BD97-38AD6853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360482-A5E9-46E2-A203-17381DEA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E27A-D34A-430A-85D4-C928F4B3A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51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F3489D-448B-4A5A-B53F-118832924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0EA6-8E7B-4418-AA44-0522CF6F7CA0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2C42F8-24E1-4BDE-AD28-DE38E1E7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5972F2-BCE2-4AA6-A595-4CEBEC05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E27A-D34A-430A-85D4-C928F4B3A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69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6E434-80DB-407E-AA20-0447EF05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169619-373F-41EB-9833-BD271890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0F8C29-64F1-4E16-9815-DACED340D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9ED33-65B1-4E58-8AD8-A03E61AA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0EA6-8E7B-4418-AA44-0522CF6F7CA0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182DA7-B4D9-4709-BC27-194BCFB2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9B7394-8808-4E1D-B825-9BAA92E6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E27A-D34A-430A-85D4-C928F4B3A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15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65EFB-B5DD-4076-B43C-E0A8B794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8EF848-97C6-44B3-9A32-208CF76F6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047783-B682-4894-845E-33FE2E9F0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D0AA96-F3B5-4A42-BFC7-FAB253D7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0EA6-8E7B-4418-AA44-0522CF6F7CA0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16DD6E-9764-4B67-9288-35C5E274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BF920F-6EC8-478A-80B2-ECECB4C1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E27A-D34A-430A-85D4-C928F4B3A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20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6FA358-1A9A-4D14-AE08-364575BCC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A405A1-374F-41ED-BAB1-A5435EF52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B6E72-5E6A-4235-8E4C-111005B91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30EA6-8E7B-4418-AA44-0522CF6F7CA0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D2E6AB-7D14-465A-A099-96F56CB57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1FCC66-1624-4B25-8857-E32745AB6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E27A-D34A-430A-85D4-C928F4B3A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3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093D5-8A87-413A-AD05-A1FA44C9C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3FCE18-43C0-43BE-AAB0-4A7EDBDC3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39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F2CCA-7861-4AE4-9EAC-EDCAF82D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3"/>
            <a:ext cx="10515600" cy="5302320"/>
          </a:xfrm>
        </p:spPr>
        <p:txBody>
          <a:bodyPr/>
          <a:lstStyle/>
          <a:p>
            <a:r>
              <a:rPr lang="de-DE" dirty="0"/>
              <a:t>1. Was ist der Unterschied zwischen Aufbau- und Ablauforganisation?</a:t>
            </a:r>
          </a:p>
          <a:p>
            <a:r>
              <a:rPr lang="de-DE" dirty="0"/>
              <a:t>Aufbauorganisation: </a:t>
            </a:r>
          </a:p>
          <a:p>
            <a:pPr lvl="1"/>
            <a:r>
              <a:rPr lang="de-DE" dirty="0"/>
              <a:t>Klärt inhaltlich, WAS zu tun ist! </a:t>
            </a:r>
          </a:p>
          <a:p>
            <a:pPr lvl="1"/>
            <a:r>
              <a:rPr lang="de-DE" dirty="0"/>
              <a:t>Klärung der disziplinarischen Regelungen</a:t>
            </a:r>
          </a:p>
          <a:p>
            <a:r>
              <a:rPr lang="de-DE" dirty="0"/>
              <a:t>Ablauforganisation: </a:t>
            </a:r>
          </a:p>
          <a:p>
            <a:pPr lvl="1"/>
            <a:r>
              <a:rPr lang="de-DE" dirty="0"/>
              <a:t>Ergänzung der Aufbauorganisation um die dynamischen, raumzeitlichen Aspekte</a:t>
            </a:r>
          </a:p>
          <a:p>
            <a:pPr lvl="1"/>
            <a:r>
              <a:rPr lang="de-DE" dirty="0"/>
              <a:t>Beschreibt, WIE die Aufgabe zu erfüllen ist!</a:t>
            </a:r>
          </a:p>
          <a:p>
            <a:pPr lvl="1"/>
            <a:r>
              <a:rPr lang="de-DE" dirty="0"/>
              <a:t>Horizontale Dimension.</a:t>
            </a:r>
          </a:p>
        </p:txBody>
      </p:sp>
    </p:spTree>
    <p:extLst>
      <p:ext uri="{BB962C8B-B14F-4D97-AF65-F5344CB8AC3E}">
        <p14:creationId xmlns:p14="http://schemas.microsoft.com/office/powerpoint/2010/main" val="173337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F2CCA-7861-4AE4-9EAC-EDCAF82D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3"/>
            <a:ext cx="10515600" cy="5302320"/>
          </a:xfrm>
        </p:spPr>
        <p:txBody>
          <a:bodyPr/>
          <a:lstStyle/>
          <a:p>
            <a:r>
              <a:rPr lang="de-DE" dirty="0"/>
              <a:t>2. Was sind die Grundbausteine zur Bildung einer Organisation?</a:t>
            </a:r>
          </a:p>
          <a:p>
            <a:pPr lvl="1"/>
            <a:r>
              <a:rPr lang="de-DE" dirty="0"/>
              <a:t>Hierarchische Ordnung </a:t>
            </a:r>
          </a:p>
          <a:p>
            <a:pPr lvl="1"/>
            <a:r>
              <a:rPr lang="de-DE" dirty="0"/>
              <a:t>Aufgabenteilung </a:t>
            </a:r>
          </a:p>
          <a:p>
            <a:pPr lvl="1"/>
            <a:r>
              <a:rPr lang="de-DE" dirty="0"/>
              <a:t>Koordination </a:t>
            </a:r>
          </a:p>
          <a:p>
            <a:pPr lvl="1"/>
            <a:r>
              <a:rPr lang="de-DE" dirty="0"/>
              <a:t>Kompetenz und Verantwortung </a:t>
            </a:r>
          </a:p>
          <a:p>
            <a:pPr lvl="1"/>
            <a:r>
              <a:rPr lang="de-DE" dirty="0"/>
              <a:t>Kommunikationsstrukturen </a:t>
            </a:r>
          </a:p>
          <a:p>
            <a:pPr lvl="1"/>
            <a:r>
              <a:rPr lang="de-DE" dirty="0"/>
              <a:t>Informationsstrukturen </a:t>
            </a:r>
          </a:p>
          <a:p>
            <a:r>
              <a:rPr lang="de-DE" dirty="0"/>
              <a:t>Was passiert wenn einer (oder mehrere) der Bausteine fehlt?</a:t>
            </a:r>
          </a:p>
        </p:txBody>
      </p:sp>
    </p:spTree>
    <p:extLst>
      <p:ext uri="{BB962C8B-B14F-4D97-AF65-F5344CB8AC3E}">
        <p14:creationId xmlns:p14="http://schemas.microsoft.com/office/powerpoint/2010/main" val="19640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F2CCA-7861-4AE4-9EAC-EDCAF82D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3"/>
            <a:ext cx="10515600" cy="5302320"/>
          </a:xfrm>
        </p:spPr>
        <p:txBody>
          <a:bodyPr/>
          <a:lstStyle/>
          <a:p>
            <a:r>
              <a:rPr lang="de-DE" dirty="0"/>
              <a:t>3. Was sind die charakteristischen Merkmale einer hierarchischen Organisationsstruktur? </a:t>
            </a:r>
          </a:p>
          <a:p>
            <a:pPr lvl="1"/>
            <a:r>
              <a:rPr lang="de-DE" dirty="0"/>
              <a:t>Entscheidungen fließen Top-Down</a:t>
            </a:r>
          </a:p>
          <a:p>
            <a:pPr lvl="1"/>
            <a:r>
              <a:rPr lang="de-DE" dirty="0"/>
              <a:t>Es gibt mehrere Ebenen von (Instanzen) Leitungsstellen und eine Ebene mit ausführenden Stellen</a:t>
            </a:r>
          </a:p>
        </p:txBody>
      </p:sp>
    </p:spTree>
    <p:extLst>
      <p:ext uri="{BB962C8B-B14F-4D97-AF65-F5344CB8AC3E}">
        <p14:creationId xmlns:p14="http://schemas.microsoft.com/office/powerpoint/2010/main" val="210367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F2CCA-7861-4AE4-9EAC-EDCAF82D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3"/>
            <a:ext cx="10515600" cy="5302320"/>
          </a:xfrm>
        </p:spPr>
        <p:txBody>
          <a:bodyPr/>
          <a:lstStyle/>
          <a:p>
            <a:r>
              <a:rPr lang="de-DE" dirty="0"/>
              <a:t>4. Warum wird der Anteil an virtuellen Organisationen mit den charakteristischen Merkmalen der Selbstorganisation in der Zukunft weiter zunehmen? </a:t>
            </a:r>
          </a:p>
          <a:p>
            <a:pPr lvl="1"/>
            <a:r>
              <a:rPr lang="de-DE" dirty="0"/>
              <a:t>Weil die Entscheidungen schneller (Ad-hoc) getroffen werden müssen, wenn Marktunsicherheit und Produktkomplexität steigen.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317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F2CCA-7861-4AE4-9EAC-EDCAF82DE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3"/>
            <a:ext cx="10515600" cy="5302320"/>
          </a:xfrm>
        </p:spPr>
        <p:txBody>
          <a:bodyPr>
            <a:normAutofit/>
          </a:bodyPr>
          <a:lstStyle/>
          <a:p>
            <a:r>
              <a:rPr lang="de-DE" dirty="0"/>
              <a:t>5. Welche Grundsätze der Planung in agilen Projekten sollten beachtet werden?</a:t>
            </a:r>
          </a:p>
          <a:p>
            <a:pPr lvl="1"/>
            <a:r>
              <a:rPr lang="de-DE" dirty="0"/>
              <a:t>Wichtigste Bezugspunkte für Planung sind Anforderungsmodell und Systemarchitektur,</a:t>
            </a:r>
          </a:p>
          <a:p>
            <a:pPr lvl="1"/>
            <a:r>
              <a:rPr lang="de-DE" dirty="0"/>
              <a:t>Planung erfolgt stufenweise (Produkt, Release, Iterationen), Details zur richtigen Zeit, </a:t>
            </a:r>
          </a:p>
          <a:p>
            <a:pPr lvl="1"/>
            <a:r>
              <a:rPr lang="de-DE" dirty="0"/>
              <a:t>Planung orientiert sich strikt an prüfbaren Ergebnissen </a:t>
            </a:r>
          </a:p>
          <a:p>
            <a:pPr lvl="1"/>
            <a:r>
              <a:rPr lang="de-DE" dirty="0"/>
              <a:t>Prinzipien des Timeboxing werden konsequent angewandt,</a:t>
            </a:r>
          </a:p>
          <a:p>
            <a:pPr lvl="1"/>
            <a:r>
              <a:rPr lang="de-DE" dirty="0"/>
              <a:t>Schnelles, konsequentes Feedback wird gezielt zur Verbesserung von Planungsprozess und Planungsqualität genutzt,</a:t>
            </a:r>
          </a:p>
          <a:p>
            <a:pPr lvl="1"/>
            <a:r>
              <a:rPr lang="de-DE" dirty="0"/>
              <a:t>Adaptive Planung (kontinuierlicher Prozesse).</a:t>
            </a:r>
          </a:p>
        </p:txBody>
      </p:sp>
    </p:spTree>
    <p:extLst>
      <p:ext uri="{BB962C8B-B14F-4D97-AF65-F5344CB8AC3E}">
        <p14:creationId xmlns:p14="http://schemas.microsoft.com/office/powerpoint/2010/main" val="77805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Breitbild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</dc:creator>
  <cp:lastModifiedBy>Martin</cp:lastModifiedBy>
  <cp:revision>10</cp:revision>
  <dcterms:created xsi:type="dcterms:W3CDTF">2021-04-07T10:56:10Z</dcterms:created>
  <dcterms:modified xsi:type="dcterms:W3CDTF">2021-04-08T06:10:03Z</dcterms:modified>
</cp:coreProperties>
</file>