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59" r:id="rId6"/>
    <p:sldId id="258" r:id="rId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2" autoAdjust="0"/>
    <p:restoredTop sz="94660"/>
  </p:normalViewPr>
  <p:slideViewPr>
    <p:cSldViewPr snapToGrid="0" showGuides="1">
      <p:cViewPr varScale="1">
        <p:scale>
          <a:sx n="72" d="100"/>
          <a:sy n="72" d="100"/>
        </p:scale>
        <p:origin x="78"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04E78BD-69E2-4669-B011-1B33EDFBFE4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60F06863-8237-455B-9E79-3D05617431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6298CF4-D10A-4CAA-8B84-8D43E518D167}"/>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5" name="Fußzeilenplatzhalter 4">
            <a:extLst>
              <a:ext uri="{FF2B5EF4-FFF2-40B4-BE49-F238E27FC236}">
                <a16:creationId xmlns:a16="http://schemas.microsoft.com/office/drawing/2014/main" id="{D5B33EEB-27FF-493C-B98F-8C5045E1CAD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86FF346-E94A-4F64-8948-B4CFC991DF94}"/>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3258552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14F606-AD79-40F0-A2D8-E007ADD0C37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0D6211E-5D61-4E01-8EE3-89074048FD9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D4E10C8-8F07-46AE-BC27-AAF3449C1603}"/>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5" name="Fußzeilenplatzhalter 4">
            <a:extLst>
              <a:ext uri="{FF2B5EF4-FFF2-40B4-BE49-F238E27FC236}">
                <a16:creationId xmlns:a16="http://schemas.microsoft.com/office/drawing/2014/main" id="{B8A0234B-E704-4E96-A066-020F4FBD172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5BDEE76-F1A5-4DBA-8FF7-C1BFA6E82F2B}"/>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1281063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3146345A-E5A4-4149-A997-42DFB199E10A}"/>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D0C2B03-98E0-446F-BE32-80BB1DF7B29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36733ED-9568-428E-808C-A56E02CA45B6}"/>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5" name="Fußzeilenplatzhalter 4">
            <a:extLst>
              <a:ext uri="{FF2B5EF4-FFF2-40B4-BE49-F238E27FC236}">
                <a16:creationId xmlns:a16="http://schemas.microsoft.com/office/drawing/2014/main" id="{B128CD67-EFBE-4B6B-A4A5-12723161E3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4A19019-5F4C-447E-8014-6A91491F59AF}"/>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150554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FDE043-6A95-480D-8B29-76DD0246AF7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E68FEC8-5A14-4E8F-823D-C38E0972A799}"/>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DA9CA2-01AE-46EA-85B7-6CE4A04A5F43}"/>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5" name="Fußzeilenplatzhalter 4">
            <a:extLst>
              <a:ext uri="{FF2B5EF4-FFF2-40B4-BE49-F238E27FC236}">
                <a16:creationId xmlns:a16="http://schemas.microsoft.com/office/drawing/2014/main" id="{F55D5E64-9B8A-486E-9F6C-B76ED8CA21E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C4D8D8C-2065-4AC9-B316-7EA4F2D677E6}"/>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2558612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F9EF8C-66C0-418F-A8AD-F6BB0F6168B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6A2EED6-6970-4D90-B795-8C541FAF0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339B544-131B-4185-ABD7-F1071C0BC984}"/>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5" name="Fußzeilenplatzhalter 4">
            <a:extLst>
              <a:ext uri="{FF2B5EF4-FFF2-40B4-BE49-F238E27FC236}">
                <a16:creationId xmlns:a16="http://schemas.microsoft.com/office/drawing/2014/main" id="{14065E95-8CAC-4D92-9999-07CC906741F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84D8544-6DA6-4333-8A8F-0E38AA5A8BE9}"/>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134771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627B09-7B4C-40CA-B0AA-1FD09C652B9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CD89D7B-1EB2-4F48-8110-CF8ACC5BCC8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DE44170-D191-4638-A924-B06C847D5E8C}"/>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47781CE3-80D7-4BEC-A592-7765E35F44D6}"/>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6" name="Fußzeilenplatzhalter 5">
            <a:extLst>
              <a:ext uri="{FF2B5EF4-FFF2-40B4-BE49-F238E27FC236}">
                <a16:creationId xmlns:a16="http://schemas.microsoft.com/office/drawing/2014/main" id="{1686EAC6-8ABC-4A23-88D4-1D034616D0A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626BC48-FD48-4565-8CEA-B0C6216D8CC2}"/>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348226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69C52E-CC88-4FE3-9BE8-01991489462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592C9D7-22C2-4706-89F4-EB0598672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A01C8A5-E2CF-450E-88D9-FF9334F1EA4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9A18A65-8075-4586-A3AF-10E4802FA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A150461-0238-4C1F-8D22-AA8CA75F9E1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D4730C1-6662-4365-BF6E-2713175D82B3}"/>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8" name="Fußzeilenplatzhalter 7">
            <a:extLst>
              <a:ext uri="{FF2B5EF4-FFF2-40B4-BE49-F238E27FC236}">
                <a16:creationId xmlns:a16="http://schemas.microsoft.com/office/drawing/2014/main" id="{B7103DEE-0ED3-4DBF-932F-0D42E3095767}"/>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4784D04-DDCF-4B02-BF41-8ABB345B93FE}"/>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3868223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2293B9-F735-46F6-987C-443D93429F4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2581F2D-83FE-4345-9664-E5F805F3F31B}"/>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4" name="Fußzeilenplatzhalter 3">
            <a:extLst>
              <a:ext uri="{FF2B5EF4-FFF2-40B4-BE49-F238E27FC236}">
                <a16:creationId xmlns:a16="http://schemas.microsoft.com/office/drawing/2014/main" id="{935EAC11-C9EF-4D43-82E8-7C28AFDCEFC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A84BD1F-B8C4-4E35-8EDA-59AD10229BC2}"/>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399605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ACC0A5E-2DA5-4DF0-8C1F-5291BF885147}"/>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3" name="Fußzeilenplatzhalter 2">
            <a:extLst>
              <a:ext uri="{FF2B5EF4-FFF2-40B4-BE49-F238E27FC236}">
                <a16:creationId xmlns:a16="http://schemas.microsoft.com/office/drawing/2014/main" id="{B9454A31-E1DE-45F9-8029-BB5F23A6287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475B9756-5BF7-4DCB-80D9-D9A0FF74F821}"/>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279297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4A40AE-D7B5-4EAF-8FE4-DD623583CFA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37A7DAC-C455-4964-8265-153AD685C3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7D75E8A-F89B-4A5D-8FBE-7838A7038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2F189F0-3ED5-4132-A510-C2954F2FF90D}"/>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6" name="Fußzeilenplatzhalter 5">
            <a:extLst>
              <a:ext uri="{FF2B5EF4-FFF2-40B4-BE49-F238E27FC236}">
                <a16:creationId xmlns:a16="http://schemas.microsoft.com/office/drawing/2014/main" id="{02DF90E7-5EDB-48EB-B7B7-6629B9AFE40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66A48E1-2B4F-4357-A209-483374DD971D}"/>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3056388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3F30F0-4E97-40A4-A0D3-635DE12E19A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52710CC3-1751-4B42-8BA5-6E2017857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E246E89-5B25-4EED-BD14-D8FBAD933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BA99C45-48BE-4B90-973E-C477D6FFB38A}"/>
              </a:ext>
            </a:extLst>
          </p:cNvPr>
          <p:cNvSpPr>
            <a:spLocks noGrp="1"/>
          </p:cNvSpPr>
          <p:nvPr>
            <p:ph type="dt" sz="half" idx="10"/>
          </p:nvPr>
        </p:nvSpPr>
        <p:spPr/>
        <p:txBody>
          <a:bodyPr/>
          <a:lstStyle/>
          <a:p>
            <a:fld id="{1E93A3CB-CDCB-44D8-B79A-DC6CDAD3459D}" type="datetimeFigureOut">
              <a:rPr lang="de-DE" smtClean="0"/>
              <a:t>12.04.2021</a:t>
            </a:fld>
            <a:endParaRPr lang="de-DE"/>
          </a:p>
        </p:txBody>
      </p:sp>
      <p:sp>
        <p:nvSpPr>
          <p:cNvPr id="6" name="Fußzeilenplatzhalter 5">
            <a:extLst>
              <a:ext uri="{FF2B5EF4-FFF2-40B4-BE49-F238E27FC236}">
                <a16:creationId xmlns:a16="http://schemas.microsoft.com/office/drawing/2014/main" id="{EDDF9598-2509-41CE-92F6-E7851091948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D4314C6-59A3-4D02-BF37-EE19CDD9B7D1}"/>
              </a:ext>
            </a:extLst>
          </p:cNvPr>
          <p:cNvSpPr>
            <a:spLocks noGrp="1"/>
          </p:cNvSpPr>
          <p:nvPr>
            <p:ph type="sldNum" sz="quarter" idx="12"/>
          </p:nvPr>
        </p:nvSpPr>
        <p:spPr/>
        <p:txBody>
          <a:bodyPr/>
          <a:lstStyle/>
          <a:p>
            <a:fld id="{A15EFEC4-0D91-4D42-95CF-DA3CE6378565}" type="slidenum">
              <a:rPr lang="de-DE" smtClean="0"/>
              <a:t>‹Nr.›</a:t>
            </a:fld>
            <a:endParaRPr lang="de-DE"/>
          </a:p>
        </p:txBody>
      </p:sp>
    </p:spTree>
    <p:extLst>
      <p:ext uri="{BB962C8B-B14F-4D97-AF65-F5344CB8AC3E}">
        <p14:creationId xmlns:p14="http://schemas.microsoft.com/office/powerpoint/2010/main" val="420283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EA085BC-0557-454D-A83A-5F6443A7CD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B9066DA2-368A-4F6F-9DD7-17BDA097F3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58544D1-42D7-4CD0-A7E5-8561A9C95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93A3CB-CDCB-44D8-B79A-DC6CDAD3459D}" type="datetimeFigureOut">
              <a:rPr lang="de-DE" smtClean="0"/>
              <a:t>12.04.2021</a:t>
            </a:fld>
            <a:endParaRPr lang="de-DE"/>
          </a:p>
        </p:txBody>
      </p:sp>
      <p:sp>
        <p:nvSpPr>
          <p:cNvPr id="5" name="Fußzeilenplatzhalter 4">
            <a:extLst>
              <a:ext uri="{FF2B5EF4-FFF2-40B4-BE49-F238E27FC236}">
                <a16:creationId xmlns:a16="http://schemas.microsoft.com/office/drawing/2014/main" id="{53EB7007-5CB3-4B8C-AE2F-9DF0AB776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D51E5A1-1321-43BF-9ED1-28F02E16F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EFEC4-0D91-4D42-95CF-DA3CE6378565}" type="slidenum">
              <a:rPr lang="de-DE" smtClean="0"/>
              <a:t>‹Nr.›</a:t>
            </a:fld>
            <a:endParaRPr lang="de-DE"/>
          </a:p>
        </p:txBody>
      </p:sp>
    </p:spTree>
    <p:extLst>
      <p:ext uri="{BB962C8B-B14F-4D97-AF65-F5344CB8AC3E}">
        <p14:creationId xmlns:p14="http://schemas.microsoft.com/office/powerpoint/2010/main" val="3699022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23211A-4A6F-4657-B519-5703F788AEC3}"/>
              </a:ext>
            </a:extLst>
          </p:cNvPr>
          <p:cNvSpPr>
            <a:spLocks noGrp="1"/>
          </p:cNvSpPr>
          <p:nvPr>
            <p:ph type="ctrTitle"/>
          </p:nvPr>
        </p:nvSpPr>
        <p:spPr/>
        <p:txBody>
          <a:bodyPr/>
          <a:lstStyle/>
          <a:p>
            <a:r>
              <a:rPr lang="de-DE" dirty="0"/>
              <a:t>Wiederholungsfragen 4</a:t>
            </a:r>
          </a:p>
        </p:txBody>
      </p:sp>
      <p:sp>
        <p:nvSpPr>
          <p:cNvPr id="3" name="Untertitel 2">
            <a:extLst>
              <a:ext uri="{FF2B5EF4-FFF2-40B4-BE49-F238E27FC236}">
                <a16:creationId xmlns:a16="http://schemas.microsoft.com/office/drawing/2014/main" id="{BE3885D3-68D8-4AD4-93E4-13E0B92F6807}"/>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78162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FD79092-F2DE-47FB-81CD-7C99280AB81E}"/>
              </a:ext>
            </a:extLst>
          </p:cNvPr>
          <p:cNvSpPr>
            <a:spLocks noGrp="1"/>
          </p:cNvSpPr>
          <p:nvPr>
            <p:ph idx="1"/>
          </p:nvPr>
        </p:nvSpPr>
        <p:spPr>
          <a:xfrm>
            <a:off x="838200" y="609600"/>
            <a:ext cx="10515600" cy="5567363"/>
          </a:xfrm>
        </p:spPr>
        <p:txBody>
          <a:bodyPr/>
          <a:lstStyle/>
          <a:p>
            <a:r>
              <a:rPr lang="de-DE" dirty="0"/>
              <a:t>1. Was sind die Nachteile des Projektmanagementlebenszyklus aus der Sicht des agilen Projektmanagements heraus? </a:t>
            </a:r>
          </a:p>
          <a:p>
            <a:pPr marL="457200" lvl="1" indent="0">
              <a:buNone/>
            </a:pPr>
            <a:br>
              <a:rPr lang="de-AT" altLang="de-DE" dirty="0">
                <a:solidFill>
                  <a:schemeClr val="tx1">
                    <a:lumMod val="75000"/>
                    <a:lumOff val="25000"/>
                  </a:schemeClr>
                </a:solidFill>
              </a:rPr>
            </a:br>
            <a:r>
              <a:rPr lang="de-DE" altLang="de-DE" dirty="0">
                <a:solidFill>
                  <a:schemeClr val="tx1">
                    <a:lumMod val="75000"/>
                    <a:lumOff val="25000"/>
                  </a:schemeClr>
                </a:solidFill>
              </a:rPr>
              <a:t>Realisierung im Kleinen – Denken im Ganzen </a:t>
            </a:r>
            <a:br>
              <a:rPr lang="de-DE" altLang="de-DE" dirty="0">
                <a:solidFill>
                  <a:schemeClr val="tx1">
                    <a:lumMod val="75000"/>
                    <a:lumOff val="25000"/>
                  </a:schemeClr>
                </a:solidFill>
              </a:rPr>
            </a:br>
            <a:r>
              <a:rPr lang="de-DE" altLang="de-DE" dirty="0">
                <a:solidFill>
                  <a:schemeClr val="tx1">
                    <a:lumMod val="75000"/>
                    <a:lumOff val="25000"/>
                  </a:schemeClr>
                </a:solidFill>
              </a:rPr>
              <a:t>Planung ist flexibler, aber aufwendiger, </a:t>
            </a:r>
            <a:br>
              <a:rPr lang="de-DE" altLang="de-DE" dirty="0">
                <a:solidFill>
                  <a:schemeClr val="tx1">
                    <a:lumMod val="75000"/>
                    <a:lumOff val="25000"/>
                  </a:schemeClr>
                </a:solidFill>
              </a:rPr>
            </a:br>
            <a:r>
              <a:rPr lang="de-DE" altLang="de-DE" dirty="0">
                <a:solidFill>
                  <a:schemeClr val="tx1">
                    <a:lumMod val="75000"/>
                    <a:lumOff val="25000"/>
                  </a:schemeClr>
                </a:solidFill>
              </a:rPr>
              <a:t>Offen sein für Änderungen statt festhalten an starren Vorgaben!</a:t>
            </a:r>
          </a:p>
          <a:p>
            <a:pPr marL="457200" lvl="1" indent="0">
              <a:buNone/>
            </a:pPr>
            <a:endParaRPr lang="de-DE" altLang="de-DE" dirty="0">
              <a:solidFill>
                <a:schemeClr val="tx1">
                  <a:lumMod val="75000"/>
                  <a:lumOff val="25000"/>
                </a:schemeClr>
              </a:solidFill>
            </a:endParaRPr>
          </a:p>
          <a:p>
            <a:pPr marL="457200" lvl="1" indent="0">
              <a:buNone/>
            </a:pPr>
            <a:r>
              <a:rPr lang="de-DE" altLang="de-DE" dirty="0">
                <a:solidFill>
                  <a:schemeClr val="tx1">
                    <a:lumMod val="75000"/>
                    <a:lumOff val="25000"/>
                  </a:schemeClr>
                </a:solidFill>
              </a:rPr>
              <a:t>Im Unterschied zum agilen Projektmanagement muss im klassischen PM ein streng reglementierter Zyklus eingehalten werden. Im agilen PM sind durch hohe Variabilität nicht alle Details im Vorfeld zu klären. Erst klären, wenn die Punkte wichtig sind.</a:t>
            </a:r>
          </a:p>
          <a:p>
            <a:pPr marL="0" indent="0">
              <a:buNone/>
            </a:pPr>
            <a:endParaRPr lang="de-DE" dirty="0"/>
          </a:p>
        </p:txBody>
      </p:sp>
    </p:spTree>
    <p:extLst>
      <p:ext uri="{BB962C8B-B14F-4D97-AF65-F5344CB8AC3E}">
        <p14:creationId xmlns:p14="http://schemas.microsoft.com/office/powerpoint/2010/main" val="307986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FD79092-F2DE-47FB-81CD-7C99280AB81E}"/>
              </a:ext>
            </a:extLst>
          </p:cNvPr>
          <p:cNvSpPr>
            <a:spLocks noGrp="1"/>
          </p:cNvSpPr>
          <p:nvPr>
            <p:ph idx="1"/>
          </p:nvPr>
        </p:nvSpPr>
        <p:spPr>
          <a:xfrm>
            <a:off x="838200" y="609600"/>
            <a:ext cx="10515600" cy="5567363"/>
          </a:xfrm>
        </p:spPr>
        <p:txBody>
          <a:bodyPr/>
          <a:lstStyle/>
          <a:p>
            <a:r>
              <a:rPr lang="de-DE" dirty="0"/>
              <a:t>2. Was ist bei der Besetzung von Teams für klassisches und agiles Projektmanagement gleichermaßen zu berücksichtigen? </a:t>
            </a:r>
          </a:p>
          <a:p>
            <a:pPr lvl="1"/>
            <a:r>
              <a:rPr lang="de-DE" dirty="0"/>
              <a:t>Teamplayer im Team</a:t>
            </a:r>
          </a:p>
          <a:p>
            <a:pPr lvl="1"/>
            <a:r>
              <a:rPr lang="de-DE" dirty="0"/>
              <a:t>Du zentrierte MA (</a:t>
            </a:r>
            <a:r>
              <a:rPr lang="de-DE" dirty="0" err="1"/>
              <a:t>Alteruzentrische</a:t>
            </a:r>
            <a:r>
              <a:rPr lang="de-DE" dirty="0"/>
              <a:t> MA) im Team</a:t>
            </a:r>
          </a:p>
          <a:p>
            <a:pPr lvl="1"/>
            <a:r>
              <a:rPr lang="de-DE" dirty="0"/>
              <a:t>Hands on Mentalität</a:t>
            </a:r>
          </a:p>
          <a:p>
            <a:pPr lvl="1"/>
            <a:r>
              <a:rPr lang="de-DE" dirty="0"/>
              <a:t>Mix von MA wichtig</a:t>
            </a:r>
          </a:p>
          <a:p>
            <a:pPr lvl="1"/>
            <a:r>
              <a:rPr lang="de-DE" dirty="0"/>
              <a:t>Motivierte MA sind wichtig</a:t>
            </a:r>
          </a:p>
        </p:txBody>
      </p:sp>
    </p:spTree>
    <p:extLst>
      <p:ext uri="{BB962C8B-B14F-4D97-AF65-F5344CB8AC3E}">
        <p14:creationId xmlns:p14="http://schemas.microsoft.com/office/powerpoint/2010/main" val="381901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FD79092-F2DE-47FB-81CD-7C99280AB81E}"/>
              </a:ext>
            </a:extLst>
          </p:cNvPr>
          <p:cNvSpPr>
            <a:spLocks noGrp="1"/>
          </p:cNvSpPr>
          <p:nvPr>
            <p:ph idx="1"/>
          </p:nvPr>
        </p:nvSpPr>
        <p:spPr>
          <a:xfrm>
            <a:off x="838200" y="609600"/>
            <a:ext cx="10515600" cy="5567363"/>
          </a:xfrm>
        </p:spPr>
        <p:txBody>
          <a:bodyPr/>
          <a:lstStyle/>
          <a:p>
            <a:r>
              <a:rPr lang="de-DE" dirty="0"/>
              <a:t>3. Ist kontinuierliche Verbesserung ausschließlich ein Thema des agilen Projektmanagements? </a:t>
            </a:r>
          </a:p>
          <a:p>
            <a:pPr lvl="1"/>
            <a:r>
              <a:rPr lang="de-DE" strike="sngStrike" dirty="0"/>
              <a:t>(Ja, weil Qualität das wichtigste Kriterium im Agilen ist.)</a:t>
            </a:r>
          </a:p>
          <a:p>
            <a:pPr lvl="1"/>
            <a:r>
              <a:rPr lang="de-DE" dirty="0"/>
              <a:t>Ein Kontinuierlicher Verbesserungsprozess (KVP) ist im klassischen &lt;https://project-base.org/klassisches-projektmanagement-uebersicht/&gt;  </a:t>
            </a:r>
            <a:br>
              <a:rPr lang="de-DE" dirty="0"/>
            </a:br>
            <a:r>
              <a:rPr lang="de-DE" dirty="0"/>
              <a:t>und agilen &lt;https://project-base.org/scrum-guide-ueberblick/&gt;  Projektmanagement relevant. Aufgrund dieser </a:t>
            </a:r>
            <a:r>
              <a:rPr lang="de-DE" dirty="0" err="1"/>
              <a:t>Flexibiliät</a:t>
            </a:r>
            <a:r>
              <a:rPr lang="de-DE" dirty="0"/>
              <a:t> trägt es einen klaren Nutzen im gesamten Projektmanagement &lt;https://project-base.org/&gt;  und ist in diesen Kreisen weit verbreitet. </a:t>
            </a:r>
          </a:p>
          <a:p>
            <a:pPr lvl="1"/>
            <a:r>
              <a:rPr lang="de-DE" dirty="0"/>
              <a:t>Bei jedem auch klassischen Projekten gibt es einen </a:t>
            </a:r>
            <a:r>
              <a:rPr lang="de-DE" dirty="0" err="1"/>
              <a:t>Lessons</a:t>
            </a:r>
            <a:r>
              <a:rPr lang="de-DE" dirty="0"/>
              <a:t> </a:t>
            </a:r>
            <a:r>
              <a:rPr lang="de-DE" dirty="0" err="1"/>
              <a:t>Learned</a:t>
            </a:r>
            <a:r>
              <a:rPr lang="de-DE" dirty="0"/>
              <a:t> Schritt, der allerdings nur nach dem Projekt statt findet.</a:t>
            </a:r>
          </a:p>
        </p:txBody>
      </p:sp>
    </p:spTree>
    <p:extLst>
      <p:ext uri="{BB962C8B-B14F-4D97-AF65-F5344CB8AC3E}">
        <p14:creationId xmlns:p14="http://schemas.microsoft.com/office/powerpoint/2010/main" val="63079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FD79092-F2DE-47FB-81CD-7C99280AB81E}"/>
              </a:ext>
            </a:extLst>
          </p:cNvPr>
          <p:cNvSpPr>
            <a:spLocks noGrp="1"/>
          </p:cNvSpPr>
          <p:nvPr>
            <p:ph idx="1"/>
          </p:nvPr>
        </p:nvSpPr>
        <p:spPr>
          <a:xfrm>
            <a:off x="838200" y="609600"/>
            <a:ext cx="10515600" cy="5567363"/>
          </a:xfrm>
        </p:spPr>
        <p:txBody>
          <a:bodyPr/>
          <a:lstStyle/>
          <a:p>
            <a:r>
              <a:rPr lang="de-DE" dirty="0"/>
              <a:t>4. Wie würden Sie mit Mängeln in der Projektabwicklung umgehen? </a:t>
            </a:r>
          </a:p>
          <a:p>
            <a:pPr lvl="1"/>
            <a:r>
              <a:rPr lang="de-DE" dirty="0"/>
              <a:t>Gründe hinterfragen, protokollieren, Vorschläge des Auftraggebers zur Beseitigung der Mängel erfragen und festhalten </a:t>
            </a:r>
          </a:p>
          <a:p>
            <a:pPr lvl="1"/>
            <a:r>
              <a:rPr lang="de-DE" dirty="0"/>
              <a:t>Prüfen der Mängel, Nachvollziehen der Entwicklung, Bedeutung der Mängel, rechtliche Situation, Teilabnahmen </a:t>
            </a:r>
          </a:p>
          <a:p>
            <a:pPr lvl="1"/>
            <a:r>
              <a:rPr lang="de-DE" dirty="0"/>
              <a:t>Vorschläge erarbeiten, abklären mit dem Auftraggeber, Kostenverhandlungen </a:t>
            </a:r>
          </a:p>
          <a:p>
            <a:pPr lvl="1"/>
            <a:r>
              <a:rPr lang="de-DE" dirty="0"/>
              <a:t>Erneute Zieldefinition, Durchführung und Präsentation</a:t>
            </a:r>
          </a:p>
          <a:p>
            <a:pPr lvl="1"/>
            <a:r>
              <a:rPr lang="de-DE" dirty="0"/>
              <a:t>(Teil 3,Seite 20)</a:t>
            </a:r>
          </a:p>
        </p:txBody>
      </p:sp>
    </p:spTree>
    <p:extLst>
      <p:ext uri="{BB962C8B-B14F-4D97-AF65-F5344CB8AC3E}">
        <p14:creationId xmlns:p14="http://schemas.microsoft.com/office/powerpoint/2010/main" val="349258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FFD79092-F2DE-47FB-81CD-7C99280AB81E}"/>
              </a:ext>
            </a:extLst>
          </p:cNvPr>
          <p:cNvSpPr>
            <a:spLocks noGrp="1"/>
          </p:cNvSpPr>
          <p:nvPr>
            <p:ph idx="1"/>
          </p:nvPr>
        </p:nvSpPr>
        <p:spPr>
          <a:xfrm>
            <a:off x="838200" y="609600"/>
            <a:ext cx="10515600" cy="5567363"/>
          </a:xfrm>
        </p:spPr>
        <p:txBody>
          <a:bodyPr/>
          <a:lstStyle/>
          <a:p>
            <a:r>
              <a:rPr lang="de-DE" dirty="0"/>
              <a:t>5. </a:t>
            </a:r>
            <a:r>
              <a:rPr lang="de-DE" dirty="0" err="1"/>
              <a:t>Lessons</a:t>
            </a:r>
            <a:r>
              <a:rPr lang="de-DE" dirty="0"/>
              <a:t> </a:t>
            </a:r>
            <a:r>
              <a:rPr lang="de-DE" dirty="0" err="1"/>
              <a:t>Learned</a:t>
            </a:r>
            <a:r>
              <a:rPr lang="de-DE" dirty="0"/>
              <a:t> ist ein Verfahren zur Reflexion der erbrachten Leistungen. Erläutern Sie warum und wie das sinnvoll eingesetzt werden sollte?</a:t>
            </a:r>
          </a:p>
          <a:p>
            <a:r>
              <a:rPr lang="de-DE" dirty="0"/>
              <a:t>Warum: Möglichkeit kontinuierlich die Qualität zu verbessern</a:t>
            </a:r>
          </a:p>
          <a:p>
            <a:r>
              <a:rPr lang="de-DE" dirty="0"/>
              <a:t>Wie: Nach einem oder mehreren Sprints. Muss intuitiv entschieden werden.</a:t>
            </a:r>
          </a:p>
        </p:txBody>
      </p:sp>
    </p:spTree>
    <p:extLst>
      <p:ext uri="{BB962C8B-B14F-4D97-AF65-F5344CB8AC3E}">
        <p14:creationId xmlns:p14="http://schemas.microsoft.com/office/powerpoint/2010/main" val="117042117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Words>
  <Application>Microsoft Office PowerPoint</Application>
  <PresentationFormat>Breitbild</PresentationFormat>
  <Paragraphs>24</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Office</vt:lpstr>
      <vt:lpstr>Wiederholungsfragen 4</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Wiederholungsfragen 4</dc:title>
  <dc:creator>Martin</dc:creator>
  <cp:lastModifiedBy>Martin</cp:lastModifiedBy>
  <cp:revision>18</cp:revision>
  <dcterms:created xsi:type="dcterms:W3CDTF">2021-04-09T13:05:23Z</dcterms:created>
  <dcterms:modified xsi:type="dcterms:W3CDTF">2021-04-12T06:37:11Z</dcterms:modified>
</cp:coreProperties>
</file>